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99" r:id="rId2"/>
    <p:sldId id="263" r:id="rId3"/>
    <p:sldId id="300" r:id="rId4"/>
    <p:sldId id="264" r:id="rId5"/>
    <p:sldId id="265" r:id="rId6"/>
    <p:sldId id="297" r:id="rId7"/>
    <p:sldId id="266" r:id="rId8"/>
    <p:sldId id="267" r:id="rId9"/>
    <p:sldId id="301" r:id="rId10"/>
    <p:sldId id="294"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96" r:id="rId30"/>
    <p:sldId id="290" r:id="rId31"/>
    <p:sldId id="288" r:id="rId32"/>
    <p:sldId id="289" r:id="rId33"/>
    <p:sldId id="298" r:id="rId34"/>
    <p:sldId id="292" r:id="rId35"/>
    <p:sldId id="291" r:id="rId36"/>
    <p:sldId id="295" r:id="rId3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4" d="100"/>
          <a:sy n="114" d="100"/>
        </p:scale>
        <p:origin x="71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6B79DF-6D74-4A9B-878A-7BA3B2699FB1}" type="datetimeFigureOut">
              <a:rPr lang="en-US" smtClean="0"/>
              <a:t>6/19/2017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8AE8CA-B6F5-42F1-9F85-85577373B7EF}" type="slidenum">
              <a:rPr lang="en-US" smtClean="0"/>
              <a:t>‹#›</a:t>
            </a:fld>
            <a:endParaRPr lang="en-US"/>
          </a:p>
        </p:txBody>
      </p:sp>
    </p:spTree>
    <p:extLst>
      <p:ext uri="{BB962C8B-B14F-4D97-AF65-F5344CB8AC3E}">
        <p14:creationId xmlns:p14="http://schemas.microsoft.com/office/powerpoint/2010/main" val="3953581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B84EDEE-C2D0-D24B-9CD5-1BB6911A41CE}" type="slidenum">
              <a:rPr lang="en-US" smtClean="0"/>
              <a:pPr/>
              <a:t>2</a:t>
            </a:fld>
            <a:endParaRPr lang="en-US" dirty="0"/>
          </a:p>
        </p:txBody>
      </p:sp>
    </p:spTree>
    <p:extLst>
      <p:ext uri="{BB962C8B-B14F-4D97-AF65-F5344CB8AC3E}">
        <p14:creationId xmlns:p14="http://schemas.microsoft.com/office/powerpoint/2010/main" val="1853848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latin typeface="Arial" pitchFamily="-101" charset="0"/>
              <a:ea typeface="Arial" pitchFamily="-101" charset="0"/>
              <a:cs typeface="Arial" pitchFamily="-101" charset="0"/>
            </a:endParaRPr>
          </a:p>
        </p:txBody>
      </p:sp>
      <p:sp>
        <p:nvSpPr>
          <p:cNvPr id="4" name="Slide Number Placeholder 3"/>
          <p:cNvSpPr>
            <a:spLocks noGrp="1"/>
          </p:cNvSpPr>
          <p:nvPr>
            <p:ph type="sldNum" sz="quarter" idx="10"/>
          </p:nvPr>
        </p:nvSpPr>
        <p:spPr/>
        <p:txBody>
          <a:bodyPr/>
          <a:lstStyle/>
          <a:p>
            <a:fld id="{0B84EDEE-C2D0-D24B-9CD5-1BB6911A41CE}" type="slidenum">
              <a:rPr lang="en-US" smtClean="0"/>
              <a:pPr/>
              <a:t>20</a:t>
            </a:fld>
            <a:endParaRPr lang="en-US" dirty="0"/>
          </a:p>
        </p:txBody>
      </p:sp>
    </p:spTree>
    <p:extLst>
      <p:ext uri="{BB962C8B-B14F-4D97-AF65-F5344CB8AC3E}">
        <p14:creationId xmlns:p14="http://schemas.microsoft.com/office/powerpoint/2010/main" val="3378115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84EDEE-C2D0-D24B-9CD5-1BB6911A41CE}" type="slidenum">
              <a:rPr lang="en-US" smtClean="0"/>
              <a:pPr/>
              <a:t>21</a:t>
            </a:fld>
            <a:endParaRPr lang="en-US" dirty="0"/>
          </a:p>
        </p:txBody>
      </p:sp>
    </p:spTree>
    <p:extLst>
      <p:ext uri="{BB962C8B-B14F-4D97-AF65-F5344CB8AC3E}">
        <p14:creationId xmlns:p14="http://schemas.microsoft.com/office/powerpoint/2010/main" val="2930986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GB" dirty="0">
              <a:latin typeface="Arial" pitchFamily="-101" charset="0"/>
              <a:ea typeface="Arial" pitchFamily="-101" charset="0"/>
              <a:cs typeface="Arial" pitchFamily="-101" charset="0"/>
            </a:endParaRPr>
          </a:p>
        </p:txBody>
      </p:sp>
      <p:sp>
        <p:nvSpPr>
          <p:cNvPr id="54276" name="Slide Number Placeholder 3"/>
          <p:cNvSpPr>
            <a:spLocks noGrp="1"/>
          </p:cNvSpPr>
          <p:nvPr>
            <p:ph type="sldNum" sz="quarter" idx="5"/>
          </p:nvPr>
        </p:nvSpPr>
        <p:spPr>
          <a:noFill/>
        </p:spPr>
        <p:txBody>
          <a:bodyPr/>
          <a:lstStyle/>
          <a:p>
            <a:fld id="{B53CB0F7-0C15-1A44-A156-5F0CF481CD0B}" type="slidenum">
              <a:rPr lang="en-US"/>
              <a:pPr/>
              <a:t>22</a:t>
            </a:fld>
            <a:endParaRPr lang="en-US" dirty="0"/>
          </a:p>
        </p:txBody>
      </p:sp>
    </p:spTree>
    <p:extLst>
      <p:ext uri="{BB962C8B-B14F-4D97-AF65-F5344CB8AC3E}">
        <p14:creationId xmlns:p14="http://schemas.microsoft.com/office/powerpoint/2010/main" val="919888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GB" dirty="0">
              <a:latin typeface="Arial" pitchFamily="-101" charset="0"/>
              <a:ea typeface="Arial" pitchFamily="-101" charset="0"/>
              <a:cs typeface="Arial" pitchFamily="-101" charset="0"/>
            </a:endParaRPr>
          </a:p>
        </p:txBody>
      </p:sp>
      <p:sp>
        <p:nvSpPr>
          <p:cNvPr id="55300" name="Slide Number Placeholder 3"/>
          <p:cNvSpPr>
            <a:spLocks noGrp="1"/>
          </p:cNvSpPr>
          <p:nvPr>
            <p:ph type="sldNum" sz="quarter" idx="5"/>
          </p:nvPr>
        </p:nvSpPr>
        <p:spPr>
          <a:noFill/>
        </p:spPr>
        <p:txBody>
          <a:bodyPr/>
          <a:lstStyle/>
          <a:p>
            <a:fld id="{7186CF0B-0337-CF43-8E6E-998BF4F3E223}" type="slidenum">
              <a:rPr lang="en-US"/>
              <a:pPr/>
              <a:t>23</a:t>
            </a:fld>
            <a:endParaRPr lang="en-US" dirty="0"/>
          </a:p>
        </p:txBody>
      </p:sp>
    </p:spTree>
    <p:extLst>
      <p:ext uri="{BB962C8B-B14F-4D97-AF65-F5344CB8AC3E}">
        <p14:creationId xmlns:p14="http://schemas.microsoft.com/office/powerpoint/2010/main" val="2663772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GB" dirty="0">
              <a:latin typeface="Arial" pitchFamily="-101" charset="0"/>
              <a:ea typeface="Arial" pitchFamily="-101" charset="0"/>
              <a:cs typeface="Arial" pitchFamily="-101" charset="0"/>
            </a:endParaRPr>
          </a:p>
        </p:txBody>
      </p:sp>
      <p:sp>
        <p:nvSpPr>
          <p:cNvPr id="56324" name="Slide Number Placeholder 3"/>
          <p:cNvSpPr>
            <a:spLocks noGrp="1"/>
          </p:cNvSpPr>
          <p:nvPr>
            <p:ph type="sldNum" sz="quarter" idx="5"/>
          </p:nvPr>
        </p:nvSpPr>
        <p:spPr>
          <a:noFill/>
        </p:spPr>
        <p:txBody>
          <a:bodyPr/>
          <a:lstStyle/>
          <a:p>
            <a:fld id="{6E3F8752-89DB-A645-8D9C-61BF24DBA78A}" type="slidenum">
              <a:rPr lang="en-US"/>
              <a:pPr/>
              <a:t>24</a:t>
            </a:fld>
            <a:endParaRPr lang="en-US" dirty="0"/>
          </a:p>
        </p:txBody>
      </p:sp>
    </p:spTree>
    <p:extLst>
      <p:ext uri="{BB962C8B-B14F-4D97-AF65-F5344CB8AC3E}">
        <p14:creationId xmlns:p14="http://schemas.microsoft.com/office/powerpoint/2010/main" val="3780210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84EDEE-C2D0-D24B-9CD5-1BB6911A41CE}" type="slidenum">
              <a:rPr lang="en-US" smtClean="0"/>
              <a:pPr/>
              <a:t>25</a:t>
            </a:fld>
            <a:endParaRPr lang="en-US" dirty="0"/>
          </a:p>
        </p:txBody>
      </p:sp>
    </p:spTree>
    <p:extLst>
      <p:ext uri="{BB962C8B-B14F-4D97-AF65-F5344CB8AC3E}">
        <p14:creationId xmlns:p14="http://schemas.microsoft.com/office/powerpoint/2010/main" val="3222102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pPr eaLnBrk="1" hangingPunct="1"/>
            <a:endParaRPr lang="en-US" dirty="0">
              <a:latin typeface="Arial" pitchFamily="-101" charset="0"/>
              <a:ea typeface="Arial" pitchFamily="-101" charset="0"/>
              <a:cs typeface="Arial" pitchFamily="-101" charset="0"/>
            </a:endParaRPr>
          </a:p>
        </p:txBody>
      </p:sp>
      <p:sp>
        <p:nvSpPr>
          <p:cNvPr id="57348" name="Slide Number Placeholder 3"/>
          <p:cNvSpPr>
            <a:spLocks noGrp="1"/>
          </p:cNvSpPr>
          <p:nvPr>
            <p:ph type="sldNum" sz="quarter" idx="5"/>
          </p:nvPr>
        </p:nvSpPr>
        <p:spPr>
          <a:noFill/>
        </p:spPr>
        <p:txBody>
          <a:bodyPr/>
          <a:lstStyle/>
          <a:p>
            <a:fld id="{53F34ADF-FEBE-5A40-B667-976BE0E2C0C7}" type="slidenum">
              <a:rPr lang="en-US"/>
              <a:pPr/>
              <a:t>26</a:t>
            </a:fld>
            <a:endParaRPr lang="en-US" dirty="0"/>
          </a:p>
        </p:txBody>
      </p:sp>
    </p:spTree>
    <p:extLst>
      <p:ext uri="{BB962C8B-B14F-4D97-AF65-F5344CB8AC3E}">
        <p14:creationId xmlns:p14="http://schemas.microsoft.com/office/powerpoint/2010/main" val="3975230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endParaRPr lang="en-GB" dirty="0">
              <a:latin typeface="Arial" pitchFamily="-101" charset="0"/>
              <a:ea typeface="Arial" pitchFamily="-101" charset="0"/>
              <a:cs typeface="Arial" pitchFamily="-101" charset="0"/>
            </a:endParaRPr>
          </a:p>
        </p:txBody>
      </p:sp>
      <p:sp>
        <p:nvSpPr>
          <p:cNvPr id="58372" name="Slide Number Placeholder 3"/>
          <p:cNvSpPr>
            <a:spLocks noGrp="1"/>
          </p:cNvSpPr>
          <p:nvPr>
            <p:ph type="sldNum" sz="quarter" idx="5"/>
          </p:nvPr>
        </p:nvSpPr>
        <p:spPr>
          <a:noFill/>
        </p:spPr>
        <p:txBody>
          <a:bodyPr/>
          <a:lstStyle/>
          <a:p>
            <a:fld id="{3B9BAC30-01A0-794E-802A-84BCDE2804A8}" type="slidenum">
              <a:rPr lang="en-US"/>
              <a:pPr/>
              <a:t>27</a:t>
            </a:fld>
            <a:endParaRPr lang="en-US" dirty="0"/>
          </a:p>
        </p:txBody>
      </p:sp>
    </p:spTree>
    <p:extLst>
      <p:ext uri="{BB962C8B-B14F-4D97-AF65-F5344CB8AC3E}">
        <p14:creationId xmlns:p14="http://schemas.microsoft.com/office/powerpoint/2010/main" val="6935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endParaRPr lang="en-US" dirty="0">
              <a:latin typeface="Arial" pitchFamily="-101" charset="0"/>
              <a:ea typeface="Arial" pitchFamily="-101" charset="0"/>
              <a:cs typeface="Arial" pitchFamily="-101" charset="0"/>
            </a:endParaRPr>
          </a:p>
        </p:txBody>
      </p:sp>
      <p:sp>
        <p:nvSpPr>
          <p:cNvPr id="63492" name="Slide Number Placeholder 3"/>
          <p:cNvSpPr>
            <a:spLocks noGrp="1"/>
          </p:cNvSpPr>
          <p:nvPr>
            <p:ph type="sldNum" sz="quarter" idx="5"/>
          </p:nvPr>
        </p:nvSpPr>
        <p:spPr>
          <a:noFill/>
        </p:spPr>
        <p:txBody>
          <a:bodyPr/>
          <a:lstStyle/>
          <a:p>
            <a:fld id="{66E08BF2-FDE8-0E43-B4CE-F687413D5228}" type="slidenum">
              <a:rPr lang="en-US"/>
              <a:pPr/>
              <a:t>30</a:t>
            </a:fld>
            <a:endParaRPr lang="en-US" dirty="0"/>
          </a:p>
        </p:txBody>
      </p:sp>
    </p:spTree>
    <p:extLst>
      <p:ext uri="{BB962C8B-B14F-4D97-AF65-F5344CB8AC3E}">
        <p14:creationId xmlns:p14="http://schemas.microsoft.com/office/powerpoint/2010/main" val="2874180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endParaRPr lang="en-GB" dirty="0">
              <a:latin typeface="Arial" pitchFamily="-101" charset="0"/>
              <a:ea typeface="Arial" pitchFamily="-101" charset="0"/>
              <a:cs typeface="Arial" pitchFamily="-101" charset="0"/>
            </a:endParaRPr>
          </a:p>
        </p:txBody>
      </p:sp>
      <p:sp>
        <p:nvSpPr>
          <p:cNvPr id="64516" name="Slide Number Placeholder 3"/>
          <p:cNvSpPr>
            <a:spLocks noGrp="1"/>
          </p:cNvSpPr>
          <p:nvPr>
            <p:ph type="sldNum" sz="quarter" idx="5"/>
          </p:nvPr>
        </p:nvSpPr>
        <p:spPr>
          <a:noFill/>
        </p:spPr>
        <p:txBody>
          <a:bodyPr/>
          <a:lstStyle/>
          <a:p>
            <a:fld id="{C53C2754-5831-5646-AD38-6B67B8B46DA6}" type="slidenum">
              <a:rPr lang="en-US"/>
              <a:pPr/>
              <a:t>31</a:t>
            </a:fld>
            <a:endParaRPr lang="en-US" dirty="0"/>
          </a:p>
        </p:txBody>
      </p:sp>
    </p:spTree>
    <p:extLst>
      <p:ext uri="{BB962C8B-B14F-4D97-AF65-F5344CB8AC3E}">
        <p14:creationId xmlns:p14="http://schemas.microsoft.com/office/powerpoint/2010/main" val="292521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n-GB" dirty="0">
              <a:latin typeface="Arial" pitchFamily="-101" charset="0"/>
              <a:ea typeface="Arial" pitchFamily="-101" charset="0"/>
              <a:cs typeface="Arial" pitchFamily="-101" charset="0"/>
            </a:endParaRPr>
          </a:p>
        </p:txBody>
      </p:sp>
      <p:sp>
        <p:nvSpPr>
          <p:cNvPr id="59396" name="Slide Number Placeholder 3"/>
          <p:cNvSpPr>
            <a:spLocks noGrp="1"/>
          </p:cNvSpPr>
          <p:nvPr>
            <p:ph type="sldNum" sz="quarter" idx="5"/>
          </p:nvPr>
        </p:nvSpPr>
        <p:spPr>
          <a:noFill/>
        </p:spPr>
        <p:txBody>
          <a:bodyPr/>
          <a:lstStyle/>
          <a:p>
            <a:fld id="{DCAF75E1-CB1D-1845-9744-7811F2E665BA}" type="slidenum">
              <a:rPr lang="en-US"/>
              <a:pPr/>
              <a:t>4</a:t>
            </a:fld>
            <a:endParaRPr lang="en-US" dirty="0"/>
          </a:p>
        </p:txBody>
      </p:sp>
    </p:spTree>
    <p:extLst>
      <p:ext uri="{BB962C8B-B14F-4D97-AF65-F5344CB8AC3E}">
        <p14:creationId xmlns:p14="http://schemas.microsoft.com/office/powerpoint/2010/main" val="3721936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84EDEE-C2D0-D24B-9CD5-1BB6911A41CE}" type="slidenum">
              <a:rPr lang="en-US" smtClean="0"/>
              <a:pPr/>
              <a:t>32</a:t>
            </a:fld>
            <a:endParaRPr lang="en-US" dirty="0"/>
          </a:p>
        </p:txBody>
      </p:sp>
    </p:spTree>
    <p:extLst>
      <p:ext uri="{BB962C8B-B14F-4D97-AF65-F5344CB8AC3E}">
        <p14:creationId xmlns:p14="http://schemas.microsoft.com/office/powerpoint/2010/main" val="2556008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8AE8CA-B6F5-42F1-9F85-85577373B7EF}" type="slidenum">
              <a:rPr lang="en-US" smtClean="0"/>
              <a:t>6</a:t>
            </a:fld>
            <a:endParaRPr lang="en-US"/>
          </a:p>
        </p:txBody>
      </p:sp>
    </p:spTree>
    <p:extLst>
      <p:ext uri="{BB962C8B-B14F-4D97-AF65-F5344CB8AC3E}">
        <p14:creationId xmlns:p14="http://schemas.microsoft.com/office/powerpoint/2010/main" val="507136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endParaRPr lang="en-GB" dirty="0">
              <a:latin typeface="Arial" pitchFamily="-101" charset="0"/>
              <a:ea typeface="Arial" pitchFamily="-101" charset="0"/>
              <a:cs typeface="Arial" pitchFamily="-101" charset="0"/>
            </a:endParaRPr>
          </a:p>
        </p:txBody>
      </p:sp>
      <p:sp>
        <p:nvSpPr>
          <p:cNvPr id="47108" name="Slide Number Placeholder 3"/>
          <p:cNvSpPr>
            <a:spLocks noGrp="1"/>
          </p:cNvSpPr>
          <p:nvPr>
            <p:ph type="sldNum" sz="quarter" idx="5"/>
          </p:nvPr>
        </p:nvSpPr>
        <p:spPr>
          <a:noFill/>
        </p:spPr>
        <p:txBody>
          <a:bodyPr/>
          <a:lstStyle/>
          <a:p>
            <a:fld id="{A04F694A-E612-8C45-A8BE-1EFFCD85C9A9}" type="slidenum">
              <a:rPr lang="en-US"/>
              <a:pPr/>
              <a:t>7</a:t>
            </a:fld>
            <a:endParaRPr lang="en-US" dirty="0"/>
          </a:p>
        </p:txBody>
      </p:sp>
    </p:spTree>
    <p:extLst>
      <p:ext uri="{BB962C8B-B14F-4D97-AF65-F5344CB8AC3E}">
        <p14:creationId xmlns:p14="http://schemas.microsoft.com/office/powerpoint/2010/main" val="162477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84EDEE-C2D0-D24B-9CD5-1BB6911A41CE}" type="slidenum">
              <a:rPr lang="en-US" smtClean="0"/>
              <a:pPr/>
              <a:t>11</a:t>
            </a:fld>
            <a:endParaRPr lang="en-US" dirty="0"/>
          </a:p>
        </p:txBody>
      </p:sp>
    </p:spTree>
    <p:extLst>
      <p:ext uri="{BB962C8B-B14F-4D97-AF65-F5344CB8AC3E}">
        <p14:creationId xmlns:p14="http://schemas.microsoft.com/office/powerpoint/2010/main" val="3135079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GB" dirty="0">
              <a:latin typeface="Arial" pitchFamily="-101" charset="0"/>
              <a:ea typeface="Arial" pitchFamily="-101" charset="0"/>
              <a:cs typeface="Arial" pitchFamily="-101" charset="0"/>
            </a:endParaRPr>
          </a:p>
        </p:txBody>
      </p:sp>
      <p:sp>
        <p:nvSpPr>
          <p:cNvPr id="61444" name="Slide Number Placeholder 3"/>
          <p:cNvSpPr>
            <a:spLocks noGrp="1"/>
          </p:cNvSpPr>
          <p:nvPr>
            <p:ph type="sldNum" sz="quarter" idx="5"/>
          </p:nvPr>
        </p:nvSpPr>
        <p:spPr>
          <a:noFill/>
        </p:spPr>
        <p:txBody>
          <a:bodyPr/>
          <a:lstStyle/>
          <a:p>
            <a:fld id="{E0501443-43D9-424E-8A7E-9CD1F88F7501}" type="slidenum">
              <a:rPr lang="en-US"/>
              <a:pPr/>
              <a:t>12</a:t>
            </a:fld>
            <a:endParaRPr lang="en-US" dirty="0"/>
          </a:p>
        </p:txBody>
      </p:sp>
    </p:spTree>
    <p:extLst>
      <p:ext uri="{BB962C8B-B14F-4D97-AF65-F5344CB8AC3E}">
        <p14:creationId xmlns:p14="http://schemas.microsoft.com/office/powerpoint/2010/main" val="1475150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GB" dirty="0">
              <a:latin typeface="Arial" pitchFamily="-101" charset="0"/>
              <a:ea typeface="Arial" pitchFamily="-101" charset="0"/>
              <a:cs typeface="Arial" pitchFamily="-101" charset="0"/>
            </a:endParaRPr>
          </a:p>
        </p:txBody>
      </p:sp>
      <p:sp>
        <p:nvSpPr>
          <p:cNvPr id="51204" name="Slide Number Placeholder 3"/>
          <p:cNvSpPr>
            <a:spLocks noGrp="1"/>
          </p:cNvSpPr>
          <p:nvPr>
            <p:ph type="sldNum" sz="quarter" idx="5"/>
          </p:nvPr>
        </p:nvSpPr>
        <p:spPr>
          <a:noFill/>
        </p:spPr>
        <p:txBody>
          <a:bodyPr/>
          <a:lstStyle/>
          <a:p>
            <a:fld id="{15074AE3-DBD9-7A45-B524-17E0D419F506}" type="slidenum">
              <a:rPr lang="en-US"/>
              <a:pPr/>
              <a:t>15</a:t>
            </a:fld>
            <a:endParaRPr lang="en-US" dirty="0"/>
          </a:p>
        </p:txBody>
      </p:sp>
    </p:spTree>
    <p:extLst>
      <p:ext uri="{BB962C8B-B14F-4D97-AF65-F5344CB8AC3E}">
        <p14:creationId xmlns:p14="http://schemas.microsoft.com/office/powerpoint/2010/main" val="2054859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B84EDEE-C2D0-D24B-9CD5-1BB6911A41CE}" type="slidenum">
              <a:rPr lang="en-US" smtClean="0"/>
              <a:pPr/>
              <a:t>16</a:t>
            </a:fld>
            <a:endParaRPr lang="en-US" dirty="0"/>
          </a:p>
        </p:txBody>
      </p:sp>
    </p:spTree>
    <p:extLst>
      <p:ext uri="{BB962C8B-B14F-4D97-AF65-F5344CB8AC3E}">
        <p14:creationId xmlns:p14="http://schemas.microsoft.com/office/powerpoint/2010/main" val="1683732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84EDEE-C2D0-D24B-9CD5-1BB6911A41CE}" type="slidenum">
              <a:rPr lang="en-US" smtClean="0"/>
              <a:pPr/>
              <a:t>18</a:t>
            </a:fld>
            <a:endParaRPr lang="en-US" dirty="0"/>
          </a:p>
        </p:txBody>
      </p:sp>
    </p:spTree>
    <p:extLst>
      <p:ext uri="{BB962C8B-B14F-4D97-AF65-F5344CB8AC3E}">
        <p14:creationId xmlns:p14="http://schemas.microsoft.com/office/powerpoint/2010/main" val="926950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E5EB5A1-8BB7-4F65-84D8-30FF66DB9071}"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906B5-563B-447B-9E9B-C48E25874366}" type="slidenum">
              <a:rPr lang="en-US" smtClean="0"/>
              <a:t>‹#›</a:t>
            </a:fld>
            <a:endParaRPr lang="en-US"/>
          </a:p>
        </p:txBody>
      </p:sp>
    </p:spTree>
    <p:extLst>
      <p:ext uri="{BB962C8B-B14F-4D97-AF65-F5344CB8AC3E}">
        <p14:creationId xmlns:p14="http://schemas.microsoft.com/office/powerpoint/2010/main" val="697275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5EB5A1-8BB7-4F65-84D8-30FF66DB9071}"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906B5-563B-447B-9E9B-C48E25874366}" type="slidenum">
              <a:rPr lang="en-US" smtClean="0"/>
              <a:t>‹#›</a:t>
            </a:fld>
            <a:endParaRPr lang="en-US"/>
          </a:p>
        </p:txBody>
      </p:sp>
    </p:spTree>
    <p:extLst>
      <p:ext uri="{BB962C8B-B14F-4D97-AF65-F5344CB8AC3E}">
        <p14:creationId xmlns:p14="http://schemas.microsoft.com/office/powerpoint/2010/main" val="540605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5EB5A1-8BB7-4F65-84D8-30FF66DB9071}"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906B5-563B-447B-9E9B-C48E25874366}" type="slidenum">
              <a:rPr lang="en-US" smtClean="0"/>
              <a:t>‹#›</a:t>
            </a:fld>
            <a:endParaRPr lang="en-US"/>
          </a:p>
        </p:txBody>
      </p:sp>
    </p:spTree>
    <p:extLst>
      <p:ext uri="{BB962C8B-B14F-4D97-AF65-F5344CB8AC3E}">
        <p14:creationId xmlns:p14="http://schemas.microsoft.com/office/powerpoint/2010/main" val="33877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5EB5A1-8BB7-4F65-84D8-30FF66DB9071}"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906B5-563B-447B-9E9B-C48E25874366}" type="slidenum">
              <a:rPr lang="en-US" smtClean="0"/>
              <a:t>‹#›</a:t>
            </a:fld>
            <a:endParaRPr lang="en-US"/>
          </a:p>
        </p:txBody>
      </p:sp>
    </p:spTree>
    <p:extLst>
      <p:ext uri="{BB962C8B-B14F-4D97-AF65-F5344CB8AC3E}">
        <p14:creationId xmlns:p14="http://schemas.microsoft.com/office/powerpoint/2010/main" val="1992527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5EB5A1-8BB7-4F65-84D8-30FF66DB9071}"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906B5-563B-447B-9E9B-C48E25874366}" type="slidenum">
              <a:rPr lang="en-US" smtClean="0"/>
              <a:t>‹#›</a:t>
            </a:fld>
            <a:endParaRPr lang="en-US"/>
          </a:p>
        </p:txBody>
      </p:sp>
    </p:spTree>
    <p:extLst>
      <p:ext uri="{BB962C8B-B14F-4D97-AF65-F5344CB8AC3E}">
        <p14:creationId xmlns:p14="http://schemas.microsoft.com/office/powerpoint/2010/main" val="3917848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5EB5A1-8BB7-4F65-84D8-30FF66DB9071}" type="datetimeFigureOut">
              <a:rPr lang="en-US" smtClean="0"/>
              <a:t>6/19/2017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906B5-563B-447B-9E9B-C48E25874366}" type="slidenum">
              <a:rPr lang="en-US" smtClean="0"/>
              <a:t>‹#›</a:t>
            </a:fld>
            <a:endParaRPr lang="en-US"/>
          </a:p>
        </p:txBody>
      </p:sp>
    </p:spTree>
    <p:extLst>
      <p:ext uri="{BB962C8B-B14F-4D97-AF65-F5344CB8AC3E}">
        <p14:creationId xmlns:p14="http://schemas.microsoft.com/office/powerpoint/2010/main" val="2039475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5EB5A1-8BB7-4F65-84D8-30FF66DB9071}" type="datetimeFigureOut">
              <a:rPr lang="en-US" smtClean="0"/>
              <a:t>6/19/2017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B906B5-563B-447B-9E9B-C48E25874366}" type="slidenum">
              <a:rPr lang="en-US" smtClean="0"/>
              <a:t>‹#›</a:t>
            </a:fld>
            <a:endParaRPr lang="en-US"/>
          </a:p>
        </p:txBody>
      </p:sp>
    </p:spTree>
    <p:extLst>
      <p:ext uri="{BB962C8B-B14F-4D97-AF65-F5344CB8AC3E}">
        <p14:creationId xmlns:p14="http://schemas.microsoft.com/office/powerpoint/2010/main" val="995884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5EB5A1-8BB7-4F65-84D8-30FF66DB9071}" type="datetimeFigureOut">
              <a:rPr lang="en-US" smtClean="0"/>
              <a:t>6/19/2017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B906B5-563B-447B-9E9B-C48E25874366}" type="slidenum">
              <a:rPr lang="en-US" smtClean="0"/>
              <a:t>‹#›</a:t>
            </a:fld>
            <a:endParaRPr lang="en-US"/>
          </a:p>
        </p:txBody>
      </p:sp>
    </p:spTree>
    <p:extLst>
      <p:ext uri="{BB962C8B-B14F-4D97-AF65-F5344CB8AC3E}">
        <p14:creationId xmlns:p14="http://schemas.microsoft.com/office/powerpoint/2010/main" val="3198135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EB5A1-8BB7-4F65-84D8-30FF66DB9071}" type="datetimeFigureOut">
              <a:rPr lang="en-US" smtClean="0"/>
              <a:t>6/19/2017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B906B5-563B-447B-9E9B-C48E25874366}" type="slidenum">
              <a:rPr lang="en-US" smtClean="0"/>
              <a:t>‹#›</a:t>
            </a:fld>
            <a:endParaRPr lang="en-US"/>
          </a:p>
        </p:txBody>
      </p:sp>
    </p:spTree>
    <p:extLst>
      <p:ext uri="{BB962C8B-B14F-4D97-AF65-F5344CB8AC3E}">
        <p14:creationId xmlns:p14="http://schemas.microsoft.com/office/powerpoint/2010/main" val="3523371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EB5A1-8BB7-4F65-84D8-30FF66DB9071}" type="datetimeFigureOut">
              <a:rPr lang="en-US" smtClean="0"/>
              <a:t>6/19/2017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906B5-563B-447B-9E9B-C48E25874366}" type="slidenum">
              <a:rPr lang="en-US" smtClean="0"/>
              <a:t>‹#›</a:t>
            </a:fld>
            <a:endParaRPr lang="en-US"/>
          </a:p>
        </p:txBody>
      </p:sp>
    </p:spTree>
    <p:extLst>
      <p:ext uri="{BB962C8B-B14F-4D97-AF65-F5344CB8AC3E}">
        <p14:creationId xmlns:p14="http://schemas.microsoft.com/office/powerpoint/2010/main" val="616103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EB5A1-8BB7-4F65-84D8-30FF66DB9071}" type="datetimeFigureOut">
              <a:rPr lang="en-US" smtClean="0"/>
              <a:t>6/19/2017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906B5-563B-447B-9E9B-C48E25874366}" type="slidenum">
              <a:rPr lang="en-US" smtClean="0"/>
              <a:t>‹#›</a:t>
            </a:fld>
            <a:endParaRPr lang="en-US"/>
          </a:p>
        </p:txBody>
      </p:sp>
    </p:spTree>
    <p:extLst>
      <p:ext uri="{BB962C8B-B14F-4D97-AF65-F5344CB8AC3E}">
        <p14:creationId xmlns:p14="http://schemas.microsoft.com/office/powerpoint/2010/main" val="2841973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E5EB5A1-8BB7-4F65-84D8-30FF66DB9071}" type="datetimeFigureOut">
              <a:rPr lang="en-US" smtClean="0"/>
              <a:t>6/19/2017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CB906B5-563B-447B-9E9B-C48E25874366}" type="slidenum">
              <a:rPr lang="en-US" smtClean="0"/>
              <a:t>‹#›</a:t>
            </a:fld>
            <a:endParaRPr lang="en-US"/>
          </a:p>
        </p:txBody>
      </p:sp>
    </p:spTree>
    <p:extLst>
      <p:ext uri="{BB962C8B-B14F-4D97-AF65-F5344CB8AC3E}">
        <p14:creationId xmlns:p14="http://schemas.microsoft.com/office/powerpoint/2010/main" val="2957916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NUL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4.png"/><Relationship Id="rId5" Type="http://schemas.openxmlformats.org/officeDocument/2006/relationships/image" Target="NULL" TargetMode="External"/><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6.png"/><Relationship Id="rId1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NULL" TargetMode="External"/><Relationship Id="rId13"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png"/><Relationship Id="rId12" Type="http://schemas.openxmlformats.org/officeDocument/2006/relationships/image" Target="../media/image4.png"/><Relationship Id="rId2" Type="http://schemas.openxmlformats.org/officeDocument/2006/relationships/notesSlide" Target="../notesSlides/notesSlide13.xml"/><Relationship Id="rId16"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3.png"/><Relationship Id="rId5" Type="http://schemas.openxmlformats.org/officeDocument/2006/relationships/image" Target="../media/image5.png"/><Relationship Id="rId15" Type="http://schemas.openxmlformats.org/officeDocument/2006/relationships/image" Target="../media/image3.png"/><Relationship Id="rId10" Type="http://schemas.openxmlformats.org/officeDocument/2006/relationships/image" Target="../media/image31.png"/><Relationship Id="rId4" Type="http://schemas.openxmlformats.org/officeDocument/2006/relationships/image" Target="../media/image38.png"/><Relationship Id="rId9" Type="http://schemas.openxmlformats.org/officeDocument/2006/relationships/image" Target="../media/image6.png"/><Relationship Id="rId1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NULL"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46.png"/><Relationship Id="rId12"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11" Type="http://schemas.openxmlformats.org/officeDocument/2006/relationships/image" Target="../media/image43.png"/><Relationship Id="rId5" Type="http://schemas.openxmlformats.org/officeDocument/2006/relationships/image" Target="../media/image6.png"/><Relationship Id="rId10" Type="http://schemas.openxmlformats.org/officeDocument/2006/relationships/image" Target="../media/image41.png"/><Relationship Id="rId4" Type="http://schemas.openxmlformats.org/officeDocument/2006/relationships/image" Target="../media/image32.png"/><Relationship Id="rId9" Type="http://schemas.openxmlformats.org/officeDocument/2006/relationships/image" Target="../media/image29.png"/><Relationship Id="rId14" Type="http://schemas.openxmlformats.org/officeDocument/2006/relationships/image" Target="NULL"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8.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image" Target="../media/image49.png"/><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3465" y="542225"/>
            <a:ext cx="5927435" cy="210968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lnSpc>
                <a:spcPts val="3200"/>
              </a:lnSpc>
              <a:spcBef>
                <a:spcPct val="0"/>
              </a:spcBef>
              <a:spcAft>
                <a:spcPct val="0"/>
              </a:spcAft>
              <a:defRPr sz="3500">
                <a:solidFill>
                  <a:schemeClr val="tx1"/>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2200">
                <a:solidFill>
                  <a:schemeClr val="accent1"/>
                </a:solidFill>
                <a:latin typeface="Arial" pitchFamily="-65" charset="0"/>
                <a:ea typeface="ＭＳ Ｐゴシック" pitchFamily="-107" charset="-128"/>
                <a:cs typeface="ＭＳ Ｐゴシック" pitchFamily="-107" charset="-128"/>
              </a:defRPr>
            </a:lvl2pPr>
            <a:lvl3pPr algn="l" rtl="0" eaLnBrk="0" fontAlgn="base" hangingPunct="0">
              <a:spcBef>
                <a:spcPct val="0"/>
              </a:spcBef>
              <a:spcAft>
                <a:spcPct val="0"/>
              </a:spcAft>
              <a:defRPr sz="2200">
                <a:solidFill>
                  <a:schemeClr val="accent1"/>
                </a:solidFill>
                <a:latin typeface="Arial" pitchFamily="-65" charset="0"/>
                <a:ea typeface="ＭＳ Ｐゴシック" pitchFamily="-107" charset="-128"/>
                <a:cs typeface="ＭＳ Ｐゴシック" pitchFamily="-107" charset="-128"/>
              </a:defRPr>
            </a:lvl3pPr>
            <a:lvl4pPr algn="l" rtl="0" eaLnBrk="0" fontAlgn="base" hangingPunct="0">
              <a:spcBef>
                <a:spcPct val="0"/>
              </a:spcBef>
              <a:spcAft>
                <a:spcPct val="0"/>
              </a:spcAft>
              <a:defRPr sz="2200">
                <a:solidFill>
                  <a:schemeClr val="accent1"/>
                </a:solidFill>
                <a:latin typeface="Arial" pitchFamily="-65" charset="0"/>
                <a:ea typeface="ＭＳ Ｐゴシック" pitchFamily="-107" charset="-128"/>
                <a:cs typeface="ＭＳ Ｐゴシック" pitchFamily="-107" charset="-128"/>
              </a:defRPr>
            </a:lvl4pPr>
            <a:lvl5pPr algn="l" rtl="0" eaLnBrk="0" fontAlgn="base" hangingPunct="0">
              <a:spcBef>
                <a:spcPct val="0"/>
              </a:spcBef>
              <a:spcAft>
                <a:spcPct val="0"/>
              </a:spcAft>
              <a:defRPr sz="2200">
                <a:solidFill>
                  <a:schemeClr val="accent1"/>
                </a:solidFill>
                <a:latin typeface="Arial" pitchFamily="-65" charset="0"/>
                <a:ea typeface="ＭＳ Ｐゴシック" pitchFamily="-107" charset="-128"/>
                <a:cs typeface="ＭＳ Ｐゴシック" pitchFamily="-107" charset="-128"/>
              </a:defRPr>
            </a:lvl5pPr>
            <a:lvl6pPr marL="457200" algn="l" rtl="0" fontAlgn="base">
              <a:spcBef>
                <a:spcPct val="0"/>
              </a:spcBef>
              <a:spcAft>
                <a:spcPct val="0"/>
              </a:spcAft>
              <a:defRPr sz="2200">
                <a:solidFill>
                  <a:schemeClr val="accent1"/>
                </a:solidFill>
                <a:latin typeface="Arial" pitchFamily="-65" charset="0"/>
              </a:defRPr>
            </a:lvl6pPr>
            <a:lvl7pPr marL="914400" algn="l" rtl="0" fontAlgn="base">
              <a:spcBef>
                <a:spcPct val="0"/>
              </a:spcBef>
              <a:spcAft>
                <a:spcPct val="0"/>
              </a:spcAft>
              <a:defRPr sz="2200">
                <a:solidFill>
                  <a:schemeClr val="accent1"/>
                </a:solidFill>
                <a:latin typeface="Arial" pitchFamily="-65" charset="0"/>
              </a:defRPr>
            </a:lvl7pPr>
            <a:lvl8pPr marL="1371600" algn="l" rtl="0" fontAlgn="base">
              <a:spcBef>
                <a:spcPct val="0"/>
              </a:spcBef>
              <a:spcAft>
                <a:spcPct val="0"/>
              </a:spcAft>
              <a:defRPr sz="2200">
                <a:solidFill>
                  <a:schemeClr val="accent1"/>
                </a:solidFill>
                <a:latin typeface="Arial" pitchFamily="-65" charset="0"/>
              </a:defRPr>
            </a:lvl8pPr>
            <a:lvl9pPr marL="1828800" algn="l" rtl="0" fontAlgn="base">
              <a:spcBef>
                <a:spcPct val="0"/>
              </a:spcBef>
              <a:spcAft>
                <a:spcPct val="0"/>
              </a:spcAft>
              <a:defRPr sz="2200">
                <a:solidFill>
                  <a:schemeClr val="accent1"/>
                </a:solidFill>
                <a:latin typeface="Arial" pitchFamily="-65" charset="0"/>
              </a:defRPr>
            </a:lvl9pPr>
          </a:lstStyle>
          <a:p>
            <a:pPr marL="0" marR="0" lvl="0" indent="0" algn="l" defTabSz="914400" rtl="0" eaLnBrk="0" fontAlgn="base" latinLnBrk="0" hangingPunct="0">
              <a:lnSpc>
                <a:spcPts val="3400"/>
              </a:lnSpc>
              <a:spcBef>
                <a:spcPct val="0"/>
              </a:spcBef>
              <a:spcAft>
                <a:spcPts val="1200"/>
              </a:spcAft>
              <a:buClrTx/>
              <a:buSzTx/>
              <a:buFontTx/>
              <a:buNone/>
              <a:tabLst/>
              <a:defRPr/>
            </a:pPr>
            <a:r>
              <a:rPr kumimoji="0" lang="en-US" sz="3200" b="0" i="0" u="none" strike="noStrike" kern="0" cap="none" spc="0" normalizeH="0" baseline="0" noProof="0" dirty="0">
                <a:ln>
                  <a:noFill/>
                </a:ln>
                <a:solidFill>
                  <a:srgbClr val="22A13F"/>
                </a:solidFill>
                <a:effectLst/>
                <a:uLnTx/>
                <a:uFillTx/>
                <a:latin typeface="Arial" pitchFamily="-101" charset="0"/>
                <a:ea typeface="Arial" pitchFamily="-101" charset="0"/>
                <a:cs typeface="Arial" pitchFamily="-101" charset="0"/>
              </a:rPr>
              <a:t>Patient/Primary Medical Home</a:t>
            </a:r>
          </a:p>
          <a:p>
            <a:pPr marL="0" marR="0" lvl="0" indent="0" algn="l" defTabSz="914400" rtl="0" eaLnBrk="0" fontAlgn="base" latinLnBrk="0" hangingPunct="0">
              <a:lnSpc>
                <a:spcPts val="3400"/>
              </a:lnSpc>
              <a:spcBef>
                <a:spcPct val="0"/>
              </a:spcBef>
              <a:spcAft>
                <a:spcPts val="1200"/>
              </a:spcAft>
              <a:buClrTx/>
              <a:buSzTx/>
              <a:buFontTx/>
              <a:buNone/>
              <a:tabLst/>
              <a:defRPr/>
            </a:pPr>
            <a:r>
              <a:rPr kumimoji="0" lang="en-US" sz="3200" b="0" i="0" u="none" strike="noStrike" kern="0" cap="none" spc="0" normalizeH="0" baseline="0" noProof="0" dirty="0">
                <a:ln>
                  <a:noFill/>
                </a:ln>
                <a:solidFill>
                  <a:srgbClr val="22A13F"/>
                </a:solidFill>
                <a:effectLst/>
                <a:uLnTx/>
                <a:uFillTx/>
                <a:latin typeface="Arial" pitchFamily="-101" charset="0"/>
                <a:ea typeface="Arial" pitchFamily="-101" charset="0"/>
                <a:cs typeface="Arial" pitchFamily="-101" charset="0"/>
              </a:rPr>
              <a:t> Foundation for Transformation</a:t>
            </a:r>
            <a:r>
              <a:rPr kumimoji="0" lang="en-US" sz="7200" b="0" i="0" u="none" strike="noStrike" kern="0" cap="none" spc="0" normalizeH="0" baseline="0" noProof="0" dirty="0">
                <a:ln>
                  <a:noFill/>
                </a:ln>
                <a:solidFill>
                  <a:srgbClr val="22A13F"/>
                </a:solidFill>
                <a:effectLst/>
                <a:uLnTx/>
                <a:uFillTx/>
                <a:latin typeface="Arial" pitchFamily="-101" charset="0"/>
                <a:ea typeface="Arial" pitchFamily="-101" charset="0"/>
                <a:cs typeface="Arial" pitchFamily="-101" charset="0"/>
              </a:rPr>
              <a:t> </a:t>
            </a:r>
            <a:br>
              <a:rPr kumimoji="0" lang="en-US" sz="3200" b="0" i="0" u="none" strike="noStrike" kern="0" cap="none" spc="0" normalizeH="0" baseline="0" noProof="0" dirty="0">
                <a:ln>
                  <a:noFill/>
                </a:ln>
                <a:solidFill>
                  <a:srgbClr val="22A13F"/>
                </a:solidFill>
                <a:effectLst/>
                <a:uLnTx/>
                <a:uFillTx/>
                <a:latin typeface="Arial" pitchFamily="-101" charset="0"/>
                <a:ea typeface="Arial" pitchFamily="-101" charset="0"/>
                <a:cs typeface="Arial" pitchFamily="-101" charset="0"/>
              </a:rPr>
            </a:br>
            <a:endParaRPr kumimoji="0" lang="en-US" sz="3500" b="1" i="0" u="none" strike="noStrike" kern="0" cap="none" spc="0" normalizeH="0" baseline="0" noProof="0" dirty="0">
              <a:ln>
                <a:noFill/>
              </a:ln>
              <a:solidFill>
                <a:srgbClr val="22A13F"/>
              </a:solidFill>
              <a:effectLst/>
              <a:uLnTx/>
              <a:uFillTx/>
              <a:latin typeface="Arial"/>
              <a:ea typeface="ＭＳ Ｐゴシック" pitchFamily="-107" charset="-128"/>
            </a:endParaRPr>
          </a:p>
        </p:txBody>
      </p:sp>
      <p:sp>
        <p:nvSpPr>
          <p:cNvPr id="3" name="Subtitle 6"/>
          <p:cNvSpPr txBox="1">
            <a:spLocks/>
          </p:cNvSpPr>
          <p:nvPr/>
        </p:nvSpPr>
        <p:spPr bwMode="auto">
          <a:xfrm>
            <a:off x="179743" y="71970"/>
            <a:ext cx="6621769" cy="6238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Clr>
                <a:schemeClr val="tx1"/>
              </a:buClr>
              <a:buFont typeface="Wingdings" pitchFamily="-65" charset="2"/>
              <a:buNone/>
              <a:defRPr sz="1300">
                <a:solidFill>
                  <a:srgbClr val="000000"/>
                </a:solidFill>
                <a:latin typeface="+mn-lt"/>
                <a:ea typeface="ＭＳ Ｐゴシック" pitchFamily="-107" charset="-128"/>
                <a:cs typeface="ＭＳ Ｐゴシック" pitchFamily="-107" charset="-128"/>
              </a:defRPr>
            </a:lvl1pPr>
            <a:lvl2pPr marL="509588" indent="-174625" algn="l" rtl="0" eaLnBrk="0" fontAlgn="base" hangingPunct="0">
              <a:spcBef>
                <a:spcPct val="20000"/>
              </a:spcBef>
              <a:spcAft>
                <a:spcPct val="0"/>
              </a:spcAft>
              <a:buClr>
                <a:schemeClr val="tx1"/>
              </a:buClr>
              <a:buFont typeface="Arial" pitchFamily="-108" charset="0"/>
              <a:buChar char="–"/>
              <a:defRPr sz="1400">
                <a:solidFill>
                  <a:srgbClr val="000000"/>
                </a:solidFill>
                <a:latin typeface="+mn-lt"/>
                <a:ea typeface="ＭＳ Ｐゴシック" pitchFamily="-65" charset="-128"/>
              </a:defRPr>
            </a:lvl2pPr>
            <a:lvl3pPr marL="692150" indent="-11113" algn="l" rtl="0" eaLnBrk="0" fontAlgn="base" hangingPunct="0">
              <a:spcBef>
                <a:spcPct val="20000"/>
              </a:spcBef>
              <a:spcAft>
                <a:spcPct val="0"/>
              </a:spcAft>
              <a:defRPr sz="1400">
                <a:solidFill>
                  <a:srgbClr val="000000"/>
                </a:solidFill>
                <a:latin typeface="+mn-lt"/>
                <a:ea typeface="ＭＳ Ｐゴシック" pitchFamily="-65" charset="-128"/>
              </a:defRPr>
            </a:lvl3pPr>
            <a:lvl4pPr marL="1025525" indent="1588" algn="l" rtl="0" eaLnBrk="0" fontAlgn="base" hangingPunct="0">
              <a:spcBef>
                <a:spcPct val="20000"/>
              </a:spcBef>
              <a:spcAft>
                <a:spcPct val="0"/>
              </a:spcAft>
              <a:defRPr sz="1400">
                <a:solidFill>
                  <a:srgbClr val="000000"/>
                </a:solidFill>
                <a:latin typeface="+mn-lt"/>
                <a:ea typeface="ＭＳ Ｐゴシック" pitchFamily="-65" charset="-128"/>
              </a:defRPr>
            </a:lvl4pPr>
            <a:lvl5pPr marL="1371600" indent="457200" algn="l" rtl="0" eaLnBrk="0" fontAlgn="base" hangingPunct="0">
              <a:spcBef>
                <a:spcPct val="20000"/>
              </a:spcBef>
              <a:spcAft>
                <a:spcPct val="0"/>
              </a:spcAft>
              <a:defRPr sz="1400">
                <a:solidFill>
                  <a:srgbClr val="000000"/>
                </a:solidFill>
                <a:latin typeface="+mn-lt"/>
                <a:ea typeface="ＭＳ Ｐゴシック" pitchFamily="-65" charset="-128"/>
              </a:defRPr>
            </a:lvl5pPr>
            <a:lvl6pPr marL="1828800" algn="l" rtl="0" fontAlgn="base">
              <a:spcBef>
                <a:spcPct val="20000"/>
              </a:spcBef>
              <a:spcAft>
                <a:spcPct val="0"/>
              </a:spcAft>
              <a:defRPr sz="1400">
                <a:solidFill>
                  <a:schemeClr val="tx1"/>
                </a:solidFill>
                <a:latin typeface="+mn-lt"/>
                <a:ea typeface="ＭＳ Ｐゴシック" pitchFamily="-65" charset="-128"/>
              </a:defRPr>
            </a:lvl6pPr>
            <a:lvl7pPr marL="2286000" algn="l" rtl="0" fontAlgn="base">
              <a:spcBef>
                <a:spcPct val="20000"/>
              </a:spcBef>
              <a:spcAft>
                <a:spcPct val="0"/>
              </a:spcAft>
              <a:defRPr sz="1400">
                <a:solidFill>
                  <a:schemeClr val="tx1"/>
                </a:solidFill>
                <a:latin typeface="+mn-lt"/>
                <a:ea typeface="ＭＳ Ｐゴシック" pitchFamily="-65" charset="-128"/>
              </a:defRPr>
            </a:lvl7pPr>
            <a:lvl8pPr marL="2743200" algn="l" rtl="0" fontAlgn="base">
              <a:spcBef>
                <a:spcPct val="20000"/>
              </a:spcBef>
              <a:spcAft>
                <a:spcPct val="0"/>
              </a:spcAft>
              <a:defRPr sz="1400">
                <a:solidFill>
                  <a:schemeClr val="tx1"/>
                </a:solidFill>
                <a:latin typeface="+mn-lt"/>
                <a:ea typeface="ＭＳ Ｐゴシック" pitchFamily="-65" charset="-128"/>
              </a:defRPr>
            </a:lvl8pPr>
            <a:lvl9pPr marL="3200400" algn="l" rtl="0" fontAlgn="base">
              <a:spcBef>
                <a:spcPct val="20000"/>
              </a:spcBef>
              <a:spcAft>
                <a:spcPct val="0"/>
              </a:spcAft>
              <a:defRPr sz="1400">
                <a:solidFill>
                  <a:schemeClr val="tx1"/>
                </a:solidFill>
                <a:latin typeface="+mn-lt"/>
                <a:ea typeface="ＭＳ Ｐゴシック" pitchFamily="-65" charset="-128"/>
              </a:defRPr>
            </a:lvl9pPr>
          </a:lstStyle>
          <a:p>
            <a:pPr eaLnBrk="1" hangingPunct="1">
              <a:spcBef>
                <a:spcPts val="0"/>
              </a:spcBef>
            </a:pPr>
            <a:r>
              <a:rPr lang="en-US" b="1" kern="0">
                <a:latin typeface="Arial" pitchFamily="-101" charset="0"/>
                <a:ea typeface="MS PGothic" pitchFamily="34" charset="-128"/>
                <a:cs typeface="MS PGothic" pitchFamily="34" charset="-128"/>
              </a:rPr>
              <a:t>Paul Grundy MD, MPH</a:t>
            </a:r>
          </a:p>
          <a:p>
            <a:pPr eaLnBrk="1" hangingPunct="1">
              <a:spcBef>
                <a:spcPts val="0"/>
              </a:spcBef>
            </a:pPr>
            <a:r>
              <a:rPr lang="en-US" kern="0">
                <a:latin typeface="Arial" pitchFamily="-101" charset="0"/>
                <a:ea typeface="MS PGothic" pitchFamily="34" charset="-128"/>
                <a:cs typeface="MS PGothic" pitchFamily="34" charset="-128"/>
              </a:rPr>
              <a:t>IBM Chief Medical Officer Director, Healthcare Transformation Healthcare Industry </a:t>
            </a:r>
            <a:endParaRPr lang="en-US" kern="0" dirty="0">
              <a:latin typeface="Arial" pitchFamily="-101" charset="0"/>
              <a:ea typeface="MS PGothic" pitchFamily="34" charset="-128"/>
              <a:cs typeface="MS PGothic" pitchFamily="34" charset="-128"/>
            </a:endParaRPr>
          </a:p>
        </p:txBody>
      </p:sp>
      <p:pic>
        <p:nvPicPr>
          <p:cNvPr id="4" name="Picture 4" descr="sci_transBLK.png"/>
          <p:cNvPicPr>
            <a:picLocks noChangeAspect="1"/>
          </p:cNvPicPr>
          <p:nvPr/>
        </p:nvPicPr>
        <p:blipFill>
          <a:blip r:embed="rId2"/>
          <a:srcRect r="17541"/>
          <a:stretch>
            <a:fillRect/>
          </a:stretch>
        </p:blipFill>
        <p:spPr bwMode="auto">
          <a:xfrm>
            <a:off x="5094349" y="717028"/>
            <a:ext cx="3788385" cy="3869773"/>
          </a:xfrm>
          <a:prstGeom prst="rect">
            <a:avLst/>
          </a:prstGeom>
          <a:noFill/>
          <a:ln w="9525">
            <a:noFill/>
            <a:miter lim="800000"/>
            <a:headEnd/>
            <a:tailEnd/>
          </a:ln>
        </p:spPr>
      </p:pic>
      <p:sp>
        <p:nvSpPr>
          <p:cNvPr id="5" name="Rectangle 4"/>
          <p:cNvSpPr>
            <a:spLocks noChangeArrowheads="1"/>
          </p:cNvSpPr>
          <p:nvPr/>
        </p:nvSpPr>
        <p:spPr bwMode="auto">
          <a:xfrm>
            <a:off x="498787" y="3391618"/>
            <a:ext cx="4572000" cy="424732"/>
          </a:xfrm>
          <a:prstGeom prst="rect">
            <a:avLst/>
          </a:prstGeom>
          <a:noFill/>
          <a:ln w="9525">
            <a:noFill/>
            <a:miter lim="800000"/>
            <a:headEnd/>
            <a:tailEnd/>
          </a:ln>
        </p:spPr>
        <p:txBody>
          <a:bodyPr>
            <a:prstTxWarp prst="textNoShape">
              <a:avLst/>
            </a:prstTxWarp>
            <a:spAutoFit/>
          </a:bodyPr>
          <a:lstStyle/>
          <a:p>
            <a:pPr fontAlgn="base">
              <a:lnSpc>
                <a:spcPct val="90000"/>
              </a:lnSpc>
              <a:spcBef>
                <a:spcPct val="0"/>
              </a:spcBef>
              <a:spcAft>
                <a:spcPct val="0"/>
              </a:spcAft>
            </a:pPr>
            <a:r>
              <a:rPr lang="en-US" sz="2400" dirty="0">
                <a:solidFill>
                  <a:srgbClr val="808284"/>
                </a:solidFill>
                <a:latin typeface="Arial" pitchFamily="-101" charset="0"/>
              </a:rPr>
              <a:t>@</a:t>
            </a:r>
            <a:r>
              <a:rPr lang="en-US" sz="2400" dirty="0" err="1">
                <a:solidFill>
                  <a:srgbClr val="808284"/>
                </a:solidFill>
                <a:latin typeface="Arial" pitchFamily="-101" charset="0"/>
              </a:rPr>
              <a:t>Paul_PCMH</a:t>
            </a:r>
            <a:r>
              <a:rPr lang="en-US" sz="2400" dirty="0">
                <a:solidFill>
                  <a:srgbClr val="808284"/>
                </a:solidFill>
                <a:latin typeface="Arial" pitchFamily="-101" charset="0"/>
              </a:rPr>
              <a:t> </a:t>
            </a:r>
          </a:p>
        </p:txBody>
      </p:sp>
      <p:pic>
        <p:nvPicPr>
          <p:cNvPr id="6" name="Picture 2" descr="https://g.twimg.com/Twitter_logo_blue.png"/>
          <p:cNvPicPr>
            <a:picLocks noChangeAspect="1" noChangeArrowheads="1"/>
          </p:cNvPicPr>
          <p:nvPr/>
        </p:nvPicPr>
        <p:blipFill>
          <a:blip r:embed="rId3"/>
          <a:srcRect/>
          <a:stretch>
            <a:fillRect/>
          </a:stretch>
        </p:blipFill>
        <p:spPr bwMode="auto">
          <a:xfrm>
            <a:off x="94993" y="3490124"/>
            <a:ext cx="323850" cy="261938"/>
          </a:xfrm>
          <a:prstGeom prst="rect">
            <a:avLst/>
          </a:prstGeom>
          <a:noFill/>
          <a:ln w="9525">
            <a:noFill/>
            <a:miter lim="800000"/>
            <a:headEnd/>
            <a:tailEnd/>
          </a:ln>
        </p:spPr>
      </p:pic>
      <p:grpSp>
        <p:nvGrpSpPr>
          <p:cNvPr id="7" name="Group 6"/>
          <p:cNvGrpSpPr/>
          <p:nvPr/>
        </p:nvGrpSpPr>
        <p:grpSpPr>
          <a:xfrm>
            <a:off x="6749678" y="1089439"/>
            <a:ext cx="307974" cy="307974"/>
            <a:chOff x="8686800" y="-781050"/>
            <a:chExt cx="657226" cy="657226"/>
          </a:xfrm>
        </p:grpSpPr>
        <p:sp>
          <p:nvSpPr>
            <p:cNvPr id="8" name="Oval 7"/>
            <p:cNvSpPr/>
            <p:nvPr/>
          </p:nvSpPr>
          <p:spPr bwMode="auto">
            <a:xfrm>
              <a:off x="8686800" y="-781050"/>
              <a:ext cx="657226" cy="657226"/>
            </a:xfrm>
            <a:prstGeom prst="ellipse">
              <a:avLst/>
            </a:prstGeom>
            <a:solidFill>
              <a:srgbClr val="E53723"/>
            </a:solidFill>
            <a:ln w="57150" cap="flat" cmpd="sng" algn="ctr">
              <a:noFill/>
              <a:prstDash val="solid"/>
            </a:ln>
            <a:effectLst/>
          </p:spPr>
          <p:txBody>
            <a:bodyPr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a:endParaRPr>
            </a:p>
          </p:txBody>
        </p:sp>
        <p:pic>
          <p:nvPicPr>
            <p:cNvPr id="9" name="Picture 8" descr="Medical_pictograms_Hospital.png"/>
            <p:cNvPicPr>
              <a:picLocks noChangeAspect="1"/>
            </p:cNvPicPr>
            <p:nvPr/>
          </p:nvPicPr>
          <p:blipFill>
            <a:blip r:embed="rId4"/>
            <a:stretch>
              <a:fillRect/>
            </a:stretch>
          </p:blipFill>
          <p:spPr>
            <a:xfrm>
              <a:off x="8797416" y="-671767"/>
              <a:ext cx="441834" cy="441834"/>
            </a:xfrm>
            <a:prstGeom prst="rect">
              <a:avLst/>
            </a:prstGeom>
          </p:spPr>
        </p:pic>
      </p:grpSp>
      <p:grpSp>
        <p:nvGrpSpPr>
          <p:cNvPr id="10" name="Group 9"/>
          <p:cNvGrpSpPr/>
          <p:nvPr/>
        </p:nvGrpSpPr>
        <p:grpSpPr>
          <a:xfrm>
            <a:off x="8213443" y="1241566"/>
            <a:ext cx="307974" cy="307974"/>
            <a:chOff x="8839200" y="5238750"/>
            <a:chExt cx="657226" cy="657226"/>
          </a:xfrm>
        </p:grpSpPr>
        <p:sp>
          <p:nvSpPr>
            <p:cNvPr id="11" name="Oval 10"/>
            <p:cNvSpPr/>
            <p:nvPr/>
          </p:nvSpPr>
          <p:spPr bwMode="auto">
            <a:xfrm>
              <a:off x="8839200" y="5238750"/>
              <a:ext cx="657226" cy="657226"/>
            </a:xfrm>
            <a:prstGeom prst="ellipse">
              <a:avLst/>
            </a:prstGeom>
            <a:solidFill>
              <a:srgbClr val="FDCD25"/>
            </a:solidFill>
            <a:ln w="57150" cap="flat" cmpd="sng" algn="ctr">
              <a:noFill/>
              <a:prstDash val="solid"/>
            </a:ln>
            <a:effectLst/>
          </p:spPr>
          <p:txBody>
            <a:bodyPr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a:endParaRPr>
            </a:p>
          </p:txBody>
        </p:sp>
        <p:pic>
          <p:nvPicPr>
            <p:cNvPr id="12" name="Picture 11" descr="Medical_pictograms_Clipboard.png"/>
            <p:cNvPicPr>
              <a:picLocks noChangeAspect="1"/>
            </p:cNvPicPr>
            <p:nvPr/>
          </p:nvPicPr>
          <p:blipFill>
            <a:blip r:embed="rId5"/>
            <a:stretch>
              <a:fillRect/>
            </a:stretch>
          </p:blipFill>
          <p:spPr>
            <a:xfrm>
              <a:off x="8942368" y="5305425"/>
              <a:ext cx="476250" cy="476250"/>
            </a:xfrm>
            <a:prstGeom prst="rect">
              <a:avLst/>
            </a:prstGeom>
          </p:spPr>
        </p:pic>
      </p:grpSp>
      <p:grpSp>
        <p:nvGrpSpPr>
          <p:cNvPr id="13" name="Group 12"/>
          <p:cNvGrpSpPr/>
          <p:nvPr/>
        </p:nvGrpSpPr>
        <p:grpSpPr>
          <a:xfrm>
            <a:off x="7934326" y="3736976"/>
            <a:ext cx="307974" cy="307974"/>
            <a:chOff x="6400800" y="-781050"/>
            <a:chExt cx="657226" cy="657226"/>
          </a:xfrm>
        </p:grpSpPr>
        <p:sp>
          <p:nvSpPr>
            <p:cNvPr id="14" name="Oval 13"/>
            <p:cNvSpPr/>
            <p:nvPr/>
          </p:nvSpPr>
          <p:spPr bwMode="auto">
            <a:xfrm>
              <a:off x="6400800" y="-781050"/>
              <a:ext cx="657226" cy="657226"/>
            </a:xfrm>
            <a:prstGeom prst="ellipse">
              <a:avLst/>
            </a:prstGeom>
            <a:solidFill>
              <a:srgbClr val="30B5CE"/>
            </a:solidFill>
            <a:ln w="57150" cap="flat" cmpd="sng" algn="ctr">
              <a:noFill/>
              <a:prstDash val="solid"/>
            </a:ln>
            <a:effectLst/>
          </p:spPr>
          <p:txBody>
            <a:bodyPr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a:endParaRPr>
            </a:p>
          </p:txBody>
        </p:sp>
        <p:pic>
          <p:nvPicPr>
            <p:cNvPr id="15" name="Picture 52" descr="SP_Picto_White_Healthcare_HealthcareWorker"/>
            <p:cNvPicPr>
              <a:picLocks noChangeAspect="1" noChangeArrowheads="1"/>
            </p:cNvPicPr>
            <p:nvPr/>
          </p:nvPicPr>
          <p:blipFill>
            <a:blip r:embed="rId6"/>
            <a:srcRect/>
            <a:stretch>
              <a:fillRect/>
            </a:stretch>
          </p:blipFill>
          <p:spPr bwMode="auto">
            <a:xfrm>
              <a:off x="6463044" y="-720132"/>
              <a:ext cx="533400" cy="533400"/>
            </a:xfrm>
            <a:prstGeom prst="rect">
              <a:avLst/>
            </a:prstGeom>
            <a:noFill/>
          </p:spPr>
        </p:pic>
      </p:grpSp>
      <p:grpSp>
        <p:nvGrpSpPr>
          <p:cNvPr id="16" name="Group 15"/>
          <p:cNvGrpSpPr/>
          <p:nvPr/>
        </p:nvGrpSpPr>
        <p:grpSpPr>
          <a:xfrm>
            <a:off x="5946776" y="1933576"/>
            <a:ext cx="307974" cy="307974"/>
            <a:chOff x="7162800" y="5238750"/>
            <a:chExt cx="657226" cy="657226"/>
          </a:xfrm>
        </p:grpSpPr>
        <p:sp>
          <p:nvSpPr>
            <p:cNvPr id="17" name="Oval 16"/>
            <p:cNvSpPr/>
            <p:nvPr/>
          </p:nvSpPr>
          <p:spPr bwMode="auto">
            <a:xfrm>
              <a:off x="7162800" y="5238750"/>
              <a:ext cx="657226" cy="657226"/>
            </a:xfrm>
            <a:prstGeom prst="ellipse">
              <a:avLst/>
            </a:prstGeom>
            <a:solidFill>
              <a:srgbClr val="F67E29"/>
            </a:solidFill>
            <a:ln w="57150" cap="flat" cmpd="sng" algn="ctr">
              <a:noFill/>
              <a:prstDash val="solid"/>
            </a:ln>
            <a:effectLst/>
          </p:spPr>
          <p:txBody>
            <a:bodyPr anchor="ctr"/>
            <a:lstStyle/>
            <a:p>
              <a:pPr algn="ctr">
                <a:lnSpc>
                  <a:spcPct val="90000"/>
                </a:lnSpc>
                <a:defRPr/>
              </a:pPr>
              <a:endParaRPr lang="en-US" kern="0" dirty="0">
                <a:solidFill>
                  <a:srgbClr val="FFFFFF"/>
                </a:solidFill>
                <a:latin typeface="Arial"/>
                <a:ea typeface="ＭＳ Ｐゴシック"/>
              </a:endParaRPr>
            </a:p>
          </p:txBody>
        </p:sp>
        <p:pic>
          <p:nvPicPr>
            <p:cNvPr id="18" name="Picture 17" descr="Medical_pictograms_Assistant.png"/>
            <p:cNvPicPr>
              <a:picLocks noChangeAspect="1"/>
            </p:cNvPicPr>
            <p:nvPr/>
          </p:nvPicPr>
          <p:blipFill>
            <a:blip r:embed="rId7"/>
            <a:stretch>
              <a:fillRect/>
            </a:stretch>
          </p:blipFill>
          <p:spPr>
            <a:xfrm>
              <a:off x="7270750" y="5311775"/>
              <a:ext cx="476250" cy="476250"/>
            </a:xfrm>
            <a:prstGeom prst="rect">
              <a:avLst/>
            </a:prstGeom>
          </p:spPr>
        </p:pic>
      </p:grpSp>
      <p:grpSp>
        <p:nvGrpSpPr>
          <p:cNvPr id="19" name="Group 18"/>
          <p:cNvGrpSpPr/>
          <p:nvPr/>
        </p:nvGrpSpPr>
        <p:grpSpPr>
          <a:xfrm>
            <a:off x="5984876" y="2809876"/>
            <a:ext cx="307974" cy="307974"/>
            <a:chOff x="7924800" y="-781050"/>
            <a:chExt cx="657226" cy="657226"/>
          </a:xfrm>
        </p:grpSpPr>
        <p:sp>
          <p:nvSpPr>
            <p:cNvPr id="20" name="Oval 19"/>
            <p:cNvSpPr/>
            <p:nvPr/>
          </p:nvSpPr>
          <p:spPr bwMode="auto">
            <a:xfrm>
              <a:off x="7924800" y="-781050"/>
              <a:ext cx="657226" cy="657226"/>
            </a:xfrm>
            <a:prstGeom prst="ellipse">
              <a:avLst/>
            </a:prstGeom>
            <a:solidFill>
              <a:srgbClr val="2463A1"/>
            </a:solidFill>
            <a:ln w="57150" cap="flat" cmpd="sng" algn="ctr">
              <a:noFill/>
              <a:prstDash val="solid"/>
            </a:ln>
            <a:effectLst/>
          </p:spPr>
          <p:txBody>
            <a:bodyPr anchor="ctr"/>
            <a:lstStyle/>
            <a:p>
              <a:pPr algn="ctr">
                <a:lnSpc>
                  <a:spcPct val="90000"/>
                </a:lnSpc>
                <a:defRPr/>
              </a:pPr>
              <a:endParaRPr lang="en-US" kern="0" dirty="0">
                <a:solidFill>
                  <a:srgbClr val="FFFFFF"/>
                </a:solidFill>
                <a:latin typeface="Arial"/>
                <a:ea typeface="ＭＳ Ｐゴシック"/>
              </a:endParaRPr>
            </a:p>
          </p:txBody>
        </p:sp>
        <p:pic>
          <p:nvPicPr>
            <p:cNvPr id="21" name="Picture 46" descr="SP_Picto_White_GovServices_GovBld2"/>
            <p:cNvPicPr>
              <a:picLocks noChangeAspect="1" noChangeArrowheads="1"/>
            </p:cNvPicPr>
            <p:nvPr/>
          </p:nvPicPr>
          <p:blipFill>
            <a:blip r:embed="rId8"/>
            <a:srcRect/>
            <a:stretch>
              <a:fillRect/>
            </a:stretch>
          </p:blipFill>
          <p:spPr bwMode="auto">
            <a:xfrm>
              <a:off x="8056266" y="-669960"/>
              <a:ext cx="388439" cy="388439"/>
            </a:xfrm>
            <a:prstGeom prst="rect">
              <a:avLst/>
            </a:prstGeom>
            <a:noFill/>
          </p:spPr>
        </p:pic>
      </p:grpSp>
      <p:grpSp>
        <p:nvGrpSpPr>
          <p:cNvPr id="22" name="Group 21"/>
          <p:cNvGrpSpPr/>
          <p:nvPr/>
        </p:nvGrpSpPr>
        <p:grpSpPr>
          <a:xfrm>
            <a:off x="6289676" y="3749676"/>
            <a:ext cx="307974" cy="307974"/>
            <a:chOff x="1524000" y="-781050"/>
            <a:chExt cx="657226" cy="657226"/>
          </a:xfrm>
        </p:grpSpPr>
        <p:sp>
          <p:nvSpPr>
            <p:cNvPr id="23" name="Oval 22"/>
            <p:cNvSpPr/>
            <p:nvPr/>
          </p:nvSpPr>
          <p:spPr bwMode="auto">
            <a:xfrm>
              <a:off x="1524000" y="-781050"/>
              <a:ext cx="657226" cy="657226"/>
            </a:xfrm>
            <a:prstGeom prst="ellipse">
              <a:avLst/>
            </a:prstGeom>
            <a:solidFill>
              <a:srgbClr val="F67E29"/>
            </a:solidFill>
            <a:ln w="57150" cap="flat" cmpd="sng" algn="ctr">
              <a:noFill/>
              <a:prstDash val="solid"/>
            </a:ln>
            <a:effectLst/>
          </p:spPr>
          <p:txBody>
            <a:bodyPr anchor="ctr"/>
            <a:lstStyle/>
            <a:p>
              <a:pPr algn="ctr">
                <a:lnSpc>
                  <a:spcPct val="90000"/>
                </a:lnSpc>
                <a:defRPr/>
              </a:pPr>
              <a:endParaRPr lang="en-US" kern="0" dirty="0">
                <a:solidFill>
                  <a:srgbClr val="FFFFFF"/>
                </a:solidFill>
                <a:latin typeface="Arial"/>
                <a:ea typeface="ＭＳ Ｐゴシック"/>
              </a:endParaRPr>
            </a:p>
          </p:txBody>
        </p:sp>
        <p:pic>
          <p:nvPicPr>
            <p:cNvPr id="24" name="Picture 23" descr="Medical_pictograms_Briefcase.png"/>
            <p:cNvPicPr>
              <a:picLocks noChangeAspect="1"/>
            </p:cNvPicPr>
            <p:nvPr/>
          </p:nvPicPr>
          <p:blipFill>
            <a:blip r:embed="rId9"/>
            <a:stretch>
              <a:fillRect/>
            </a:stretch>
          </p:blipFill>
          <p:spPr>
            <a:xfrm>
              <a:off x="1622591" y="-714375"/>
              <a:ext cx="476250" cy="476250"/>
            </a:xfrm>
            <a:prstGeom prst="rect">
              <a:avLst/>
            </a:prstGeom>
          </p:spPr>
        </p:pic>
      </p:grpSp>
      <p:grpSp>
        <p:nvGrpSpPr>
          <p:cNvPr id="25" name="Group 24"/>
          <p:cNvGrpSpPr/>
          <p:nvPr/>
        </p:nvGrpSpPr>
        <p:grpSpPr>
          <a:xfrm>
            <a:off x="7007226" y="3508376"/>
            <a:ext cx="307974" cy="307974"/>
            <a:chOff x="7162800" y="-781050"/>
            <a:chExt cx="657226" cy="657226"/>
          </a:xfrm>
        </p:grpSpPr>
        <p:sp>
          <p:nvSpPr>
            <p:cNvPr id="26" name="Oval 25"/>
            <p:cNvSpPr/>
            <p:nvPr/>
          </p:nvSpPr>
          <p:spPr bwMode="auto">
            <a:xfrm>
              <a:off x="7162800" y="-781050"/>
              <a:ext cx="657226" cy="657226"/>
            </a:xfrm>
            <a:prstGeom prst="ellipse">
              <a:avLst/>
            </a:prstGeom>
            <a:solidFill>
              <a:srgbClr val="E01279"/>
            </a:solidFill>
            <a:ln w="57150" cap="flat" cmpd="sng" algn="ctr">
              <a:noFill/>
              <a:prstDash val="solid"/>
            </a:ln>
            <a:effectLst/>
          </p:spPr>
          <p:txBody>
            <a:bodyPr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a:endParaRPr>
            </a:p>
          </p:txBody>
        </p:sp>
        <p:pic>
          <p:nvPicPr>
            <p:cNvPr id="27" name="Picture 61" descr="SP_Picto_White_General_House"/>
            <p:cNvPicPr>
              <a:picLocks noChangeAspect="1" noChangeArrowheads="1"/>
            </p:cNvPicPr>
            <p:nvPr/>
          </p:nvPicPr>
          <p:blipFill>
            <a:blip r:embed="rId10"/>
            <a:srcRect/>
            <a:stretch>
              <a:fillRect/>
            </a:stretch>
          </p:blipFill>
          <p:spPr bwMode="auto">
            <a:xfrm>
              <a:off x="7312026" y="-661047"/>
              <a:ext cx="358774" cy="358772"/>
            </a:xfrm>
            <a:prstGeom prst="rect">
              <a:avLst/>
            </a:prstGeom>
            <a:noFill/>
          </p:spPr>
        </p:pic>
      </p:grpSp>
      <p:sp>
        <p:nvSpPr>
          <p:cNvPr id="28" name="AutoShape 2" descr="data:image/png;base64,iVBORw0KGgoAAAANSUhEUgAAADIAAAAfCAMAAACS025rAAAAOVBMVEX////+/v709PT9/f1ISEhHR0f4+PhDQ0Py8vJLS0v29vYNDQ3r6+tPT09TU1M+Pj7d3d0TExPh4eFMobdaAAAAnElEQVQ4je2UwRLDIAhEV0AUjTHN/39sJTPtNfTcPM9P0JldvKTYOjmKdIyDqGpVCnLumA0MKKcgnGGsCreC1IJCPiRsoK0pPkPjUhNIZeUfNmsGISTfLPp8EmT/seRajEd5lD9XlsO3EfsqtrKvzNBwkKlgelGsOziIGgaTXpsF2bzHcPXLbUt+GLCTmbZoIxMdO/ooMw8rEmT0N5MQB9P3jkea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000000"/>
              </a:solidFill>
              <a:latin typeface="Arial" charset="0"/>
            </a:endParaRPr>
          </a:p>
        </p:txBody>
      </p:sp>
      <p:pic>
        <p:nvPicPr>
          <p:cNvPr id="29" name="Picture 28"/>
          <p:cNvPicPr>
            <a:picLocks noChangeAspect="1"/>
          </p:cNvPicPr>
          <p:nvPr/>
        </p:nvPicPr>
        <p:blipFill>
          <a:blip r:embed="rId11"/>
          <a:stretch>
            <a:fillRect/>
          </a:stretch>
        </p:blipFill>
        <p:spPr>
          <a:xfrm>
            <a:off x="6947790" y="128730"/>
            <a:ext cx="1800225" cy="561975"/>
          </a:xfrm>
          <a:prstGeom prst="rect">
            <a:avLst/>
          </a:prstGeom>
        </p:spPr>
      </p:pic>
    </p:spTree>
    <p:extLst>
      <p:ext uri="{BB962C8B-B14F-4D97-AF65-F5344CB8AC3E}">
        <p14:creationId xmlns:p14="http://schemas.microsoft.com/office/powerpoint/2010/main" val="878799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200" y="1241422"/>
            <a:ext cx="5257047" cy="3154227"/>
          </a:xfrm>
          <a:prstGeom prst="rect">
            <a:avLst/>
          </a:prstGeom>
        </p:spPr>
      </p:pic>
      <p:cxnSp>
        <p:nvCxnSpPr>
          <p:cNvPr id="21" name="Straight Connector 2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39948" y="1178110"/>
            <a:ext cx="0" cy="2782670"/>
          </a:xfrm>
          <a:prstGeom prst="line">
            <a:avLst/>
          </a:prstGeom>
          <a:ln>
            <a:solidFill>
              <a:srgbClr val="82ACBC"/>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76200" y="235730"/>
            <a:ext cx="8915400" cy="646331"/>
          </a:xfrm>
          <a:prstGeom prst="rect">
            <a:avLst/>
          </a:prstGeom>
        </p:spPr>
        <p:txBody>
          <a:bodyPr wrap="square">
            <a:spAutoFit/>
          </a:bodyPr>
          <a:lstStyle/>
          <a:p>
            <a:r>
              <a:rPr lang="en-US" dirty="0"/>
              <a:t>Association between elements of the PCMH model and clinical quality in the Veterans Health Admin</a:t>
            </a:r>
          </a:p>
        </p:txBody>
      </p:sp>
      <p:sp>
        <p:nvSpPr>
          <p:cNvPr id="4" name="Rectangle 3"/>
          <p:cNvSpPr/>
          <p:nvPr/>
        </p:nvSpPr>
        <p:spPr>
          <a:xfrm>
            <a:off x="304800" y="4570344"/>
            <a:ext cx="8686800" cy="369332"/>
          </a:xfrm>
          <a:prstGeom prst="rect">
            <a:avLst/>
          </a:prstGeom>
        </p:spPr>
        <p:txBody>
          <a:bodyPr wrap="square">
            <a:spAutoFit/>
          </a:bodyPr>
          <a:lstStyle/>
          <a:p>
            <a:r>
              <a:rPr lang="en-US" dirty="0"/>
              <a:t>http://jamanetwork.com/journals/jamainternalmedicine/article-abstract/2623525</a:t>
            </a:r>
          </a:p>
        </p:txBody>
      </p:sp>
      <p:sp>
        <p:nvSpPr>
          <p:cNvPr id="5" name="Rectangle 4"/>
          <p:cNvSpPr/>
          <p:nvPr/>
        </p:nvSpPr>
        <p:spPr>
          <a:xfrm>
            <a:off x="7086600" y="2200113"/>
            <a:ext cx="1997406" cy="369332"/>
          </a:xfrm>
          <a:prstGeom prst="rect">
            <a:avLst/>
          </a:prstGeom>
        </p:spPr>
        <p:txBody>
          <a:bodyPr wrap="none">
            <a:spAutoFit/>
          </a:bodyPr>
          <a:lstStyle/>
          <a:p>
            <a:r>
              <a:rPr lang="en-US" dirty="0"/>
              <a:t>JAMA -May 1, 2017</a:t>
            </a:r>
          </a:p>
        </p:txBody>
      </p:sp>
    </p:spTree>
    <p:extLst>
      <p:ext uri="{BB962C8B-B14F-4D97-AF65-F5344CB8AC3E}">
        <p14:creationId xmlns:p14="http://schemas.microsoft.com/office/powerpoint/2010/main" val="603367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0484" y="581233"/>
            <a:ext cx="8023031" cy="3981033"/>
          </a:xfrm>
          <a:prstGeom prst="rect">
            <a:avLst/>
          </a:prstGeom>
        </p:spPr>
      </p:pic>
    </p:spTree>
    <p:extLst>
      <p:ext uri="{BB962C8B-B14F-4D97-AF65-F5344CB8AC3E}">
        <p14:creationId xmlns:p14="http://schemas.microsoft.com/office/powerpoint/2010/main" val="230001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5848" name="Rectangle 12"/>
          <p:cNvSpPr>
            <a:spLocks noChangeArrowheads="1"/>
          </p:cNvSpPr>
          <p:nvPr/>
        </p:nvSpPr>
        <p:spPr bwMode="auto">
          <a:xfrm>
            <a:off x="609600" y="1581150"/>
            <a:ext cx="2971800" cy="346249"/>
          </a:xfrm>
          <a:prstGeom prst="rect">
            <a:avLst/>
          </a:prstGeom>
          <a:noFill/>
          <a:ln w="9525">
            <a:noFill/>
            <a:miter lim="800000"/>
            <a:headEnd/>
            <a:tailEnd/>
          </a:ln>
          <a:effectLst>
            <a:prstShdw prst="shdw17" dist="17961" dir="2700000">
              <a:srgbClr val="006A83">
                <a:alpha val="74998"/>
              </a:srgbClr>
            </a:prstShdw>
          </a:effectLst>
        </p:spPr>
        <p:txBody>
          <a:bodyPr>
            <a:prstTxWarp prst="textNoShape">
              <a:avLst/>
            </a:prstTxWarp>
            <a:spAutoFit/>
          </a:bodyPr>
          <a:lstStyle/>
          <a:p>
            <a:pPr>
              <a:lnSpc>
                <a:spcPct val="90000"/>
              </a:lnSpc>
            </a:pPr>
            <a:r>
              <a:rPr lang="en-US" altLang="zh-CN" b="1" dirty="0">
                <a:solidFill>
                  <a:schemeClr val="tx1"/>
                </a:solidFill>
                <a:latin typeface="Arial" pitchFamily="-101" charset="0"/>
                <a:ea typeface="SimSun" pitchFamily="2" charset="-128"/>
                <a:cs typeface="SimSun" pitchFamily="2" charset="-128"/>
              </a:rPr>
              <a:t>Fee for...</a:t>
            </a:r>
          </a:p>
        </p:txBody>
      </p:sp>
      <p:sp>
        <p:nvSpPr>
          <p:cNvPr id="12" name="Title 11"/>
          <p:cNvSpPr>
            <a:spLocks noGrp="1"/>
          </p:cNvSpPr>
          <p:nvPr>
            <p:ph type="title"/>
          </p:nvPr>
        </p:nvSpPr>
        <p:spPr>
          <a:xfrm>
            <a:off x="152401" y="533586"/>
            <a:ext cx="8731249" cy="666564"/>
          </a:xfrm>
        </p:spPr>
        <p:txBody>
          <a:bodyPr>
            <a:normAutofit fontScale="90000"/>
          </a:bodyPr>
          <a:lstStyle/>
          <a:p>
            <a:r>
              <a:rPr lang="en-US" altLang="zh-CN" dirty="0"/>
              <a:t>Payment reform requires more than one dial </a:t>
            </a:r>
          </a:p>
        </p:txBody>
      </p:sp>
      <p:sp>
        <p:nvSpPr>
          <p:cNvPr id="15" name="Rectangle 14"/>
          <p:cNvSpPr/>
          <p:nvPr/>
        </p:nvSpPr>
        <p:spPr>
          <a:xfrm>
            <a:off x="730708" y="3105150"/>
            <a:ext cx="813594" cy="369332"/>
          </a:xfrm>
          <a:prstGeom prst="rect">
            <a:avLst/>
          </a:prstGeom>
        </p:spPr>
        <p:txBody>
          <a:bodyPr wrap="none">
            <a:spAutoFit/>
          </a:bodyPr>
          <a:lstStyle/>
          <a:p>
            <a:pPr algn="ctr"/>
            <a:r>
              <a:rPr lang="en-US" altLang="zh-CN" dirty="0">
                <a:solidFill>
                  <a:srgbClr val="808080"/>
                </a:solidFill>
                <a:latin typeface="Arial" pitchFamily="-101" charset="0"/>
                <a:ea typeface="SimSun" pitchFamily="2" charset="-128"/>
                <a:cs typeface="SimSun" pitchFamily="2" charset="-128"/>
              </a:rPr>
              <a:t>health</a:t>
            </a:r>
            <a:endParaRPr lang="en-US" dirty="0">
              <a:solidFill>
                <a:srgbClr val="808080"/>
              </a:solidFill>
            </a:endParaRPr>
          </a:p>
        </p:txBody>
      </p:sp>
      <p:sp>
        <p:nvSpPr>
          <p:cNvPr id="16" name="Rectangle 15"/>
          <p:cNvSpPr/>
          <p:nvPr/>
        </p:nvSpPr>
        <p:spPr>
          <a:xfrm>
            <a:off x="1873250" y="3105150"/>
            <a:ext cx="749324" cy="369332"/>
          </a:xfrm>
          <a:prstGeom prst="rect">
            <a:avLst/>
          </a:prstGeom>
        </p:spPr>
        <p:txBody>
          <a:bodyPr wrap="none">
            <a:spAutoFit/>
          </a:bodyPr>
          <a:lstStyle/>
          <a:p>
            <a:pPr algn="ctr"/>
            <a:r>
              <a:rPr lang="en-US" altLang="zh-CN" dirty="0">
                <a:solidFill>
                  <a:srgbClr val="808080"/>
                </a:solidFill>
                <a:latin typeface="Arial" pitchFamily="-101" charset="0"/>
                <a:ea typeface="SimSun" pitchFamily="2" charset="-128"/>
                <a:cs typeface="SimSun" pitchFamily="2" charset="-128"/>
              </a:rPr>
              <a:t>value</a:t>
            </a:r>
            <a:endParaRPr lang="en-US" dirty="0">
              <a:solidFill>
                <a:srgbClr val="808080"/>
              </a:solidFill>
            </a:endParaRPr>
          </a:p>
        </p:txBody>
      </p:sp>
      <p:sp>
        <p:nvSpPr>
          <p:cNvPr id="17" name="Rectangle 16"/>
          <p:cNvSpPr/>
          <p:nvPr/>
        </p:nvSpPr>
        <p:spPr>
          <a:xfrm>
            <a:off x="2835238" y="3105150"/>
            <a:ext cx="1070012" cy="369332"/>
          </a:xfrm>
          <a:prstGeom prst="rect">
            <a:avLst/>
          </a:prstGeom>
        </p:spPr>
        <p:txBody>
          <a:bodyPr wrap="none">
            <a:spAutoFit/>
          </a:bodyPr>
          <a:lstStyle/>
          <a:p>
            <a:pPr algn="ctr"/>
            <a:r>
              <a:rPr lang="en-US" altLang="zh-CN" dirty="0">
                <a:solidFill>
                  <a:srgbClr val="808080"/>
                </a:solidFill>
                <a:latin typeface="Arial" pitchFamily="-101" charset="0"/>
                <a:ea typeface="SimSun" pitchFamily="2" charset="-128"/>
                <a:cs typeface="SimSun" pitchFamily="2" charset="-128"/>
              </a:rPr>
              <a:t>outcome</a:t>
            </a:r>
            <a:endParaRPr lang="en-US" dirty="0">
              <a:solidFill>
                <a:srgbClr val="808080"/>
              </a:solidFill>
            </a:endParaRPr>
          </a:p>
        </p:txBody>
      </p:sp>
      <p:sp>
        <p:nvSpPr>
          <p:cNvPr id="18" name="Rectangle 17"/>
          <p:cNvSpPr/>
          <p:nvPr/>
        </p:nvSpPr>
        <p:spPr>
          <a:xfrm>
            <a:off x="4017232" y="3105150"/>
            <a:ext cx="992918" cy="369332"/>
          </a:xfrm>
          <a:prstGeom prst="rect">
            <a:avLst/>
          </a:prstGeom>
        </p:spPr>
        <p:txBody>
          <a:bodyPr wrap="none">
            <a:spAutoFit/>
          </a:bodyPr>
          <a:lstStyle/>
          <a:p>
            <a:pPr algn="ctr"/>
            <a:r>
              <a:rPr lang="en-US" altLang="zh-CN" dirty="0">
                <a:solidFill>
                  <a:srgbClr val="808080"/>
                </a:solidFill>
                <a:latin typeface="Arial" pitchFamily="-101" charset="0"/>
                <a:ea typeface="SimSun" pitchFamily="2" charset="-128"/>
                <a:cs typeface="SimSun" pitchFamily="2" charset="-128"/>
              </a:rPr>
              <a:t>process</a:t>
            </a:r>
            <a:endParaRPr lang="en-US" dirty="0">
              <a:solidFill>
                <a:srgbClr val="808080"/>
              </a:solidFill>
            </a:endParaRPr>
          </a:p>
        </p:txBody>
      </p:sp>
      <p:sp>
        <p:nvSpPr>
          <p:cNvPr id="19" name="Rectangle 18"/>
          <p:cNvSpPr/>
          <p:nvPr/>
        </p:nvSpPr>
        <p:spPr>
          <a:xfrm>
            <a:off x="5043471" y="3105150"/>
            <a:ext cx="1185879" cy="369332"/>
          </a:xfrm>
          <a:prstGeom prst="rect">
            <a:avLst/>
          </a:prstGeom>
        </p:spPr>
        <p:txBody>
          <a:bodyPr wrap="none">
            <a:spAutoFit/>
          </a:bodyPr>
          <a:lstStyle/>
          <a:p>
            <a:pPr algn="ctr"/>
            <a:r>
              <a:rPr lang="en-US" altLang="zh-CN" dirty="0">
                <a:solidFill>
                  <a:srgbClr val="808080"/>
                </a:solidFill>
                <a:latin typeface="Arial" pitchFamily="-101" charset="0"/>
                <a:ea typeface="SimSun" pitchFamily="2" charset="-128"/>
                <a:cs typeface="SimSun" pitchFamily="2" charset="-128"/>
              </a:rPr>
              <a:t>belonging</a:t>
            </a:r>
            <a:endParaRPr lang="en-US" dirty="0">
              <a:solidFill>
                <a:srgbClr val="808080"/>
              </a:solidFill>
            </a:endParaRPr>
          </a:p>
        </p:txBody>
      </p:sp>
      <p:sp>
        <p:nvSpPr>
          <p:cNvPr id="20" name="Rectangle 19"/>
          <p:cNvSpPr/>
          <p:nvPr/>
        </p:nvSpPr>
        <p:spPr>
          <a:xfrm>
            <a:off x="6299200" y="3105150"/>
            <a:ext cx="915823" cy="369332"/>
          </a:xfrm>
          <a:prstGeom prst="rect">
            <a:avLst/>
          </a:prstGeom>
        </p:spPr>
        <p:txBody>
          <a:bodyPr wrap="none">
            <a:spAutoFit/>
          </a:bodyPr>
          <a:lstStyle/>
          <a:p>
            <a:pPr algn="ctr"/>
            <a:r>
              <a:rPr lang="en-US" altLang="zh-CN" dirty="0">
                <a:solidFill>
                  <a:srgbClr val="808080"/>
                </a:solidFill>
                <a:latin typeface="Arial" pitchFamily="-101" charset="0"/>
                <a:ea typeface="SimSun" pitchFamily="2" charset="-128"/>
                <a:cs typeface="SimSun" pitchFamily="2" charset="-128"/>
              </a:rPr>
              <a:t>service</a:t>
            </a:r>
            <a:endParaRPr lang="en-US" dirty="0">
              <a:solidFill>
                <a:srgbClr val="808080"/>
              </a:solidFill>
            </a:endParaRPr>
          </a:p>
        </p:txBody>
      </p:sp>
      <p:sp>
        <p:nvSpPr>
          <p:cNvPr id="21" name="Rectangle 20"/>
          <p:cNvSpPr/>
          <p:nvPr/>
        </p:nvSpPr>
        <p:spPr>
          <a:xfrm>
            <a:off x="7195008" y="3105150"/>
            <a:ext cx="1339392" cy="369332"/>
          </a:xfrm>
          <a:prstGeom prst="rect">
            <a:avLst/>
          </a:prstGeom>
        </p:spPr>
        <p:txBody>
          <a:bodyPr wrap="none">
            <a:spAutoFit/>
          </a:bodyPr>
          <a:lstStyle/>
          <a:p>
            <a:pPr algn="ctr"/>
            <a:r>
              <a:rPr lang="en-US" altLang="zh-CN" dirty="0">
                <a:solidFill>
                  <a:srgbClr val="808080"/>
                </a:solidFill>
                <a:latin typeface="Arial" pitchFamily="-101" charset="0"/>
                <a:ea typeface="SimSun" pitchFamily="2" charset="-128"/>
                <a:cs typeface="SimSun" pitchFamily="2" charset="-128"/>
              </a:rPr>
              <a:t>satisfaction</a:t>
            </a:r>
            <a:endParaRPr lang="en-US" dirty="0">
              <a:solidFill>
                <a:srgbClr val="808080"/>
              </a:solidFill>
            </a:endParaRPr>
          </a:p>
        </p:txBody>
      </p:sp>
      <p:pic>
        <p:nvPicPr>
          <p:cNvPr id="24" name="Picture 23" descr="Dials.png"/>
          <p:cNvPicPr>
            <a:picLocks noChangeAspect="1"/>
          </p:cNvPicPr>
          <p:nvPr/>
        </p:nvPicPr>
        <p:blipFill>
          <a:blip r:embed="rId3"/>
          <a:stretch>
            <a:fillRect/>
          </a:stretch>
        </p:blipFill>
        <p:spPr>
          <a:xfrm>
            <a:off x="524574" y="1962151"/>
            <a:ext cx="7933626" cy="1219198"/>
          </a:xfrm>
          <a:prstGeom prst="rect">
            <a:avLst/>
          </a:prstGeom>
        </p:spPr>
      </p:pic>
      <p:grpSp>
        <p:nvGrpSpPr>
          <p:cNvPr id="28" name="Group 27"/>
          <p:cNvGrpSpPr/>
          <p:nvPr/>
        </p:nvGrpSpPr>
        <p:grpSpPr>
          <a:xfrm rot="12950458">
            <a:off x="4225925" y="2301875"/>
            <a:ext cx="514350" cy="514350"/>
            <a:chOff x="4225925" y="2301875"/>
            <a:chExt cx="514350" cy="514350"/>
          </a:xfrm>
        </p:grpSpPr>
        <p:sp>
          <p:nvSpPr>
            <p:cNvPr id="26" name="Oval 25"/>
            <p:cNvSpPr/>
            <p:nvPr/>
          </p:nvSpPr>
          <p:spPr>
            <a:xfrm>
              <a:off x="4225925" y="2301875"/>
              <a:ext cx="514350" cy="51435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4448175" y="2327275"/>
              <a:ext cx="76200" cy="76200"/>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9" name="Group 28"/>
          <p:cNvGrpSpPr/>
          <p:nvPr/>
        </p:nvGrpSpPr>
        <p:grpSpPr>
          <a:xfrm rot="13370343">
            <a:off x="5359400" y="2301875"/>
            <a:ext cx="514350" cy="514350"/>
            <a:chOff x="4225925" y="2301875"/>
            <a:chExt cx="514350" cy="514350"/>
          </a:xfrm>
        </p:grpSpPr>
        <p:sp>
          <p:nvSpPr>
            <p:cNvPr id="30" name="Oval 29"/>
            <p:cNvSpPr/>
            <p:nvPr/>
          </p:nvSpPr>
          <p:spPr>
            <a:xfrm>
              <a:off x="4225925" y="2301875"/>
              <a:ext cx="514350" cy="51435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p:cNvSpPr/>
            <p:nvPr/>
          </p:nvSpPr>
          <p:spPr>
            <a:xfrm>
              <a:off x="4448175" y="2327275"/>
              <a:ext cx="76200" cy="76200"/>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2" name="Group 31"/>
          <p:cNvGrpSpPr/>
          <p:nvPr/>
        </p:nvGrpSpPr>
        <p:grpSpPr>
          <a:xfrm rot="13137539">
            <a:off x="6477000" y="2298700"/>
            <a:ext cx="514350" cy="514350"/>
            <a:chOff x="4225925" y="2301875"/>
            <a:chExt cx="514350" cy="514350"/>
          </a:xfrm>
        </p:grpSpPr>
        <p:sp>
          <p:nvSpPr>
            <p:cNvPr id="33" name="Oval 32"/>
            <p:cNvSpPr/>
            <p:nvPr/>
          </p:nvSpPr>
          <p:spPr>
            <a:xfrm>
              <a:off x="4225925" y="2301875"/>
              <a:ext cx="514350" cy="51435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p:cNvSpPr/>
            <p:nvPr/>
          </p:nvSpPr>
          <p:spPr>
            <a:xfrm>
              <a:off x="4448175" y="2327275"/>
              <a:ext cx="76200" cy="76200"/>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5" name="Group 34"/>
          <p:cNvGrpSpPr/>
          <p:nvPr/>
        </p:nvGrpSpPr>
        <p:grpSpPr>
          <a:xfrm rot="13520315">
            <a:off x="7594600" y="2301875"/>
            <a:ext cx="514350" cy="514350"/>
            <a:chOff x="4225925" y="2301875"/>
            <a:chExt cx="514350" cy="514350"/>
          </a:xfrm>
        </p:grpSpPr>
        <p:sp>
          <p:nvSpPr>
            <p:cNvPr id="36" name="Oval 35"/>
            <p:cNvSpPr/>
            <p:nvPr/>
          </p:nvSpPr>
          <p:spPr>
            <a:xfrm>
              <a:off x="4225925" y="2301875"/>
              <a:ext cx="514350" cy="514350"/>
            </a:xfrm>
            <a:prstGeom prst="ellipse">
              <a:avLst/>
            </a:prstGeom>
            <a:solidFill>
              <a:srgbClr val="2463A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p:cNvSpPr/>
            <p:nvPr/>
          </p:nvSpPr>
          <p:spPr>
            <a:xfrm>
              <a:off x="4448175" y="2327275"/>
              <a:ext cx="76200" cy="76200"/>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8" name="Group 37"/>
          <p:cNvGrpSpPr/>
          <p:nvPr/>
        </p:nvGrpSpPr>
        <p:grpSpPr>
          <a:xfrm rot="13496325">
            <a:off x="869950" y="2301875"/>
            <a:ext cx="514350" cy="514350"/>
            <a:chOff x="4225925" y="2301875"/>
            <a:chExt cx="514350" cy="514350"/>
          </a:xfrm>
        </p:grpSpPr>
        <p:sp>
          <p:nvSpPr>
            <p:cNvPr id="39" name="Oval 38"/>
            <p:cNvSpPr/>
            <p:nvPr/>
          </p:nvSpPr>
          <p:spPr>
            <a:xfrm>
              <a:off x="4225925" y="2301875"/>
              <a:ext cx="514350" cy="51435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a:off x="4448175" y="2327275"/>
              <a:ext cx="76200" cy="76200"/>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1" name="Group 40"/>
          <p:cNvGrpSpPr/>
          <p:nvPr/>
        </p:nvGrpSpPr>
        <p:grpSpPr>
          <a:xfrm rot="12814858">
            <a:off x="1981200" y="2301875"/>
            <a:ext cx="514350" cy="514350"/>
            <a:chOff x="4225925" y="2301875"/>
            <a:chExt cx="514350" cy="514350"/>
          </a:xfrm>
        </p:grpSpPr>
        <p:sp>
          <p:nvSpPr>
            <p:cNvPr id="42" name="Oval 41"/>
            <p:cNvSpPr/>
            <p:nvPr/>
          </p:nvSpPr>
          <p:spPr>
            <a:xfrm>
              <a:off x="4225925" y="2301875"/>
              <a:ext cx="514350" cy="514350"/>
            </a:xfrm>
            <a:prstGeom prst="ellipse">
              <a:avLst/>
            </a:prstGeom>
            <a:solidFill>
              <a:srgbClr val="42AA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p:cNvSpPr/>
            <p:nvPr/>
          </p:nvSpPr>
          <p:spPr>
            <a:xfrm>
              <a:off x="4448175" y="2327275"/>
              <a:ext cx="76200" cy="76200"/>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4" name="Group 43"/>
          <p:cNvGrpSpPr/>
          <p:nvPr/>
        </p:nvGrpSpPr>
        <p:grpSpPr>
          <a:xfrm rot="13340409">
            <a:off x="3124200" y="2298700"/>
            <a:ext cx="514350" cy="514350"/>
            <a:chOff x="4225925" y="2301875"/>
            <a:chExt cx="514350" cy="514350"/>
          </a:xfrm>
        </p:grpSpPr>
        <p:sp>
          <p:nvSpPr>
            <p:cNvPr id="45" name="Oval 44"/>
            <p:cNvSpPr/>
            <p:nvPr/>
          </p:nvSpPr>
          <p:spPr>
            <a:xfrm>
              <a:off x="4225925" y="2301875"/>
              <a:ext cx="514350" cy="51435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Oval 45"/>
            <p:cNvSpPr/>
            <p:nvPr/>
          </p:nvSpPr>
          <p:spPr>
            <a:xfrm>
              <a:off x="4448175" y="2327275"/>
              <a:ext cx="76200" cy="76200"/>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8970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decel="50000" fill="hold" nodeType="afterEffect">
                                  <p:stCondLst>
                                    <p:cond delay="0"/>
                                  </p:stCondLst>
                                  <p:childTnLst>
                                    <p:animRot by="5400000">
                                      <p:cBhvr>
                                        <p:cTn id="6" dur="1000" fill="hold"/>
                                        <p:tgtEl>
                                          <p:spTgt spid="38"/>
                                        </p:tgtEl>
                                        <p:attrNameLst>
                                          <p:attrName>r</p:attrName>
                                        </p:attrNameLst>
                                      </p:cBhvr>
                                    </p:animRot>
                                  </p:childTnLst>
                                </p:cTn>
                              </p:par>
                            </p:childTnLst>
                          </p:cTn>
                        </p:par>
                        <p:par>
                          <p:cTn id="7" fill="hold">
                            <p:stCondLst>
                              <p:cond delay="1000"/>
                            </p:stCondLst>
                            <p:childTnLst>
                              <p:par>
                                <p:cTn id="8" presetID="8" presetClass="emph" presetSubtype="0" accel="50000" decel="50000" fill="hold" nodeType="afterEffect">
                                  <p:stCondLst>
                                    <p:cond delay="0"/>
                                  </p:stCondLst>
                                  <p:childTnLst>
                                    <p:animRot by="10800000">
                                      <p:cBhvr>
                                        <p:cTn id="9" dur="2000" fill="hold"/>
                                        <p:tgtEl>
                                          <p:spTgt spid="41"/>
                                        </p:tgtEl>
                                        <p:attrNameLst>
                                          <p:attrName>r</p:attrName>
                                        </p:attrNameLst>
                                      </p:cBhvr>
                                    </p:animRot>
                                  </p:childTnLst>
                                </p:cTn>
                              </p:par>
                            </p:childTnLst>
                          </p:cTn>
                        </p:par>
                        <p:par>
                          <p:cTn id="10" fill="hold">
                            <p:stCondLst>
                              <p:cond delay="3000"/>
                            </p:stCondLst>
                            <p:childTnLst>
                              <p:par>
                                <p:cTn id="11" presetID="8" presetClass="emph" presetSubtype="0" accel="50000" decel="50000" fill="hold" nodeType="afterEffect">
                                  <p:stCondLst>
                                    <p:cond delay="0"/>
                                  </p:stCondLst>
                                  <p:childTnLst>
                                    <p:animRot by="5400000">
                                      <p:cBhvr>
                                        <p:cTn id="12" dur="1000" fill="hold"/>
                                        <p:tgtEl>
                                          <p:spTgt spid="44"/>
                                        </p:tgtEl>
                                        <p:attrNameLst>
                                          <p:attrName>r</p:attrName>
                                        </p:attrNameLst>
                                      </p:cBhvr>
                                    </p:animRot>
                                  </p:childTnLst>
                                </p:cTn>
                              </p:par>
                            </p:childTnLst>
                          </p:cTn>
                        </p:par>
                        <p:par>
                          <p:cTn id="13" fill="hold">
                            <p:stCondLst>
                              <p:cond delay="4000"/>
                            </p:stCondLst>
                            <p:childTnLst>
                              <p:par>
                                <p:cTn id="14" presetID="8" presetClass="emph" presetSubtype="0" accel="50000" decel="50000" fill="hold" nodeType="afterEffect">
                                  <p:stCondLst>
                                    <p:cond delay="0"/>
                                  </p:stCondLst>
                                  <p:childTnLst>
                                    <p:animRot by="10800000">
                                      <p:cBhvr>
                                        <p:cTn id="15" dur="2000" fill="hold"/>
                                        <p:tgtEl>
                                          <p:spTgt spid="28"/>
                                        </p:tgtEl>
                                        <p:attrNameLst>
                                          <p:attrName>r</p:attrName>
                                        </p:attrNameLst>
                                      </p:cBhvr>
                                    </p:animRot>
                                  </p:childTnLst>
                                </p:cTn>
                              </p:par>
                            </p:childTnLst>
                          </p:cTn>
                        </p:par>
                        <p:par>
                          <p:cTn id="16" fill="hold">
                            <p:stCondLst>
                              <p:cond delay="6000"/>
                            </p:stCondLst>
                            <p:childTnLst>
                              <p:par>
                                <p:cTn id="17" presetID="8" presetClass="emph" presetSubtype="0" accel="50000" decel="50000" fill="hold" nodeType="afterEffect">
                                  <p:stCondLst>
                                    <p:cond delay="0"/>
                                  </p:stCondLst>
                                  <p:childTnLst>
                                    <p:animRot by="5400000">
                                      <p:cBhvr>
                                        <p:cTn id="18" dur="1000" fill="hold"/>
                                        <p:tgtEl>
                                          <p:spTgt spid="29"/>
                                        </p:tgtEl>
                                        <p:attrNameLst>
                                          <p:attrName>r</p:attrName>
                                        </p:attrNameLst>
                                      </p:cBhvr>
                                    </p:animRot>
                                  </p:childTnLst>
                                </p:cTn>
                              </p:par>
                            </p:childTnLst>
                          </p:cTn>
                        </p:par>
                        <p:par>
                          <p:cTn id="19" fill="hold">
                            <p:stCondLst>
                              <p:cond delay="7000"/>
                            </p:stCondLst>
                            <p:childTnLst>
                              <p:par>
                                <p:cTn id="20" presetID="8" presetClass="emph" presetSubtype="0" accel="50000" decel="50000" fill="hold" nodeType="afterEffect">
                                  <p:stCondLst>
                                    <p:cond delay="0"/>
                                  </p:stCondLst>
                                  <p:childTnLst>
                                    <p:animRot by="10800000">
                                      <p:cBhvr>
                                        <p:cTn id="21" dur="2000" fill="hold"/>
                                        <p:tgtEl>
                                          <p:spTgt spid="32"/>
                                        </p:tgtEl>
                                        <p:attrNameLst>
                                          <p:attrName>r</p:attrName>
                                        </p:attrNameLst>
                                      </p:cBhvr>
                                    </p:animRot>
                                  </p:childTnLst>
                                </p:cTn>
                              </p:par>
                            </p:childTnLst>
                          </p:cTn>
                        </p:par>
                        <p:par>
                          <p:cTn id="22" fill="hold">
                            <p:stCondLst>
                              <p:cond delay="9000"/>
                            </p:stCondLst>
                            <p:childTnLst>
                              <p:par>
                                <p:cTn id="23" presetID="8" presetClass="emph" presetSubtype="0" accel="50000" decel="50000" fill="hold" nodeType="afterEffect">
                                  <p:stCondLst>
                                    <p:cond delay="0"/>
                                  </p:stCondLst>
                                  <p:childTnLst>
                                    <p:animRot by="10800000">
                                      <p:cBhvr>
                                        <p:cTn id="24" dur="2000" fill="hold"/>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609600" y="1140589"/>
            <a:ext cx="8001000" cy="3139321"/>
          </a:xfrm>
          <a:prstGeom prst="rect">
            <a:avLst/>
          </a:prstGeom>
        </p:spPr>
        <p:txBody>
          <a:bodyPr wrap="square">
            <a:spAutoFit/>
          </a:bodyPr>
          <a:lstStyle/>
          <a:p>
            <a:r>
              <a:rPr lang="en-US" dirty="0"/>
              <a:t>MAYBE WHO PAYS IS THE WRONG QUESTION </a:t>
            </a:r>
          </a:p>
          <a:p>
            <a:r>
              <a:rPr lang="en-US" dirty="0"/>
              <a:t>		</a:t>
            </a:r>
          </a:p>
          <a:p>
            <a:r>
              <a:rPr lang="en-US" dirty="0"/>
              <a:t>			Rather </a:t>
            </a:r>
          </a:p>
          <a:p>
            <a:endParaRPr lang="en-US" dirty="0"/>
          </a:p>
          <a:p>
            <a:r>
              <a:rPr lang="en-US" dirty="0"/>
              <a:t>    Who do we pay?</a:t>
            </a:r>
          </a:p>
          <a:p>
            <a:r>
              <a:rPr lang="en-US" dirty="0"/>
              <a:t>    How do we pay them?</a:t>
            </a:r>
          </a:p>
          <a:p>
            <a:r>
              <a:rPr lang="en-US" dirty="0"/>
              <a:t>    For what, exactly, are we paying?</a:t>
            </a:r>
          </a:p>
          <a:p>
            <a:endParaRPr lang="en-US" dirty="0"/>
          </a:p>
          <a:p>
            <a:r>
              <a:rPr lang="en-US" dirty="0"/>
              <a:t>Because the way we are paying now ineluctably drives us toward paying too much, for not enough of the right kind of care, and for things we don’t even need.</a:t>
            </a:r>
          </a:p>
        </p:txBody>
      </p:sp>
      <p:pic>
        <p:nvPicPr>
          <p:cNvPr id="3" name="Picture 2"/>
          <p:cNvPicPr>
            <a:picLocks noChangeAspect="1"/>
          </p:cNvPicPr>
          <p:nvPr/>
        </p:nvPicPr>
        <p:blipFill>
          <a:blip r:embed="rId2"/>
          <a:stretch>
            <a:fillRect/>
          </a:stretch>
        </p:blipFill>
        <p:spPr>
          <a:xfrm>
            <a:off x="6553200" y="666750"/>
            <a:ext cx="2466975" cy="1847850"/>
          </a:xfrm>
          <a:prstGeom prst="rect">
            <a:avLst/>
          </a:prstGeom>
        </p:spPr>
      </p:pic>
    </p:spTree>
    <p:extLst>
      <p:ext uri="{BB962C8B-B14F-4D97-AF65-F5344CB8AC3E}">
        <p14:creationId xmlns:p14="http://schemas.microsoft.com/office/powerpoint/2010/main" val="1202900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reenshot&#10;&#10;Description generated with very high confidence"/>
          <p:cNvPicPr>
            <a:picLocks noChangeAspect="1"/>
          </p:cNvPicPr>
          <p:nvPr/>
        </p:nvPicPr>
        <p:blipFill>
          <a:blip r:embed="rId2"/>
          <a:stretch>
            <a:fillRect/>
          </a:stretch>
        </p:blipFill>
        <p:spPr>
          <a:xfrm>
            <a:off x="1676400" y="590550"/>
            <a:ext cx="5969000" cy="4476750"/>
          </a:xfrm>
          <a:prstGeom prst="rect">
            <a:avLst/>
          </a:prstGeom>
        </p:spPr>
      </p:pic>
    </p:spTree>
    <p:extLst>
      <p:ext uri="{BB962C8B-B14F-4D97-AF65-F5344CB8AC3E}">
        <p14:creationId xmlns:p14="http://schemas.microsoft.com/office/powerpoint/2010/main" val="1650648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7" name="118351_IBM_Diagram_01_USA_2012.png" descr="/Volumes/5_Client Accounts/IBM/3. Live Jobs/118351 - IBM NHS Confederation PPT support/Studio/Draft 1/Diagrams_working/PNG/118351_IBM_Diagram_01_USA_2012.png"/>
          <p:cNvPicPr>
            <a:picLocks noChangeAspect="1"/>
          </p:cNvPicPr>
          <p:nvPr/>
        </p:nvPicPr>
        <p:blipFill>
          <a:blip r:embed="rId3" r:link="rId4"/>
          <a:srcRect/>
          <a:stretch>
            <a:fillRect/>
          </a:stretch>
        </p:blipFill>
        <p:spPr bwMode="auto">
          <a:xfrm>
            <a:off x="925470" y="1063229"/>
            <a:ext cx="7293059" cy="3890846"/>
          </a:xfrm>
          <a:prstGeom prst="rect">
            <a:avLst/>
          </a:prstGeom>
          <a:noFill/>
          <a:ln w="9525">
            <a:noFill/>
            <a:miter lim="800000"/>
            <a:headEnd/>
            <a:tailEnd/>
          </a:ln>
        </p:spPr>
      </p:pic>
      <p:sp>
        <p:nvSpPr>
          <p:cNvPr id="8" name="Title 7"/>
          <p:cNvSpPr>
            <a:spLocks noGrp="1"/>
          </p:cNvSpPr>
          <p:nvPr>
            <p:ph type="title"/>
          </p:nvPr>
        </p:nvSpPr>
        <p:spPr/>
        <p:txBody>
          <a:bodyPr>
            <a:normAutofit fontScale="90000"/>
          </a:bodyPr>
          <a:lstStyle/>
          <a:p>
            <a:r>
              <a:rPr lang="en-US" dirty="0"/>
              <a:t>Driving factor 1: </a:t>
            </a:r>
            <a:r>
              <a:rPr lang="en-US" b="1" dirty="0"/>
              <a:t>Unsustainable Cost</a:t>
            </a:r>
            <a:r>
              <a:rPr lang="en-US" dirty="0"/>
              <a:t> </a:t>
            </a:r>
            <a:br>
              <a:rPr lang="en-US" dirty="0"/>
            </a:br>
            <a:r>
              <a:rPr lang="en-US" sz="1600" dirty="0"/>
              <a:t>(USA 2012)</a:t>
            </a:r>
          </a:p>
        </p:txBody>
      </p:sp>
    </p:spTree>
    <p:extLst>
      <p:ext uri="{BB962C8B-B14F-4D97-AF65-F5344CB8AC3E}">
        <p14:creationId xmlns:p14="http://schemas.microsoft.com/office/powerpoint/2010/main" val="671806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11" name="Content Placeholder 10"/>
          <p:cNvSpPr txBox="1">
            <a:spLocks/>
          </p:cNvSpPr>
          <p:nvPr/>
        </p:nvSpPr>
        <p:spPr bwMode="auto">
          <a:xfrm>
            <a:off x="533400" y="1200150"/>
            <a:ext cx="3581400" cy="289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90000"/>
              </a:lnSpc>
              <a:spcBef>
                <a:spcPct val="20000"/>
              </a:spcBef>
              <a:spcAft>
                <a:spcPct val="0"/>
              </a:spcAft>
              <a:buClr>
                <a:schemeClr val="tx1"/>
              </a:buClr>
              <a:buSzTx/>
              <a:buFont typeface="Wingdings" pitchFamily="-108" charset="2"/>
              <a:buNone/>
              <a:tabLst/>
              <a:defRPr/>
            </a:pPr>
            <a:r>
              <a:rPr kumimoji="0" lang="en-US" sz="3000" i="0" u="none" strike="noStrike" kern="0" cap="none" spc="0" normalizeH="0" baseline="0" noProof="0" dirty="0">
                <a:ln>
                  <a:noFill/>
                </a:ln>
                <a:solidFill>
                  <a:schemeClr val="bg1"/>
                </a:solidFill>
                <a:effectLst/>
                <a:uLnTx/>
                <a:uFillTx/>
                <a:latin typeface="Arial" pitchFamily="-101" charset="0"/>
                <a:ea typeface="ＭＳ Ｐゴシック" pitchFamily="-107" charset="-128"/>
                <a:cs typeface="ＭＳ Ｐゴシック" pitchFamily="-107" charset="-128"/>
              </a:rPr>
              <a:t>Driving</a:t>
            </a:r>
            <a:r>
              <a:rPr kumimoji="0" lang="en-US" sz="3000" i="0" u="none" strike="noStrike" kern="0" cap="none" spc="0" normalizeH="0" noProof="0" dirty="0">
                <a:ln>
                  <a:noFill/>
                </a:ln>
                <a:solidFill>
                  <a:schemeClr val="bg1"/>
                </a:solidFill>
                <a:effectLst/>
                <a:uLnTx/>
                <a:uFillTx/>
                <a:latin typeface="Arial" pitchFamily="-101" charset="0"/>
                <a:ea typeface="ＭＳ Ｐゴシック" pitchFamily="-107" charset="-128"/>
                <a:cs typeface="ＭＳ Ｐゴシック" pitchFamily="-107" charset="-128"/>
              </a:rPr>
              <a:t> factor 2:</a:t>
            </a:r>
          </a:p>
          <a:p>
            <a:pPr marL="0" marR="0" lvl="0" indent="0" algn="l" defTabSz="914400" rtl="0" eaLnBrk="0" fontAlgn="base" latinLnBrk="0" hangingPunct="0">
              <a:lnSpc>
                <a:spcPct val="90000"/>
              </a:lnSpc>
              <a:spcBef>
                <a:spcPct val="20000"/>
              </a:spcBef>
              <a:spcAft>
                <a:spcPct val="0"/>
              </a:spcAft>
              <a:buClr>
                <a:schemeClr val="tx1"/>
              </a:buClr>
              <a:buSzTx/>
              <a:buFont typeface="Wingdings" pitchFamily="-108" charset="2"/>
              <a:buNone/>
              <a:tabLst/>
              <a:defRPr/>
            </a:pPr>
            <a:r>
              <a:rPr lang="en-US" sz="3000" b="1" kern="0" baseline="0" dirty="0">
                <a:solidFill>
                  <a:schemeClr val="bg1"/>
                </a:solidFill>
                <a:latin typeface="Arial" pitchFamily="-101" charset="0"/>
                <a:ea typeface="ＭＳ Ｐゴシック" pitchFamily="-107" charset="-128"/>
                <a:cs typeface="ＭＳ Ｐゴシック" pitchFamily="-107" charset="-128"/>
              </a:rPr>
              <a:t>Data</a:t>
            </a:r>
            <a:endParaRPr kumimoji="0" lang="en-US" sz="3000" b="1" i="0" u="none" strike="noStrike" kern="0" cap="none" spc="0" normalizeH="0" baseline="0" noProof="0" dirty="0">
              <a:ln>
                <a:noFill/>
              </a:ln>
              <a:solidFill>
                <a:schemeClr val="bg1"/>
              </a:solidFill>
              <a:effectLst/>
              <a:uLnTx/>
              <a:uFillTx/>
              <a:latin typeface="Arial" pitchFamily="-101" charset="0"/>
              <a:ea typeface="ＭＳ Ｐゴシック" pitchFamily="-107" charset="-128"/>
              <a:cs typeface="ＭＳ Ｐゴシック" pitchFamily="-107" charset="-12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590550"/>
            <a:ext cx="3802919" cy="3771900"/>
          </a:xfrm>
          <a:prstGeom prst="rect">
            <a:avLst/>
          </a:prstGeom>
        </p:spPr>
      </p:pic>
    </p:spTree>
    <p:extLst>
      <p:ext uri="{BB962C8B-B14F-4D97-AF65-F5344CB8AC3E}">
        <p14:creationId xmlns:p14="http://schemas.microsoft.com/office/powerpoint/2010/main" val="31320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3567558" y="2387084"/>
            <a:ext cx="184731" cy="369332"/>
          </a:xfrm>
          <a:prstGeom prst="rect">
            <a:avLst/>
          </a:prstGeom>
        </p:spPr>
        <p:txBody>
          <a:bodyPr wrap="none">
            <a:spAutoFit/>
          </a:bodyPr>
          <a:lstStyle/>
          <a:p>
            <a:endParaRPr lang="en-US" dirty="0"/>
          </a:p>
        </p:txBody>
      </p:sp>
      <p:sp>
        <p:nvSpPr>
          <p:cNvPr id="3" name="Rectangle 2"/>
          <p:cNvSpPr/>
          <p:nvPr/>
        </p:nvSpPr>
        <p:spPr>
          <a:xfrm>
            <a:off x="838200" y="590550"/>
            <a:ext cx="8077200" cy="1200329"/>
          </a:xfrm>
          <a:prstGeom prst="rect">
            <a:avLst/>
          </a:prstGeom>
        </p:spPr>
        <p:txBody>
          <a:bodyPr wrap="square">
            <a:spAutoFit/>
          </a:bodyPr>
          <a:lstStyle/>
          <a:p>
            <a:r>
              <a:rPr lang="en-US" dirty="0"/>
              <a:t>"The idea of cognitive healthcare – systems that learn – is real, and it's already mainstream," said IBM CEO </a:t>
            </a:r>
            <a:r>
              <a:rPr lang="en-US" dirty="0" err="1"/>
              <a:t>Ginni</a:t>
            </a:r>
            <a:r>
              <a:rPr lang="en-US" dirty="0"/>
              <a:t> Rometty in her opening keynote address to a packed auditorium at the 2017 HIMSS Convention and Exhibition.  “ IT can change almost everything about healthcare." </a:t>
            </a:r>
          </a:p>
        </p:txBody>
      </p:sp>
      <p:pic>
        <p:nvPicPr>
          <p:cNvPr id="4" name="Picture 3"/>
          <p:cNvPicPr>
            <a:picLocks noChangeAspect="1"/>
          </p:cNvPicPr>
          <p:nvPr/>
        </p:nvPicPr>
        <p:blipFill>
          <a:blip r:embed="rId2"/>
          <a:stretch>
            <a:fillRect/>
          </a:stretch>
        </p:blipFill>
        <p:spPr>
          <a:xfrm>
            <a:off x="2552700" y="2190750"/>
            <a:ext cx="4648200" cy="2614613"/>
          </a:xfrm>
          <a:prstGeom prst="rect">
            <a:avLst/>
          </a:prstGeom>
        </p:spPr>
      </p:pic>
    </p:spTree>
    <p:extLst>
      <p:ext uri="{BB962C8B-B14F-4D97-AF65-F5344CB8AC3E}">
        <p14:creationId xmlns:p14="http://schemas.microsoft.com/office/powerpoint/2010/main" val="3596579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0" y="-95250"/>
            <a:ext cx="8077900" cy="5084505"/>
          </a:xfrm>
          <a:prstGeom prst="rect">
            <a:avLst/>
          </a:prstGeom>
        </p:spPr>
      </p:pic>
    </p:spTree>
    <p:extLst>
      <p:ext uri="{BB962C8B-B14F-4D97-AF65-F5344CB8AC3E}">
        <p14:creationId xmlns:p14="http://schemas.microsoft.com/office/powerpoint/2010/main" val="2985667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017620" cy="4946099"/>
          </a:xfrm>
          <a:prstGeom prst="rect">
            <a:avLst/>
          </a:prstGeom>
        </p:spPr>
      </p:pic>
    </p:spTree>
    <p:extLst>
      <p:ext uri="{BB962C8B-B14F-4D97-AF65-F5344CB8AC3E}">
        <p14:creationId xmlns:p14="http://schemas.microsoft.com/office/powerpoint/2010/main" val="2521952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p:nvPr/>
        </p:nvGrpSpPr>
        <p:grpSpPr>
          <a:xfrm>
            <a:off x="5851529" y="298450"/>
            <a:ext cx="657226" cy="657226"/>
            <a:chOff x="7162800" y="-781050"/>
            <a:chExt cx="657226" cy="657226"/>
          </a:xfrm>
        </p:grpSpPr>
        <p:sp>
          <p:nvSpPr>
            <p:cNvPr id="94" name="Oval 93"/>
            <p:cNvSpPr/>
            <p:nvPr/>
          </p:nvSpPr>
          <p:spPr bwMode="auto">
            <a:xfrm>
              <a:off x="7162800" y="-781050"/>
              <a:ext cx="657226" cy="657226"/>
            </a:xfrm>
            <a:prstGeom prst="ellipse">
              <a:avLst/>
            </a:prstGeom>
            <a:solidFill>
              <a:schemeClr val="accent3"/>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95" name="Picture 61" descr="SP_Picto_White_General_House"/>
            <p:cNvPicPr>
              <a:picLocks noChangeAspect="1" noChangeArrowheads="1"/>
            </p:cNvPicPr>
            <p:nvPr/>
          </p:nvPicPr>
          <p:blipFill>
            <a:blip r:embed="rId3"/>
            <a:srcRect/>
            <a:stretch>
              <a:fillRect/>
            </a:stretch>
          </p:blipFill>
          <p:spPr bwMode="auto">
            <a:xfrm>
              <a:off x="7312026" y="-661047"/>
              <a:ext cx="358774" cy="358772"/>
            </a:xfrm>
            <a:prstGeom prst="rect">
              <a:avLst/>
            </a:prstGeom>
            <a:noFill/>
          </p:spPr>
        </p:pic>
      </p:grpSp>
      <p:sp>
        <p:nvSpPr>
          <p:cNvPr id="7" name="Text Box 11"/>
          <p:cNvSpPr txBox="1">
            <a:spLocks noChangeArrowheads="1"/>
          </p:cNvSpPr>
          <p:nvPr/>
        </p:nvSpPr>
        <p:spPr bwMode="auto">
          <a:xfrm>
            <a:off x="5715000" y="2952750"/>
            <a:ext cx="2819400" cy="1312667"/>
          </a:xfrm>
          <a:prstGeom prst="rect">
            <a:avLst/>
          </a:prstGeom>
          <a:noFill/>
          <a:ln>
            <a:noFill/>
          </a:ln>
          <a:extLst/>
        </p:spPr>
        <p:style>
          <a:lnRef idx="2">
            <a:schemeClr val="accent6"/>
          </a:lnRef>
          <a:fillRef idx="1">
            <a:schemeClr val="lt1"/>
          </a:fillRef>
          <a:effectRef idx="0">
            <a:schemeClr val="accent6"/>
          </a:effectRef>
          <a:fontRef idx="minor">
            <a:schemeClr val="dk1"/>
          </a:fontRef>
        </p:style>
        <p:txBody>
          <a:bodyPr wrap="square">
            <a:prstTxWarp prst="textNoShape">
              <a:avLst/>
            </a:prstTxWarp>
            <a:spAutoFit/>
          </a:bodyPr>
          <a:lstStyle/>
          <a:p>
            <a:pPr>
              <a:lnSpc>
                <a:spcPct val="90000"/>
              </a:lnSpc>
              <a:buFont typeface="Arial" pitchFamily="-65" charset="0"/>
              <a:buNone/>
            </a:pPr>
            <a:r>
              <a:rPr lang="en-US" altLang="zh-CN" sz="1200" b="1" dirty="0">
                <a:solidFill>
                  <a:srgbClr val="40B0CF"/>
                </a:solidFill>
                <a:latin typeface="Arial" pitchFamily="-65" charset="0"/>
                <a:ea typeface="SimSun" pitchFamily="2" charset="-128"/>
                <a:cs typeface="SimSun" pitchFamily="2" charset="-128"/>
              </a:rPr>
              <a:t>The System Integrator </a:t>
            </a:r>
          </a:p>
          <a:p>
            <a:pPr>
              <a:lnSpc>
                <a:spcPct val="90000"/>
              </a:lnSpc>
              <a:buFont typeface="Arial" pitchFamily="-65" charset="0"/>
              <a:buNone/>
            </a:pPr>
            <a:endParaRPr lang="en-US" altLang="zh-CN" sz="800" b="1" dirty="0">
              <a:solidFill>
                <a:srgbClr val="FFFFFF"/>
              </a:solidFill>
              <a:latin typeface="Arial" pitchFamily="-65" charset="0"/>
              <a:ea typeface="SimSun" pitchFamily="2" charset="-128"/>
              <a:cs typeface="SimSun" pitchFamily="2" charset="-128"/>
            </a:endParaRPr>
          </a:p>
          <a:p>
            <a:pPr marL="133350" indent="-133350">
              <a:lnSpc>
                <a:spcPct val="85000"/>
              </a:lnSpc>
              <a:spcAft>
                <a:spcPts val="600"/>
              </a:spcAft>
              <a:buFont typeface="Arial"/>
              <a:buChar char="•"/>
            </a:pPr>
            <a:r>
              <a:rPr lang="en-US" altLang="zh-CN" sz="1200" dirty="0">
                <a:solidFill>
                  <a:schemeClr val="tx1"/>
                </a:solidFill>
                <a:latin typeface="Arial" pitchFamily="-65" charset="0"/>
                <a:ea typeface="SimSun" pitchFamily="2" charset="-128"/>
                <a:cs typeface="SimSun" pitchFamily="2" charset="-128"/>
              </a:rPr>
              <a:t>Creates a partnership across </a:t>
            </a:r>
            <a:br>
              <a:rPr lang="en-US" altLang="zh-CN" sz="1200" dirty="0">
                <a:solidFill>
                  <a:schemeClr val="tx1"/>
                </a:solidFill>
                <a:latin typeface="Arial" pitchFamily="-65" charset="0"/>
                <a:ea typeface="SimSun" pitchFamily="2" charset="-128"/>
                <a:cs typeface="SimSun" pitchFamily="2" charset="-128"/>
              </a:rPr>
            </a:br>
            <a:r>
              <a:rPr lang="en-US" altLang="zh-CN" sz="1200" dirty="0">
                <a:solidFill>
                  <a:schemeClr val="tx1"/>
                </a:solidFill>
                <a:latin typeface="Arial" pitchFamily="-65" charset="0"/>
                <a:ea typeface="SimSun" pitchFamily="2" charset="-128"/>
                <a:cs typeface="SimSun" pitchFamily="2" charset="-128"/>
              </a:rPr>
              <a:t>the medical neighborhood </a:t>
            </a:r>
          </a:p>
          <a:p>
            <a:pPr marL="133350" indent="-133350">
              <a:lnSpc>
                <a:spcPct val="85000"/>
              </a:lnSpc>
              <a:spcAft>
                <a:spcPts val="600"/>
              </a:spcAft>
              <a:buFont typeface="Arial"/>
              <a:buChar char="•"/>
            </a:pPr>
            <a:r>
              <a:rPr lang="en-US" altLang="zh-CN" sz="1200" dirty="0">
                <a:solidFill>
                  <a:schemeClr val="tx1"/>
                </a:solidFill>
                <a:latin typeface="Arial" pitchFamily="-65" charset="0"/>
                <a:ea typeface="SimSun" pitchFamily="2" charset="-128"/>
                <a:cs typeface="SimSun" pitchFamily="2" charset="-128"/>
              </a:rPr>
              <a:t>Drives PCMH primary care redesign</a:t>
            </a:r>
          </a:p>
          <a:p>
            <a:pPr marL="133350" indent="-133350">
              <a:lnSpc>
                <a:spcPct val="85000"/>
              </a:lnSpc>
              <a:spcAft>
                <a:spcPts val="600"/>
              </a:spcAft>
              <a:buFont typeface="Arial"/>
              <a:buChar char="•"/>
            </a:pPr>
            <a:r>
              <a:rPr lang="en-US" altLang="zh-CN" sz="1200" dirty="0">
                <a:solidFill>
                  <a:schemeClr val="tx1"/>
                </a:solidFill>
                <a:latin typeface="Arial" pitchFamily="-65" charset="0"/>
                <a:ea typeface="SimSun" pitchFamily="2" charset="-128"/>
                <a:cs typeface="SimSun" pitchFamily="2" charset="-128"/>
              </a:rPr>
              <a:t>Offers a utility for population health and financial management</a:t>
            </a:r>
          </a:p>
        </p:txBody>
      </p:sp>
      <p:sp>
        <p:nvSpPr>
          <p:cNvPr id="9" name="Title 8"/>
          <p:cNvSpPr>
            <a:spLocks noGrp="1"/>
          </p:cNvSpPr>
          <p:nvPr>
            <p:ph type="title"/>
          </p:nvPr>
        </p:nvSpPr>
        <p:spPr>
          <a:xfrm>
            <a:off x="152401" y="777224"/>
            <a:ext cx="5029199" cy="1108725"/>
          </a:xfrm>
        </p:spPr>
        <p:txBody>
          <a:bodyPr>
            <a:normAutofit fontScale="90000"/>
          </a:bodyPr>
          <a:lstStyle/>
          <a:p>
            <a:pPr>
              <a:lnSpc>
                <a:spcPct val="90000"/>
              </a:lnSpc>
            </a:pPr>
            <a:r>
              <a:rPr lang="en-US" altLang="zh-CN" sz="4000" dirty="0">
                <a:latin typeface="Arial" pitchFamily="-65" charset="0"/>
                <a:ea typeface="SimSun" pitchFamily="2" charset="-128"/>
                <a:cs typeface="SimSun" pitchFamily="2" charset="-128"/>
              </a:rPr>
              <a:t>Away from Episode of Care to Management of Population with Data</a:t>
            </a:r>
            <a:br>
              <a:rPr lang="en-US" altLang="zh-CN" dirty="0">
                <a:latin typeface="Arial" pitchFamily="-65" charset="0"/>
                <a:ea typeface="SimSun" pitchFamily="2" charset="-128"/>
                <a:cs typeface="SimSun" pitchFamily="2" charset="-128"/>
              </a:rPr>
            </a:br>
            <a:endParaRPr lang="en-US" dirty="0"/>
          </a:p>
        </p:txBody>
      </p:sp>
      <p:pic>
        <p:nvPicPr>
          <p:cNvPr id="11" name="Picture 10" descr="Healthcare_House.png"/>
          <p:cNvPicPr>
            <a:picLocks noChangeAspect="1"/>
          </p:cNvPicPr>
          <p:nvPr/>
        </p:nvPicPr>
        <p:blipFill>
          <a:blip r:embed="rId4"/>
          <a:stretch>
            <a:fillRect/>
          </a:stretch>
        </p:blipFill>
        <p:spPr>
          <a:xfrm>
            <a:off x="5837400" y="285750"/>
            <a:ext cx="2316000" cy="2501900"/>
          </a:xfrm>
          <a:prstGeom prst="rect">
            <a:avLst/>
          </a:prstGeom>
        </p:spPr>
      </p:pic>
      <p:grpSp>
        <p:nvGrpSpPr>
          <p:cNvPr id="22" name="Group 21"/>
          <p:cNvGrpSpPr/>
          <p:nvPr/>
        </p:nvGrpSpPr>
        <p:grpSpPr>
          <a:xfrm>
            <a:off x="557348" y="2562484"/>
            <a:ext cx="4624252" cy="2438141"/>
            <a:chOff x="4025900" y="641350"/>
            <a:chExt cx="4248150" cy="2239841"/>
          </a:xfrm>
        </p:grpSpPr>
        <p:sp>
          <p:nvSpPr>
            <p:cNvPr id="19" name="Left-Right Arrow 18"/>
            <p:cNvSpPr/>
            <p:nvPr/>
          </p:nvSpPr>
          <p:spPr>
            <a:xfrm>
              <a:off x="4648200" y="1238250"/>
              <a:ext cx="2971800" cy="685800"/>
            </a:xfrm>
            <a:prstGeom prst="leftRightArrow">
              <a:avLst>
                <a:gd name="adj1" fmla="val 68519"/>
                <a:gd name="adj2"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bIns="93600" rtlCol="0" anchor="ctr"/>
            <a:lstStyle/>
            <a:p>
              <a:pPr algn="ctr"/>
              <a:r>
                <a:rPr lang="en-US" altLang="zh-CN" sz="1600" dirty="0">
                  <a:solidFill>
                    <a:srgbClr val="FFFFFF"/>
                  </a:solidFill>
                  <a:latin typeface="Arial" pitchFamily="-65" charset="0"/>
                  <a:ea typeface="SimSun" pitchFamily="2" charset="-128"/>
                  <a:cs typeface="SimSun" pitchFamily="2" charset="-128"/>
                </a:rPr>
                <a:t>System Integrator</a:t>
              </a:r>
            </a:p>
          </p:txBody>
        </p:sp>
        <p:sp>
          <p:nvSpPr>
            <p:cNvPr id="33797" name="Rounded Rectangle 16"/>
            <p:cNvSpPr>
              <a:spLocks noChangeArrowheads="1"/>
            </p:cNvSpPr>
            <p:nvPr/>
          </p:nvSpPr>
          <p:spPr bwMode="auto">
            <a:xfrm>
              <a:off x="6675438" y="1670050"/>
              <a:ext cx="914400" cy="914400"/>
            </a:xfrm>
            <a:prstGeom prst="roundRect">
              <a:avLst>
                <a:gd name="adj" fmla="val 16667"/>
              </a:avLst>
            </a:prstGeom>
            <a:noFill/>
            <a:ln w="9525">
              <a:noFill/>
              <a:round/>
              <a:headEnd/>
              <a:tailEnd/>
            </a:ln>
          </p:spPr>
          <p:txBody>
            <a:bodyPr lIns="0" tIns="0" rIns="0" bIns="0">
              <a:prstTxWarp prst="textNoShape">
                <a:avLst/>
              </a:prstTxWarp>
            </a:bodyPr>
            <a:lstStyle/>
            <a:p>
              <a:pPr>
                <a:lnSpc>
                  <a:spcPct val="90000"/>
                </a:lnSpc>
              </a:pPr>
              <a:endParaRPr lang="en-US" dirty="0"/>
            </a:p>
          </p:txBody>
        </p:sp>
        <p:sp>
          <p:nvSpPr>
            <p:cNvPr id="33799" name="Rounded Rectangle 18"/>
            <p:cNvSpPr>
              <a:spLocks noChangeArrowheads="1"/>
            </p:cNvSpPr>
            <p:nvPr/>
          </p:nvSpPr>
          <p:spPr bwMode="auto">
            <a:xfrm>
              <a:off x="5181600" y="1201738"/>
              <a:ext cx="914400" cy="914400"/>
            </a:xfrm>
            <a:prstGeom prst="roundRect">
              <a:avLst>
                <a:gd name="adj" fmla="val 16667"/>
              </a:avLst>
            </a:prstGeom>
            <a:noFill/>
            <a:ln w="9525">
              <a:noFill/>
              <a:round/>
              <a:headEnd/>
              <a:tailEnd/>
            </a:ln>
          </p:spPr>
          <p:txBody>
            <a:bodyPr lIns="0" tIns="0" rIns="0" bIns="0">
              <a:prstTxWarp prst="textNoShape">
                <a:avLst/>
              </a:prstTxWarp>
            </a:bodyPr>
            <a:lstStyle/>
            <a:p>
              <a:pPr>
                <a:lnSpc>
                  <a:spcPct val="90000"/>
                </a:lnSpc>
              </a:pPr>
              <a:endParaRPr lang="en-US" dirty="0"/>
            </a:p>
          </p:txBody>
        </p:sp>
        <p:sp>
          <p:nvSpPr>
            <p:cNvPr id="12" name="Text Box 11"/>
            <p:cNvSpPr txBox="1">
              <a:spLocks noChangeArrowheads="1"/>
            </p:cNvSpPr>
            <p:nvPr/>
          </p:nvSpPr>
          <p:spPr bwMode="auto">
            <a:xfrm>
              <a:off x="5246686" y="2614940"/>
              <a:ext cx="1776414" cy="266251"/>
            </a:xfrm>
            <a:prstGeom prst="rect">
              <a:avLst/>
            </a:prstGeom>
            <a:noFill/>
            <a:ln>
              <a:noFill/>
            </a:ln>
            <a:extLst/>
          </p:spPr>
          <p:style>
            <a:lnRef idx="2">
              <a:schemeClr val="accent6"/>
            </a:lnRef>
            <a:fillRef idx="1">
              <a:schemeClr val="lt1"/>
            </a:fillRef>
            <a:effectRef idx="0">
              <a:schemeClr val="accent6"/>
            </a:effectRef>
            <a:fontRef idx="minor">
              <a:schemeClr val="dk1"/>
            </a:fontRef>
          </p:style>
          <p:txBody>
            <a:bodyPr wrap="square">
              <a:prstTxWarp prst="textNoShape">
                <a:avLst/>
              </a:prstTxWarp>
              <a:spAutoFit/>
            </a:bodyPr>
            <a:lstStyle/>
            <a:p>
              <a:pPr algn="ctr">
                <a:lnSpc>
                  <a:spcPct val="90000"/>
                </a:lnSpc>
                <a:buFont typeface="Arial" pitchFamily="-65" charset="0"/>
                <a:buNone/>
              </a:pPr>
              <a:r>
                <a:rPr lang="en-US" altLang="zh-CN" sz="1400" b="1" dirty="0">
                  <a:solidFill>
                    <a:srgbClr val="2463A1"/>
                  </a:solidFill>
                  <a:latin typeface="Arial" pitchFamily="-65" charset="0"/>
                  <a:ea typeface="SimSun" pitchFamily="2" charset="-128"/>
                  <a:cs typeface="SimSun" pitchFamily="2" charset="-128"/>
                </a:rPr>
                <a:t>Community Health</a:t>
              </a:r>
            </a:p>
          </p:txBody>
        </p:sp>
        <p:sp>
          <p:nvSpPr>
            <p:cNvPr id="15" name="Rounded Rectangle 14"/>
            <p:cNvSpPr/>
            <p:nvPr/>
          </p:nvSpPr>
          <p:spPr>
            <a:xfrm>
              <a:off x="5105400" y="666750"/>
              <a:ext cx="990600" cy="434825"/>
            </a:xfrm>
            <a:prstGeom prst="roundRect">
              <a:avLst/>
            </a:prstGeom>
            <a:solidFill>
              <a:srgbClr val="808080"/>
            </a:solidFill>
            <a:ln>
              <a:noFill/>
            </a:ln>
          </p:spPr>
          <p:style>
            <a:lnRef idx="2">
              <a:schemeClr val="accent6"/>
            </a:lnRef>
            <a:fillRef idx="1">
              <a:schemeClr val="lt1"/>
            </a:fillRef>
            <a:effectRef idx="0">
              <a:schemeClr val="accent6"/>
            </a:effectRef>
            <a:fontRef idx="minor">
              <a:schemeClr val="dk1"/>
            </a:fontRef>
          </p:style>
          <p:txBody>
            <a:bodyPr wrap="square">
              <a:prstTxWarp prst="textNoShape">
                <a:avLst/>
              </a:prstTxWarp>
              <a:spAutoFit/>
            </a:bodyPr>
            <a:lstStyle/>
            <a:p>
              <a:pPr algn="ctr">
                <a:lnSpc>
                  <a:spcPct val="90000"/>
                </a:lnSpc>
              </a:pPr>
              <a:r>
                <a:rPr lang="en-US" altLang="zh-CN" sz="1200" dirty="0">
                  <a:solidFill>
                    <a:schemeClr val="bg1"/>
                  </a:solidFill>
                  <a:latin typeface="Arial" pitchFamily="-65" charset="0"/>
                  <a:ea typeface="SimSun" pitchFamily="2" charset="-128"/>
                  <a:cs typeface="SimSun" pitchFamily="2" charset="-128"/>
                </a:rPr>
                <a:t>Population</a:t>
              </a:r>
              <a:br>
                <a:rPr lang="en-US" altLang="zh-CN" sz="1200" dirty="0">
                  <a:solidFill>
                    <a:schemeClr val="bg1"/>
                  </a:solidFill>
                  <a:latin typeface="Arial" pitchFamily="-65" charset="0"/>
                  <a:ea typeface="SimSun" pitchFamily="2" charset="-128"/>
                  <a:cs typeface="SimSun" pitchFamily="2" charset="-128"/>
                </a:rPr>
              </a:br>
              <a:r>
                <a:rPr lang="en-US" altLang="zh-CN" sz="1200" dirty="0">
                  <a:solidFill>
                    <a:schemeClr val="bg1"/>
                  </a:solidFill>
                  <a:latin typeface="Arial" pitchFamily="-65" charset="0"/>
                  <a:ea typeface="SimSun" pitchFamily="2" charset="-128"/>
                  <a:cs typeface="SimSun" pitchFamily="2" charset="-128"/>
                </a:rPr>
                <a:t>Health</a:t>
              </a:r>
            </a:p>
          </p:txBody>
        </p:sp>
        <p:sp>
          <p:nvSpPr>
            <p:cNvPr id="16" name="Rounded Rectangle 15"/>
            <p:cNvSpPr/>
            <p:nvPr/>
          </p:nvSpPr>
          <p:spPr>
            <a:xfrm>
              <a:off x="6172200" y="666750"/>
              <a:ext cx="990600" cy="434825"/>
            </a:xfrm>
            <a:prstGeom prst="roundRect">
              <a:avLst/>
            </a:prstGeom>
            <a:solidFill>
              <a:srgbClr val="808080"/>
            </a:solidFill>
            <a:ln>
              <a:noFill/>
            </a:ln>
          </p:spPr>
          <p:style>
            <a:lnRef idx="2">
              <a:schemeClr val="accent6"/>
            </a:lnRef>
            <a:fillRef idx="1">
              <a:schemeClr val="lt1"/>
            </a:fillRef>
            <a:effectRef idx="0">
              <a:schemeClr val="accent6"/>
            </a:effectRef>
            <a:fontRef idx="minor">
              <a:schemeClr val="dk1"/>
            </a:fontRef>
          </p:style>
          <p:txBody>
            <a:bodyPr wrap="square">
              <a:prstTxWarp prst="textNoShape">
                <a:avLst/>
              </a:prstTxWarp>
              <a:spAutoFit/>
            </a:bodyPr>
            <a:lstStyle/>
            <a:p>
              <a:pPr algn="ctr">
                <a:lnSpc>
                  <a:spcPct val="90000"/>
                </a:lnSpc>
              </a:pPr>
              <a:r>
                <a:rPr lang="en-US" altLang="zh-CN" sz="1200" dirty="0">
                  <a:solidFill>
                    <a:schemeClr val="bg1"/>
                  </a:solidFill>
                  <a:latin typeface="Arial" pitchFamily="-65" charset="0"/>
                  <a:ea typeface="SimSun" pitchFamily="2" charset="-128"/>
                  <a:cs typeface="SimSun" pitchFamily="2" charset="-128"/>
                </a:rPr>
                <a:t>Per Capita</a:t>
              </a:r>
              <a:br>
                <a:rPr lang="en-US" altLang="zh-CN" sz="1200" dirty="0">
                  <a:solidFill>
                    <a:schemeClr val="bg1"/>
                  </a:solidFill>
                  <a:latin typeface="Arial" pitchFamily="-65" charset="0"/>
                  <a:ea typeface="SimSun" pitchFamily="2" charset="-128"/>
                  <a:cs typeface="SimSun" pitchFamily="2" charset="-128"/>
                </a:rPr>
              </a:br>
              <a:r>
                <a:rPr lang="en-US" altLang="zh-CN" sz="1200" dirty="0">
                  <a:solidFill>
                    <a:schemeClr val="bg1"/>
                  </a:solidFill>
                  <a:latin typeface="Arial" pitchFamily="-65" charset="0"/>
                  <a:ea typeface="SimSun" pitchFamily="2" charset="-128"/>
                  <a:cs typeface="SimSun" pitchFamily="2" charset="-128"/>
                </a:rPr>
                <a:t>Health</a:t>
              </a:r>
            </a:p>
          </p:txBody>
        </p:sp>
        <p:sp>
          <p:nvSpPr>
            <p:cNvPr id="17" name="Rounded Rectangle 16"/>
            <p:cNvSpPr/>
            <p:nvPr/>
          </p:nvSpPr>
          <p:spPr>
            <a:xfrm>
              <a:off x="5105400" y="2038350"/>
              <a:ext cx="990600" cy="434825"/>
            </a:xfrm>
            <a:prstGeom prst="roundRect">
              <a:avLst/>
            </a:prstGeom>
            <a:solidFill>
              <a:srgbClr val="808080"/>
            </a:solidFill>
            <a:ln>
              <a:noFill/>
            </a:ln>
          </p:spPr>
          <p:style>
            <a:lnRef idx="2">
              <a:schemeClr val="accent6"/>
            </a:lnRef>
            <a:fillRef idx="1">
              <a:schemeClr val="lt1"/>
            </a:fillRef>
            <a:effectRef idx="0">
              <a:schemeClr val="accent6"/>
            </a:effectRef>
            <a:fontRef idx="minor">
              <a:schemeClr val="dk1"/>
            </a:fontRef>
          </p:style>
          <p:txBody>
            <a:bodyPr wrap="square">
              <a:prstTxWarp prst="textNoShape">
                <a:avLst/>
              </a:prstTxWarp>
              <a:spAutoFit/>
            </a:bodyPr>
            <a:lstStyle/>
            <a:p>
              <a:pPr algn="ctr">
                <a:lnSpc>
                  <a:spcPct val="90000"/>
                </a:lnSpc>
              </a:pPr>
              <a:r>
                <a:rPr lang="en-US" altLang="zh-CN" sz="1200" dirty="0">
                  <a:solidFill>
                    <a:schemeClr val="bg1"/>
                  </a:solidFill>
                  <a:latin typeface="Arial" pitchFamily="-65" charset="0"/>
                  <a:ea typeface="SimSun" pitchFamily="2" charset="-128"/>
                  <a:cs typeface="SimSun" pitchFamily="2" charset="-128"/>
                </a:rPr>
                <a:t>Patient</a:t>
              </a:r>
              <a:br>
                <a:rPr lang="en-US" altLang="zh-CN" sz="1200" dirty="0">
                  <a:solidFill>
                    <a:schemeClr val="bg1"/>
                  </a:solidFill>
                  <a:latin typeface="Arial" pitchFamily="-65" charset="0"/>
                  <a:ea typeface="SimSun" pitchFamily="2" charset="-128"/>
                  <a:cs typeface="SimSun" pitchFamily="2" charset="-128"/>
                </a:rPr>
              </a:br>
              <a:r>
                <a:rPr lang="en-US" altLang="zh-CN" sz="1200" dirty="0">
                  <a:solidFill>
                    <a:schemeClr val="bg1"/>
                  </a:solidFill>
                  <a:latin typeface="Arial" pitchFamily="-65" charset="0"/>
                  <a:ea typeface="SimSun" pitchFamily="2" charset="-128"/>
                  <a:cs typeface="SimSun" pitchFamily="2" charset="-128"/>
                </a:rPr>
                <a:t>Experience</a:t>
              </a:r>
            </a:p>
          </p:txBody>
        </p:sp>
        <p:sp>
          <p:nvSpPr>
            <p:cNvPr id="18" name="Rounded Rectangle 17"/>
            <p:cNvSpPr/>
            <p:nvPr/>
          </p:nvSpPr>
          <p:spPr>
            <a:xfrm>
              <a:off x="6172200" y="2038350"/>
              <a:ext cx="990600" cy="434825"/>
            </a:xfrm>
            <a:prstGeom prst="roundRect">
              <a:avLst/>
            </a:prstGeom>
            <a:solidFill>
              <a:srgbClr val="808080"/>
            </a:solidFill>
            <a:ln>
              <a:noFill/>
            </a:ln>
          </p:spPr>
          <p:style>
            <a:lnRef idx="2">
              <a:schemeClr val="accent6"/>
            </a:lnRef>
            <a:fillRef idx="1">
              <a:schemeClr val="lt1"/>
            </a:fillRef>
            <a:effectRef idx="0">
              <a:schemeClr val="accent6"/>
            </a:effectRef>
            <a:fontRef idx="minor">
              <a:schemeClr val="dk1"/>
            </a:fontRef>
          </p:style>
          <p:txBody>
            <a:bodyPr wrap="square">
              <a:prstTxWarp prst="textNoShape">
                <a:avLst/>
              </a:prstTxWarp>
              <a:spAutoFit/>
            </a:bodyPr>
            <a:lstStyle/>
            <a:p>
              <a:pPr algn="ctr">
                <a:lnSpc>
                  <a:spcPct val="90000"/>
                </a:lnSpc>
              </a:pPr>
              <a:r>
                <a:rPr lang="en-US" altLang="zh-CN" sz="1200" dirty="0">
                  <a:solidFill>
                    <a:schemeClr val="bg1"/>
                  </a:solidFill>
                  <a:latin typeface="Arial" pitchFamily="-65" charset="0"/>
                  <a:ea typeface="SimSun" pitchFamily="2" charset="-128"/>
                  <a:cs typeface="SimSun" pitchFamily="2" charset="-128"/>
                </a:rPr>
                <a:t>Public</a:t>
              </a:r>
              <a:br>
                <a:rPr lang="en-US" altLang="zh-CN" sz="1200" dirty="0">
                  <a:solidFill>
                    <a:schemeClr val="bg1"/>
                  </a:solidFill>
                  <a:latin typeface="Arial" pitchFamily="-65" charset="0"/>
                  <a:ea typeface="SimSun" pitchFamily="2" charset="-128"/>
                  <a:cs typeface="SimSun" pitchFamily="2" charset="-128"/>
                </a:rPr>
              </a:br>
              <a:r>
                <a:rPr lang="en-US" altLang="zh-CN" sz="1200" dirty="0">
                  <a:solidFill>
                    <a:schemeClr val="bg1"/>
                  </a:solidFill>
                  <a:latin typeface="Arial" pitchFamily="-65" charset="0"/>
                  <a:ea typeface="SimSun" pitchFamily="2" charset="-128"/>
                  <a:cs typeface="SimSun" pitchFamily="2" charset="-128"/>
                </a:rPr>
                <a:t>Health</a:t>
              </a:r>
            </a:p>
          </p:txBody>
        </p:sp>
        <p:sp>
          <p:nvSpPr>
            <p:cNvPr id="20" name="Curved Right Arrow 19"/>
            <p:cNvSpPr/>
            <p:nvPr/>
          </p:nvSpPr>
          <p:spPr>
            <a:xfrm rot="10800000" flipV="1">
              <a:off x="7435850" y="736600"/>
              <a:ext cx="838200" cy="1797050"/>
            </a:xfrm>
            <a:prstGeom prst="curvedRightArrow">
              <a:avLst>
                <a:gd name="adj1" fmla="val 37317"/>
                <a:gd name="adj2" fmla="val 62218"/>
                <a:gd name="adj3" fmla="val 2500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1" name="Curved Right Arrow 20"/>
            <p:cNvSpPr/>
            <p:nvPr/>
          </p:nvSpPr>
          <p:spPr>
            <a:xfrm flipV="1">
              <a:off x="4025900" y="641350"/>
              <a:ext cx="838200" cy="1803400"/>
            </a:xfrm>
            <a:prstGeom prst="curvedRightArrow">
              <a:avLst>
                <a:gd name="adj1" fmla="val 37317"/>
                <a:gd name="adj2" fmla="val 62218"/>
                <a:gd name="adj3" fmla="val 2500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1054008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1" name="Content Placeholder 10"/>
          <p:cNvSpPr txBox="1">
            <a:spLocks/>
          </p:cNvSpPr>
          <p:nvPr/>
        </p:nvSpPr>
        <p:spPr bwMode="auto">
          <a:xfrm>
            <a:off x="533400" y="1200150"/>
            <a:ext cx="3581400" cy="289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90000"/>
              </a:lnSpc>
              <a:spcBef>
                <a:spcPct val="20000"/>
              </a:spcBef>
              <a:spcAft>
                <a:spcPct val="0"/>
              </a:spcAft>
              <a:buClr>
                <a:schemeClr val="tx1"/>
              </a:buClr>
              <a:buSzTx/>
              <a:buFont typeface="Wingdings" pitchFamily="-108" charset="2"/>
              <a:buNone/>
              <a:tabLst/>
              <a:defRPr/>
            </a:pPr>
            <a:r>
              <a:rPr kumimoji="0" lang="en-US" sz="3000" i="0" u="none" strike="noStrike" kern="0" cap="none" spc="0" normalizeH="0" baseline="0" noProof="0" dirty="0">
                <a:ln>
                  <a:noFill/>
                </a:ln>
                <a:solidFill>
                  <a:schemeClr val="bg1"/>
                </a:solidFill>
                <a:effectLst/>
                <a:uLnTx/>
                <a:uFillTx/>
                <a:latin typeface="Arial" pitchFamily="-101" charset="0"/>
                <a:ea typeface="ＭＳ Ｐゴシック" pitchFamily="-107" charset="-128"/>
                <a:cs typeface="ＭＳ Ｐゴシック" pitchFamily="-107" charset="-128"/>
              </a:rPr>
              <a:t>Driving</a:t>
            </a:r>
            <a:r>
              <a:rPr kumimoji="0" lang="en-US" sz="3000" i="0" u="none" strike="noStrike" kern="0" cap="none" spc="0" normalizeH="0" noProof="0" dirty="0">
                <a:ln>
                  <a:noFill/>
                </a:ln>
                <a:solidFill>
                  <a:schemeClr val="bg1"/>
                </a:solidFill>
                <a:effectLst/>
                <a:uLnTx/>
                <a:uFillTx/>
                <a:latin typeface="Arial" pitchFamily="-101" charset="0"/>
                <a:ea typeface="ＭＳ Ｐゴシック" pitchFamily="-107" charset="-128"/>
                <a:cs typeface="ＭＳ Ｐゴシック" pitchFamily="-107" charset="-128"/>
              </a:rPr>
              <a:t> factor 3:</a:t>
            </a:r>
          </a:p>
          <a:p>
            <a:pPr marL="0" marR="0" lvl="0" indent="0" algn="l" defTabSz="914400" rtl="0" eaLnBrk="0" fontAlgn="base" latinLnBrk="0" hangingPunct="0">
              <a:lnSpc>
                <a:spcPct val="90000"/>
              </a:lnSpc>
              <a:spcBef>
                <a:spcPct val="20000"/>
              </a:spcBef>
              <a:spcAft>
                <a:spcPct val="0"/>
              </a:spcAft>
              <a:buClr>
                <a:schemeClr val="tx1"/>
              </a:buClr>
              <a:buSzTx/>
              <a:buFont typeface="Wingdings" pitchFamily="-108" charset="2"/>
              <a:buNone/>
              <a:tabLst/>
              <a:defRPr/>
            </a:pPr>
            <a:r>
              <a:rPr lang="en-US" sz="3000" b="1" kern="0" baseline="0" dirty="0">
                <a:solidFill>
                  <a:schemeClr val="bg1"/>
                </a:solidFill>
                <a:latin typeface="Arial" pitchFamily="-101" charset="0"/>
                <a:ea typeface="ＭＳ Ｐゴシック" pitchFamily="-107" charset="-128"/>
                <a:cs typeface="ＭＳ Ｐゴシック" pitchFamily="-107" charset="-128"/>
              </a:rPr>
              <a:t>Communication</a:t>
            </a:r>
            <a:endParaRPr kumimoji="0" lang="en-US" sz="3000" b="1" i="0" u="none" strike="noStrike" kern="0" cap="none" spc="0" normalizeH="0" baseline="0" noProof="0" dirty="0">
              <a:ln>
                <a:noFill/>
              </a:ln>
              <a:solidFill>
                <a:schemeClr val="bg1"/>
              </a:solidFill>
              <a:effectLst/>
              <a:uLnTx/>
              <a:uFillTx/>
              <a:latin typeface="Arial" pitchFamily="-101" charset="0"/>
              <a:ea typeface="ＭＳ Ｐゴシック" pitchFamily="-107" charset="-128"/>
              <a:cs typeface="ＭＳ Ｐゴシック" pitchFamily="-107" charset="-128"/>
            </a:endParaRPr>
          </a:p>
        </p:txBody>
      </p:sp>
      <p:pic>
        <p:nvPicPr>
          <p:cNvPr id="6" name="Picture 5" descr="Communication2.png"/>
          <p:cNvPicPr>
            <a:picLocks noChangeAspect="1"/>
          </p:cNvPicPr>
          <p:nvPr/>
        </p:nvPicPr>
        <p:blipFill>
          <a:blip r:embed="rId3"/>
          <a:stretch>
            <a:fillRect/>
          </a:stretch>
        </p:blipFill>
        <p:spPr>
          <a:xfrm>
            <a:off x="4572000" y="819150"/>
            <a:ext cx="3279648" cy="3416300"/>
          </a:xfrm>
          <a:prstGeom prst="rect">
            <a:avLst/>
          </a:prstGeom>
        </p:spPr>
      </p:pic>
    </p:spTree>
    <p:extLst>
      <p:ext uri="{BB962C8B-B14F-4D97-AF65-F5344CB8AC3E}">
        <p14:creationId xmlns:p14="http://schemas.microsoft.com/office/powerpoint/2010/main" val="237608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0" y="133350"/>
            <a:ext cx="7766977" cy="4511431"/>
          </a:xfrm>
          <a:prstGeom prst="rect">
            <a:avLst/>
          </a:prstGeom>
        </p:spPr>
      </p:pic>
      <p:pic>
        <p:nvPicPr>
          <p:cNvPr id="6" name="bjClassifierImageBottom"/>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0" y="4804636"/>
            <a:ext cx="792549" cy="326164"/>
          </a:xfrm>
          <a:prstGeom prst="rect">
            <a:avLst/>
          </a:prstGeom>
        </p:spPr>
      </p:pic>
    </p:spTree>
    <p:extLst>
      <p:ext uri="{BB962C8B-B14F-4D97-AF65-F5344CB8AC3E}">
        <p14:creationId xmlns:p14="http://schemas.microsoft.com/office/powerpoint/2010/main" val="2440561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grpSp>
        <p:nvGrpSpPr>
          <p:cNvPr id="227" name="Group 226"/>
          <p:cNvGrpSpPr/>
          <p:nvPr/>
        </p:nvGrpSpPr>
        <p:grpSpPr>
          <a:xfrm>
            <a:off x="2907245" y="1079500"/>
            <a:ext cx="451902" cy="451902"/>
            <a:chOff x="2590800" y="-857250"/>
            <a:chExt cx="657226" cy="657226"/>
          </a:xfrm>
        </p:grpSpPr>
        <p:sp>
          <p:nvSpPr>
            <p:cNvPr id="228" name="Oval 227"/>
            <p:cNvSpPr/>
            <p:nvPr/>
          </p:nvSpPr>
          <p:spPr bwMode="auto">
            <a:xfrm>
              <a:off x="2590800" y="-857250"/>
              <a:ext cx="657226" cy="657226"/>
            </a:xfrm>
            <a:prstGeom prst="ellipse">
              <a:avLst/>
            </a:prstGeom>
            <a:solidFill>
              <a:schemeClr val="accent1"/>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229" name="Picture 61" descr="SP_Picto_White_Healthcare_Monitor1"/>
            <p:cNvPicPr>
              <a:picLocks noChangeAspect="1" noChangeArrowheads="1"/>
            </p:cNvPicPr>
            <p:nvPr/>
          </p:nvPicPr>
          <p:blipFill>
            <a:blip r:embed="rId3"/>
            <a:srcRect/>
            <a:stretch>
              <a:fillRect/>
            </a:stretch>
          </p:blipFill>
          <p:spPr bwMode="auto">
            <a:xfrm>
              <a:off x="2708027" y="-740023"/>
              <a:ext cx="422773" cy="422773"/>
            </a:xfrm>
            <a:prstGeom prst="rect">
              <a:avLst/>
            </a:prstGeom>
            <a:noFill/>
          </p:spPr>
        </p:pic>
      </p:grpSp>
      <p:pic>
        <p:nvPicPr>
          <p:cNvPr id="222" name="118351_IBM_Diagram_03_PracticeTransformation.png" descr="/Volumes/5_Client Accounts/IBM/3. Live Jobs/118351 - IBM NHS Confederation PPT support/Studio/Draft 1/Diagrams_working/PNG/118351_IBM_Diagram_03_PracticeTransformation.png"/>
          <p:cNvPicPr>
            <a:picLocks noChangeAspect="1"/>
          </p:cNvPicPr>
          <p:nvPr/>
        </p:nvPicPr>
        <p:blipFill>
          <a:blip r:embed="rId4" r:link="rId5"/>
          <a:srcRect/>
          <a:stretch>
            <a:fillRect/>
          </a:stretch>
        </p:blipFill>
        <p:spPr bwMode="auto">
          <a:xfrm>
            <a:off x="4184650" y="2104999"/>
            <a:ext cx="784714" cy="971550"/>
          </a:xfrm>
          <a:prstGeom prst="rect">
            <a:avLst/>
          </a:prstGeom>
          <a:noFill/>
          <a:ln w="9525">
            <a:noFill/>
            <a:miter lim="800000"/>
            <a:headEnd/>
            <a:tailEnd/>
          </a:ln>
        </p:spPr>
      </p:pic>
      <p:sp>
        <p:nvSpPr>
          <p:cNvPr id="28687" name="Rectangle 20"/>
          <p:cNvSpPr>
            <a:spLocks noChangeArrowheads="1"/>
          </p:cNvSpPr>
          <p:nvPr/>
        </p:nvSpPr>
        <p:spPr bwMode="auto">
          <a:xfrm>
            <a:off x="1330338" y="1582712"/>
            <a:ext cx="727062" cy="335476"/>
          </a:xfrm>
          <a:prstGeom prst="rect">
            <a:avLst/>
          </a:prstGeom>
          <a:noFill/>
          <a:ln w="9525">
            <a:noFill/>
            <a:miter lim="800000"/>
            <a:headEnd/>
            <a:tailEnd/>
          </a:ln>
        </p:spPr>
        <p:txBody>
          <a:bodyPr wrap="none" lIns="0" tIns="0" rIns="0" bIns="0">
            <a:prstTxWarp prst="textNoShape">
              <a:avLst/>
            </a:prstTxWarp>
            <a:spAutoFit/>
          </a:bodyPr>
          <a:lstStyle/>
          <a:p>
            <a:pPr algn="ctr">
              <a:lnSpc>
                <a:spcPct val="90000"/>
              </a:lnSpc>
            </a:pPr>
            <a:r>
              <a:rPr lang="en-US" altLang="zh-CN" sz="1200" dirty="0">
                <a:solidFill>
                  <a:schemeClr val="bg2"/>
                </a:solidFill>
                <a:latin typeface="Arial" pitchFamily="-101" charset="0"/>
                <a:ea typeface="SimSun" pitchFamily="2" charset="-128"/>
                <a:cs typeface="SimSun" pitchFamily="2" charset="-128"/>
              </a:rPr>
              <a:t>Preventive</a:t>
            </a:r>
          </a:p>
          <a:p>
            <a:pPr algn="ctr">
              <a:lnSpc>
                <a:spcPct val="90000"/>
              </a:lnSpc>
            </a:pPr>
            <a:r>
              <a:rPr lang="en-US" altLang="zh-CN" sz="1200" dirty="0">
                <a:solidFill>
                  <a:schemeClr val="bg2"/>
                </a:solidFill>
                <a:latin typeface="Arial" pitchFamily="-101" charset="0"/>
                <a:ea typeface="SimSun" pitchFamily="2" charset="-128"/>
                <a:cs typeface="SimSun" pitchFamily="2" charset="-128"/>
              </a:rPr>
              <a:t>medicine</a:t>
            </a:r>
          </a:p>
        </p:txBody>
      </p:sp>
      <p:sp>
        <p:nvSpPr>
          <p:cNvPr id="28689" name="Rectangle 24"/>
          <p:cNvSpPr>
            <a:spLocks noChangeArrowheads="1"/>
          </p:cNvSpPr>
          <p:nvPr/>
        </p:nvSpPr>
        <p:spPr bwMode="auto">
          <a:xfrm>
            <a:off x="4032806" y="3825301"/>
            <a:ext cx="0" cy="276754"/>
          </a:xfrm>
          <a:prstGeom prst="rect">
            <a:avLst/>
          </a:prstGeom>
          <a:noFill/>
          <a:ln w="9525">
            <a:noFill/>
            <a:miter lim="800000"/>
            <a:headEnd/>
            <a:tailEnd/>
          </a:ln>
        </p:spPr>
        <p:txBody>
          <a:bodyPr wrap="none" lIns="0" tIns="0" rIns="0" bIns="0">
            <a:prstTxWarp prst="textNoShape">
              <a:avLst/>
            </a:prstTxWarp>
            <a:spAutoFit/>
          </a:bodyPr>
          <a:lstStyle/>
          <a:p>
            <a:pPr algn="ctr">
              <a:lnSpc>
                <a:spcPct val="90000"/>
              </a:lnSpc>
            </a:pPr>
            <a:endParaRPr lang="en-US" altLang="zh-CN" dirty="0">
              <a:latin typeface="Arial" pitchFamily="-101" charset="0"/>
              <a:ea typeface="SimSun" pitchFamily="2" charset="-128"/>
              <a:cs typeface="SimSun" pitchFamily="2" charset="-128"/>
            </a:endParaRPr>
          </a:p>
        </p:txBody>
      </p:sp>
      <p:sp>
        <p:nvSpPr>
          <p:cNvPr id="28691" name="Rectangle 27"/>
          <p:cNvSpPr>
            <a:spLocks noChangeArrowheads="1"/>
          </p:cNvSpPr>
          <p:nvPr/>
        </p:nvSpPr>
        <p:spPr bwMode="auto">
          <a:xfrm>
            <a:off x="5417106" y="3825301"/>
            <a:ext cx="0" cy="221623"/>
          </a:xfrm>
          <a:prstGeom prst="rect">
            <a:avLst/>
          </a:prstGeom>
          <a:noFill/>
          <a:ln w="9525">
            <a:noFill/>
            <a:miter lim="800000"/>
            <a:headEnd/>
            <a:tailEnd/>
          </a:ln>
        </p:spPr>
        <p:txBody>
          <a:bodyPr wrap="none" lIns="0" tIns="0" rIns="0" bIns="0">
            <a:prstTxWarp prst="textNoShape">
              <a:avLst/>
            </a:prstTxWarp>
            <a:spAutoFit/>
          </a:bodyPr>
          <a:lstStyle/>
          <a:p>
            <a:pPr algn="ctr">
              <a:lnSpc>
                <a:spcPct val="90000"/>
              </a:lnSpc>
            </a:pPr>
            <a:endParaRPr lang="en-US" altLang="zh-CN" sz="1600" dirty="0">
              <a:latin typeface="Arial" pitchFamily="-101" charset="0"/>
              <a:ea typeface="SimSun" pitchFamily="2" charset="-128"/>
              <a:cs typeface="SimSun" pitchFamily="2" charset="-128"/>
            </a:endParaRPr>
          </a:p>
        </p:txBody>
      </p:sp>
      <p:sp>
        <p:nvSpPr>
          <p:cNvPr id="28693" name="Rectangle 32"/>
          <p:cNvSpPr>
            <a:spLocks noChangeArrowheads="1"/>
          </p:cNvSpPr>
          <p:nvPr/>
        </p:nvSpPr>
        <p:spPr bwMode="auto">
          <a:xfrm>
            <a:off x="4213396" y="1589062"/>
            <a:ext cx="744194" cy="335476"/>
          </a:xfrm>
          <a:prstGeom prst="rect">
            <a:avLst/>
          </a:prstGeom>
          <a:noFill/>
          <a:ln w="9525">
            <a:noFill/>
            <a:miter lim="800000"/>
            <a:headEnd/>
            <a:tailEnd/>
          </a:ln>
        </p:spPr>
        <p:txBody>
          <a:bodyPr wrap="none" lIns="0" tIns="0" rIns="0" bIns="0">
            <a:prstTxWarp prst="textNoShape">
              <a:avLst/>
            </a:prstTxWarp>
            <a:spAutoFit/>
          </a:bodyPr>
          <a:lstStyle/>
          <a:p>
            <a:pPr algn="ctr">
              <a:lnSpc>
                <a:spcPct val="90000"/>
              </a:lnSpc>
            </a:pPr>
            <a:r>
              <a:rPr lang="en-US" altLang="zh-CN" sz="1200" dirty="0">
                <a:solidFill>
                  <a:schemeClr val="bg2"/>
                </a:solidFill>
                <a:latin typeface="Arial" pitchFamily="-101" charset="0"/>
                <a:ea typeface="SimSun" pitchFamily="2" charset="-128"/>
                <a:cs typeface="SimSun" pitchFamily="2" charset="-128"/>
              </a:rPr>
              <a:t>Medication</a:t>
            </a:r>
          </a:p>
          <a:p>
            <a:pPr algn="ctr">
              <a:lnSpc>
                <a:spcPct val="90000"/>
              </a:lnSpc>
            </a:pPr>
            <a:r>
              <a:rPr lang="en-US" altLang="zh-CN" sz="1200" dirty="0">
                <a:solidFill>
                  <a:schemeClr val="bg2"/>
                </a:solidFill>
                <a:latin typeface="Arial" pitchFamily="-101" charset="0"/>
                <a:ea typeface="SimSun" pitchFamily="2" charset="-128"/>
                <a:cs typeface="SimSun" pitchFamily="2" charset="-128"/>
              </a:rPr>
              <a:t>refills</a:t>
            </a:r>
          </a:p>
        </p:txBody>
      </p:sp>
      <p:sp>
        <p:nvSpPr>
          <p:cNvPr id="28695" name="Rectangle 35"/>
          <p:cNvSpPr>
            <a:spLocks noChangeArrowheads="1"/>
          </p:cNvSpPr>
          <p:nvPr/>
        </p:nvSpPr>
        <p:spPr bwMode="auto">
          <a:xfrm>
            <a:off x="5441950" y="1582712"/>
            <a:ext cx="1214437" cy="335476"/>
          </a:xfrm>
          <a:prstGeom prst="rect">
            <a:avLst/>
          </a:prstGeom>
          <a:noFill/>
          <a:ln w="9525">
            <a:noFill/>
            <a:miter lim="800000"/>
            <a:headEnd/>
            <a:tailEnd/>
          </a:ln>
        </p:spPr>
        <p:txBody>
          <a:bodyPr lIns="0" tIns="0" rIns="0" bIns="0">
            <a:prstTxWarp prst="textNoShape">
              <a:avLst/>
            </a:prstTxWarp>
            <a:spAutoFit/>
          </a:bodyPr>
          <a:lstStyle/>
          <a:p>
            <a:pPr algn="ctr">
              <a:lnSpc>
                <a:spcPct val="90000"/>
              </a:lnSpc>
            </a:pPr>
            <a:r>
              <a:rPr lang="en-US" altLang="zh-CN" sz="1200" dirty="0">
                <a:solidFill>
                  <a:schemeClr val="bg2"/>
                </a:solidFill>
                <a:latin typeface="Arial" pitchFamily="-101" charset="0"/>
                <a:ea typeface="SimSun" pitchFamily="2" charset="-128"/>
                <a:cs typeface="SimSun" pitchFamily="2" charset="-128"/>
              </a:rPr>
              <a:t>Acute </a:t>
            </a:r>
            <a:br>
              <a:rPr lang="en-US" altLang="zh-CN" sz="1200" dirty="0">
                <a:solidFill>
                  <a:schemeClr val="bg2"/>
                </a:solidFill>
                <a:latin typeface="Arial" pitchFamily="-101" charset="0"/>
                <a:ea typeface="SimSun" pitchFamily="2" charset="-128"/>
                <a:cs typeface="SimSun" pitchFamily="2" charset="-128"/>
              </a:rPr>
            </a:br>
            <a:r>
              <a:rPr lang="en-US" altLang="zh-CN" sz="1200" dirty="0">
                <a:solidFill>
                  <a:schemeClr val="bg2"/>
                </a:solidFill>
                <a:latin typeface="Arial" pitchFamily="-101" charset="0"/>
                <a:ea typeface="SimSun" pitchFamily="2" charset="-128"/>
                <a:cs typeface="SimSun" pitchFamily="2" charset="-128"/>
              </a:rPr>
              <a:t>care</a:t>
            </a:r>
          </a:p>
        </p:txBody>
      </p:sp>
      <p:sp>
        <p:nvSpPr>
          <p:cNvPr id="28704" name="Rectangle 54"/>
          <p:cNvSpPr>
            <a:spLocks noChangeArrowheads="1"/>
          </p:cNvSpPr>
          <p:nvPr/>
        </p:nvSpPr>
        <p:spPr bwMode="auto">
          <a:xfrm>
            <a:off x="6496606" y="3767481"/>
            <a:ext cx="678258" cy="197490"/>
          </a:xfrm>
          <a:prstGeom prst="rect">
            <a:avLst/>
          </a:prstGeom>
          <a:noFill/>
          <a:ln w="9525">
            <a:noFill/>
            <a:miter lim="800000"/>
            <a:headEnd/>
            <a:tailEnd/>
          </a:ln>
        </p:spPr>
        <p:txBody>
          <a:bodyPr wrap="none" lIns="0" tIns="0" rIns="0" bIns="0">
            <a:prstTxWarp prst="textNoShape">
              <a:avLst/>
            </a:prstTxWarp>
            <a:spAutoFit/>
          </a:bodyPr>
          <a:lstStyle/>
          <a:p>
            <a:pPr>
              <a:lnSpc>
                <a:spcPct val="90000"/>
              </a:lnSpc>
            </a:pPr>
            <a:r>
              <a:rPr lang="en-US" altLang="zh-CN" sz="1400" b="1" dirty="0">
                <a:solidFill>
                  <a:schemeClr val="bg2"/>
                </a:solidFill>
                <a:latin typeface="Arial" pitchFamily="-101" charset="0"/>
                <a:ea typeface="SimSun" pitchFamily="2" charset="-128"/>
                <a:cs typeface="SimSun" pitchFamily="2" charset="-128"/>
              </a:rPr>
              <a:t>Nursing</a:t>
            </a:r>
            <a:endParaRPr lang="en-US" altLang="zh-CN" sz="1600" b="1" dirty="0">
              <a:solidFill>
                <a:schemeClr val="bg2"/>
              </a:solidFill>
              <a:latin typeface="Arial" pitchFamily="-101" charset="0"/>
              <a:ea typeface="SimSun" pitchFamily="2" charset="-128"/>
              <a:cs typeface="SimSun" pitchFamily="2" charset="-128"/>
            </a:endParaRPr>
          </a:p>
        </p:txBody>
      </p:sp>
      <p:sp>
        <p:nvSpPr>
          <p:cNvPr id="28706" name="Rectangle 56"/>
          <p:cNvSpPr>
            <a:spLocks noChangeArrowheads="1"/>
          </p:cNvSpPr>
          <p:nvPr/>
        </p:nvSpPr>
        <p:spPr bwMode="auto">
          <a:xfrm>
            <a:off x="2437368" y="3825301"/>
            <a:ext cx="0" cy="221623"/>
          </a:xfrm>
          <a:prstGeom prst="rect">
            <a:avLst/>
          </a:prstGeom>
          <a:noFill/>
          <a:ln w="9525">
            <a:noFill/>
            <a:miter lim="800000"/>
            <a:headEnd/>
            <a:tailEnd/>
          </a:ln>
        </p:spPr>
        <p:txBody>
          <a:bodyPr wrap="none" lIns="0" tIns="0" rIns="0" bIns="0">
            <a:prstTxWarp prst="textNoShape">
              <a:avLst/>
            </a:prstTxWarp>
            <a:spAutoFit/>
          </a:bodyPr>
          <a:lstStyle/>
          <a:p>
            <a:pPr algn="ctr">
              <a:lnSpc>
                <a:spcPct val="90000"/>
              </a:lnSpc>
            </a:pPr>
            <a:endParaRPr lang="en-US" altLang="zh-CN" sz="1600" dirty="0">
              <a:latin typeface="Arial" pitchFamily="-101" charset="0"/>
              <a:ea typeface="SimSun" pitchFamily="2" charset="-128"/>
              <a:cs typeface="SimSun" pitchFamily="2" charset="-128"/>
            </a:endParaRPr>
          </a:p>
        </p:txBody>
      </p:sp>
      <p:sp>
        <p:nvSpPr>
          <p:cNvPr id="28708" name="Rectangle 59"/>
          <p:cNvSpPr>
            <a:spLocks noChangeArrowheads="1"/>
          </p:cNvSpPr>
          <p:nvPr/>
        </p:nvSpPr>
        <p:spPr bwMode="auto">
          <a:xfrm>
            <a:off x="7241364" y="1582712"/>
            <a:ext cx="453249" cy="335476"/>
          </a:xfrm>
          <a:prstGeom prst="rect">
            <a:avLst/>
          </a:prstGeom>
          <a:noFill/>
          <a:ln w="9525">
            <a:noFill/>
            <a:miter lim="800000"/>
            <a:headEnd/>
            <a:tailEnd/>
          </a:ln>
        </p:spPr>
        <p:txBody>
          <a:bodyPr wrap="none" lIns="0" tIns="0" rIns="0" bIns="0">
            <a:prstTxWarp prst="textNoShape">
              <a:avLst/>
            </a:prstTxWarp>
            <a:spAutoFit/>
          </a:bodyPr>
          <a:lstStyle/>
          <a:p>
            <a:pPr algn="ctr">
              <a:lnSpc>
                <a:spcPct val="90000"/>
              </a:lnSpc>
            </a:pPr>
            <a:r>
              <a:rPr lang="en-US" altLang="zh-CN" sz="1200" dirty="0">
                <a:solidFill>
                  <a:schemeClr val="bg2"/>
                </a:solidFill>
                <a:latin typeface="Arial" pitchFamily="-101" charset="0"/>
                <a:ea typeface="SimSun" pitchFamily="2" charset="-128"/>
                <a:cs typeface="SimSun" pitchFamily="2" charset="-128"/>
              </a:rPr>
              <a:t>Test </a:t>
            </a:r>
            <a:br>
              <a:rPr lang="en-US" altLang="zh-CN" sz="1200" dirty="0">
                <a:solidFill>
                  <a:schemeClr val="bg2"/>
                </a:solidFill>
                <a:latin typeface="Arial" pitchFamily="-101" charset="0"/>
                <a:ea typeface="SimSun" pitchFamily="2" charset="-128"/>
                <a:cs typeface="SimSun" pitchFamily="2" charset="-128"/>
              </a:rPr>
            </a:br>
            <a:r>
              <a:rPr lang="en-US" altLang="zh-CN" sz="1200" dirty="0">
                <a:solidFill>
                  <a:schemeClr val="bg2"/>
                </a:solidFill>
                <a:latin typeface="Arial" pitchFamily="-101" charset="0"/>
                <a:ea typeface="SimSun" pitchFamily="2" charset="-128"/>
                <a:cs typeface="SimSun" pitchFamily="2" charset="-128"/>
              </a:rPr>
              <a:t>results</a:t>
            </a:r>
          </a:p>
        </p:txBody>
      </p:sp>
      <p:sp>
        <p:nvSpPr>
          <p:cNvPr id="28711" name="Rectangle 68"/>
          <p:cNvSpPr>
            <a:spLocks noChangeArrowheads="1"/>
          </p:cNvSpPr>
          <p:nvPr/>
        </p:nvSpPr>
        <p:spPr bwMode="auto">
          <a:xfrm>
            <a:off x="3786188" y="971550"/>
            <a:ext cx="0" cy="221623"/>
          </a:xfrm>
          <a:prstGeom prst="rect">
            <a:avLst/>
          </a:prstGeom>
          <a:noFill/>
          <a:ln w="9525">
            <a:noFill/>
            <a:miter lim="800000"/>
            <a:headEnd/>
            <a:tailEnd/>
          </a:ln>
        </p:spPr>
        <p:txBody>
          <a:bodyPr wrap="none" lIns="0" tIns="0" rIns="0" bIns="0">
            <a:prstTxWarp prst="textNoShape">
              <a:avLst/>
            </a:prstTxWarp>
            <a:spAutoFit/>
          </a:bodyPr>
          <a:lstStyle/>
          <a:p>
            <a:pPr algn="ctr">
              <a:lnSpc>
                <a:spcPct val="90000"/>
              </a:lnSpc>
            </a:pPr>
            <a:endParaRPr lang="en-US" altLang="zh-CN" sz="1600" dirty="0">
              <a:latin typeface="Arial" pitchFamily="-101" charset="0"/>
              <a:ea typeface="SimSun" pitchFamily="2" charset="-128"/>
              <a:cs typeface="SimSun" pitchFamily="2" charset="-128"/>
            </a:endParaRPr>
          </a:p>
        </p:txBody>
      </p:sp>
      <p:sp>
        <p:nvSpPr>
          <p:cNvPr id="28675" name="Text Box 74"/>
          <p:cNvSpPr txBox="1">
            <a:spLocks noChangeArrowheads="1"/>
          </p:cNvSpPr>
          <p:nvPr/>
        </p:nvSpPr>
        <p:spPr bwMode="auto">
          <a:xfrm>
            <a:off x="152400" y="4019550"/>
            <a:ext cx="2057400" cy="371897"/>
          </a:xfrm>
          <a:prstGeom prst="rect">
            <a:avLst/>
          </a:prstGeom>
          <a:noFill/>
          <a:ln w="9525">
            <a:noFill/>
            <a:miter lim="800000"/>
            <a:headEnd/>
            <a:tailEnd/>
          </a:ln>
        </p:spPr>
        <p:txBody>
          <a:bodyPr wrap="square">
            <a:prstTxWarp prst="textNoShape">
              <a:avLst/>
            </a:prstTxWarp>
            <a:spAutoFit/>
          </a:bodyPr>
          <a:lstStyle/>
          <a:p>
            <a:pPr>
              <a:lnSpc>
                <a:spcPct val="90000"/>
              </a:lnSpc>
              <a:spcBef>
                <a:spcPct val="50000"/>
              </a:spcBef>
            </a:pPr>
            <a:r>
              <a:rPr lang="en-US" altLang="zh-CN" sz="1000" dirty="0">
                <a:solidFill>
                  <a:schemeClr val="bg2"/>
                </a:solidFill>
                <a:latin typeface="Arial" pitchFamily="-101" charset="0"/>
                <a:ea typeface="MS PGothic" pitchFamily="34" charset="-128"/>
                <a:cs typeface="MS PGothic" pitchFamily="34" charset="-128"/>
              </a:rPr>
              <a:t>Source: Southcentral </a:t>
            </a:r>
            <a:br>
              <a:rPr lang="en-US" altLang="zh-CN" sz="1000" dirty="0">
                <a:solidFill>
                  <a:schemeClr val="bg2"/>
                </a:solidFill>
                <a:latin typeface="Arial" pitchFamily="-101" charset="0"/>
                <a:ea typeface="MS PGothic" pitchFamily="34" charset="-128"/>
                <a:cs typeface="MS PGothic" pitchFamily="34" charset="-128"/>
              </a:rPr>
            </a:br>
            <a:r>
              <a:rPr lang="en-US" altLang="zh-CN" sz="1000" dirty="0">
                <a:solidFill>
                  <a:schemeClr val="bg2"/>
                </a:solidFill>
                <a:latin typeface="Arial" pitchFamily="-101" charset="0"/>
                <a:ea typeface="MS PGothic" pitchFamily="34" charset="-128"/>
                <a:cs typeface="MS PGothic" pitchFamily="34" charset="-128"/>
              </a:rPr>
              <a:t>Foundation, Anchorage AK</a:t>
            </a:r>
          </a:p>
        </p:txBody>
      </p:sp>
      <p:sp>
        <p:nvSpPr>
          <p:cNvPr id="28678" name="Text Box 39"/>
          <p:cNvSpPr txBox="1">
            <a:spLocks noChangeArrowheads="1"/>
          </p:cNvSpPr>
          <p:nvPr/>
        </p:nvSpPr>
        <p:spPr bwMode="auto">
          <a:xfrm>
            <a:off x="3290728" y="3705199"/>
            <a:ext cx="1099981" cy="480131"/>
          </a:xfrm>
          <a:prstGeom prst="rect">
            <a:avLst/>
          </a:prstGeom>
          <a:noFill/>
          <a:ln w="9525">
            <a:noFill/>
            <a:miter lim="800000"/>
            <a:headEnd/>
            <a:tailEnd/>
          </a:ln>
        </p:spPr>
        <p:txBody>
          <a:bodyPr wrap="none">
            <a:prstTxWarp prst="textNoShape">
              <a:avLst/>
            </a:prstTxWarp>
            <a:spAutoFit/>
          </a:bodyPr>
          <a:lstStyle/>
          <a:p>
            <a:pPr algn="ctr">
              <a:lnSpc>
                <a:spcPct val="90000"/>
              </a:lnSpc>
            </a:pPr>
            <a:r>
              <a:rPr lang="en-US" altLang="zh-CN" sz="1400" b="1" dirty="0">
                <a:solidFill>
                  <a:schemeClr val="bg2"/>
                </a:solidFill>
                <a:latin typeface="Arial" pitchFamily="-101" charset="0"/>
                <a:ea typeface="SimSun" pitchFamily="2" charset="-128"/>
                <a:cs typeface="SimSun" pitchFamily="2" charset="-128"/>
              </a:rPr>
              <a:t>Behavioral</a:t>
            </a:r>
            <a:br>
              <a:rPr lang="en-US" altLang="zh-CN" sz="1400" b="1" dirty="0">
                <a:solidFill>
                  <a:schemeClr val="bg2"/>
                </a:solidFill>
                <a:latin typeface="Arial" pitchFamily="-101" charset="0"/>
                <a:ea typeface="SimSun" pitchFamily="2" charset="-128"/>
                <a:cs typeface="SimSun" pitchFamily="2" charset="-128"/>
              </a:rPr>
            </a:br>
            <a:r>
              <a:rPr lang="en-US" altLang="zh-CN" sz="1400" b="1" dirty="0">
                <a:solidFill>
                  <a:schemeClr val="bg2"/>
                </a:solidFill>
                <a:latin typeface="Arial" pitchFamily="-101" charset="0"/>
                <a:ea typeface="SimSun" pitchFamily="2" charset="-128"/>
                <a:cs typeface="SimSun" pitchFamily="2" charset="-128"/>
              </a:rPr>
              <a:t>health</a:t>
            </a:r>
            <a:endParaRPr lang="en-US" altLang="zh-CN" b="1" dirty="0">
              <a:solidFill>
                <a:schemeClr val="bg2"/>
              </a:solidFill>
              <a:latin typeface="Arial" pitchFamily="-101" charset="0"/>
              <a:ea typeface="SimSun" pitchFamily="2" charset="-128"/>
              <a:cs typeface="SimSun" pitchFamily="2" charset="-128"/>
            </a:endParaRPr>
          </a:p>
        </p:txBody>
      </p:sp>
      <p:sp>
        <p:nvSpPr>
          <p:cNvPr id="28679" name="Text Box 40"/>
          <p:cNvSpPr txBox="1">
            <a:spLocks noChangeArrowheads="1"/>
          </p:cNvSpPr>
          <p:nvPr/>
        </p:nvSpPr>
        <p:spPr bwMode="auto">
          <a:xfrm>
            <a:off x="1949326" y="3705199"/>
            <a:ext cx="928459" cy="483722"/>
          </a:xfrm>
          <a:prstGeom prst="rect">
            <a:avLst/>
          </a:prstGeom>
          <a:noFill/>
          <a:ln w="9525">
            <a:noFill/>
            <a:miter lim="800000"/>
            <a:headEnd/>
            <a:tailEnd/>
          </a:ln>
        </p:spPr>
        <p:txBody>
          <a:bodyPr wrap="none">
            <a:prstTxWarp prst="textNoShape">
              <a:avLst/>
            </a:prstTxWarp>
            <a:spAutoFit/>
          </a:bodyPr>
          <a:lstStyle/>
          <a:p>
            <a:pPr algn="ctr">
              <a:lnSpc>
                <a:spcPct val="90000"/>
              </a:lnSpc>
            </a:pPr>
            <a:r>
              <a:rPr lang="en-US" altLang="zh-CN" sz="1400" b="1" dirty="0">
                <a:solidFill>
                  <a:schemeClr val="bg2"/>
                </a:solidFill>
                <a:latin typeface="Arial" pitchFamily="-101" charset="0"/>
                <a:ea typeface="SimSun" pitchFamily="2" charset="-128"/>
                <a:cs typeface="SimSun" pitchFamily="2" charset="-128"/>
              </a:rPr>
              <a:t>Case</a:t>
            </a:r>
            <a:br>
              <a:rPr lang="en-US" altLang="zh-CN" sz="1400" b="1" dirty="0">
                <a:solidFill>
                  <a:schemeClr val="bg2"/>
                </a:solidFill>
                <a:latin typeface="Arial" pitchFamily="-101" charset="0"/>
                <a:ea typeface="SimSun" pitchFamily="2" charset="-128"/>
                <a:cs typeface="SimSun" pitchFamily="2" charset="-128"/>
              </a:rPr>
            </a:br>
            <a:r>
              <a:rPr lang="en-US" altLang="zh-CN" sz="1400" b="1" dirty="0">
                <a:solidFill>
                  <a:schemeClr val="bg2"/>
                </a:solidFill>
                <a:latin typeface="Arial" pitchFamily="-101" charset="0"/>
                <a:ea typeface="SimSun" pitchFamily="2" charset="-128"/>
                <a:cs typeface="SimSun" pitchFamily="2" charset="-128"/>
              </a:rPr>
              <a:t>Manager</a:t>
            </a:r>
          </a:p>
        </p:txBody>
      </p:sp>
      <p:sp>
        <p:nvSpPr>
          <p:cNvPr id="28680" name="Text Box 41"/>
          <p:cNvSpPr txBox="1">
            <a:spLocks noChangeArrowheads="1"/>
          </p:cNvSpPr>
          <p:nvPr/>
        </p:nvSpPr>
        <p:spPr bwMode="auto">
          <a:xfrm>
            <a:off x="4796147" y="3705199"/>
            <a:ext cx="1092692" cy="483722"/>
          </a:xfrm>
          <a:prstGeom prst="rect">
            <a:avLst/>
          </a:prstGeom>
          <a:noFill/>
          <a:ln w="9525">
            <a:noFill/>
            <a:miter lim="800000"/>
            <a:headEnd/>
            <a:tailEnd/>
          </a:ln>
        </p:spPr>
        <p:txBody>
          <a:bodyPr wrap="none">
            <a:prstTxWarp prst="textNoShape">
              <a:avLst/>
            </a:prstTxWarp>
            <a:spAutoFit/>
          </a:bodyPr>
          <a:lstStyle/>
          <a:p>
            <a:pPr algn="ctr">
              <a:lnSpc>
                <a:spcPct val="90000"/>
              </a:lnSpc>
            </a:pPr>
            <a:r>
              <a:rPr lang="en-US" altLang="zh-CN" sz="1400" b="1" dirty="0">
                <a:solidFill>
                  <a:schemeClr val="bg2"/>
                </a:solidFill>
                <a:latin typeface="Arial" pitchFamily="-101" charset="0"/>
                <a:ea typeface="SimSun" pitchFamily="2" charset="-128"/>
                <a:cs typeface="SimSun" pitchFamily="2" charset="-128"/>
              </a:rPr>
              <a:t>Medical</a:t>
            </a:r>
          </a:p>
          <a:p>
            <a:pPr algn="ctr">
              <a:lnSpc>
                <a:spcPct val="90000"/>
              </a:lnSpc>
            </a:pPr>
            <a:r>
              <a:rPr lang="en-US" altLang="zh-CN" sz="1400" b="1" dirty="0">
                <a:solidFill>
                  <a:schemeClr val="bg2"/>
                </a:solidFill>
                <a:latin typeface="Arial" pitchFamily="-101" charset="0"/>
                <a:ea typeface="SimSun" pitchFamily="2" charset="-128"/>
                <a:cs typeface="SimSun" pitchFamily="2" charset="-128"/>
              </a:rPr>
              <a:t>Assistants</a:t>
            </a:r>
          </a:p>
        </p:txBody>
      </p:sp>
      <p:sp>
        <p:nvSpPr>
          <p:cNvPr id="28681" name="Text Box 42"/>
          <p:cNvSpPr txBox="1">
            <a:spLocks noChangeArrowheads="1"/>
          </p:cNvSpPr>
          <p:nvPr/>
        </p:nvSpPr>
        <p:spPr bwMode="auto">
          <a:xfrm>
            <a:off x="2336800" y="1538262"/>
            <a:ext cx="1600200" cy="427809"/>
          </a:xfrm>
          <a:prstGeom prst="rect">
            <a:avLst/>
          </a:prstGeom>
          <a:noFill/>
          <a:ln w="9525">
            <a:noFill/>
            <a:miter lim="800000"/>
            <a:headEnd/>
            <a:tailEnd/>
          </a:ln>
        </p:spPr>
        <p:txBody>
          <a:bodyPr>
            <a:prstTxWarp prst="textNoShape">
              <a:avLst/>
            </a:prstTxWarp>
            <a:spAutoFit/>
          </a:bodyPr>
          <a:lstStyle/>
          <a:p>
            <a:pPr algn="ctr">
              <a:lnSpc>
                <a:spcPct val="90000"/>
              </a:lnSpc>
            </a:pPr>
            <a:r>
              <a:rPr lang="en-US" altLang="zh-CN" sz="1200" dirty="0">
                <a:solidFill>
                  <a:schemeClr val="bg2"/>
                </a:solidFill>
                <a:latin typeface="Arial" pitchFamily="-101" charset="0"/>
                <a:ea typeface="SimSun" pitchFamily="2" charset="-128"/>
                <a:cs typeface="SimSun" pitchFamily="2" charset="-128"/>
              </a:rPr>
              <a:t>Chronic disease</a:t>
            </a:r>
          </a:p>
          <a:p>
            <a:pPr algn="ctr">
              <a:lnSpc>
                <a:spcPct val="90000"/>
              </a:lnSpc>
            </a:pPr>
            <a:r>
              <a:rPr lang="en-US" altLang="zh-CN" sz="1200" dirty="0">
                <a:solidFill>
                  <a:schemeClr val="bg2"/>
                </a:solidFill>
                <a:latin typeface="Arial" pitchFamily="-101" charset="0"/>
                <a:ea typeface="SimSun" pitchFamily="2" charset="-128"/>
                <a:cs typeface="SimSun" pitchFamily="2" charset="-128"/>
              </a:rPr>
              <a:t>monitoring</a:t>
            </a:r>
          </a:p>
        </p:txBody>
      </p:sp>
      <p:sp>
        <p:nvSpPr>
          <p:cNvPr id="28683" name="Title 1"/>
          <p:cNvSpPr>
            <a:spLocks noGrp="1"/>
          </p:cNvSpPr>
          <p:nvPr>
            <p:ph type="title"/>
          </p:nvPr>
        </p:nvSpPr>
        <p:spPr>
          <a:xfrm>
            <a:off x="289096" y="99961"/>
            <a:ext cx="8778704" cy="723941"/>
          </a:xfrm>
        </p:spPr>
        <p:txBody>
          <a:bodyPr>
            <a:noAutofit/>
          </a:bodyPr>
          <a:lstStyle/>
          <a:p>
            <a:r>
              <a:rPr lang="en-US" altLang="zh-CN" sz="3200" dirty="0">
                <a:solidFill>
                  <a:schemeClr val="bg1"/>
                </a:solidFill>
              </a:rPr>
              <a:t>Practice transformation away from episode of care</a:t>
            </a:r>
            <a:endParaRPr lang="en-US" sz="3200" dirty="0">
              <a:solidFill>
                <a:schemeClr val="bg1"/>
              </a:solidFill>
            </a:endParaRPr>
          </a:p>
        </p:txBody>
      </p:sp>
      <p:grpSp>
        <p:nvGrpSpPr>
          <p:cNvPr id="121" name="Group 120"/>
          <p:cNvGrpSpPr/>
          <p:nvPr/>
        </p:nvGrpSpPr>
        <p:grpSpPr>
          <a:xfrm>
            <a:off x="4367211" y="1088999"/>
            <a:ext cx="438152" cy="438152"/>
            <a:chOff x="4572000" y="-781050"/>
            <a:chExt cx="657226" cy="657226"/>
          </a:xfrm>
        </p:grpSpPr>
        <p:sp>
          <p:nvSpPr>
            <p:cNvPr id="122" name="Oval 121"/>
            <p:cNvSpPr/>
            <p:nvPr/>
          </p:nvSpPr>
          <p:spPr bwMode="auto">
            <a:xfrm>
              <a:off x="4572000" y="-781050"/>
              <a:ext cx="657226" cy="657226"/>
            </a:xfrm>
            <a:prstGeom prst="ellipse">
              <a:avLst/>
            </a:prstGeom>
            <a:solidFill>
              <a:schemeClr val="accent5">
                <a:lumMod val="75000"/>
              </a:schemeClr>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123" name="Picture 57" descr="SP_Picto_White_Healthcare_Pills"/>
            <p:cNvPicPr>
              <a:picLocks noChangeAspect="1" noChangeArrowheads="1"/>
            </p:cNvPicPr>
            <p:nvPr/>
          </p:nvPicPr>
          <p:blipFill>
            <a:blip r:embed="rId6"/>
            <a:srcRect/>
            <a:stretch>
              <a:fillRect/>
            </a:stretch>
          </p:blipFill>
          <p:spPr bwMode="auto">
            <a:xfrm>
              <a:off x="4641222" y="-711828"/>
              <a:ext cx="516450" cy="516450"/>
            </a:xfrm>
            <a:prstGeom prst="rect">
              <a:avLst/>
            </a:prstGeom>
            <a:noFill/>
          </p:spPr>
        </p:pic>
      </p:grpSp>
      <p:grpSp>
        <p:nvGrpSpPr>
          <p:cNvPr id="127" name="Group 126"/>
          <p:cNvGrpSpPr/>
          <p:nvPr/>
        </p:nvGrpSpPr>
        <p:grpSpPr>
          <a:xfrm>
            <a:off x="3550206" y="3146399"/>
            <a:ext cx="555626" cy="555626"/>
            <a:chOff x="6400800" y="-781050"/>
            <a:chExt cx="657226" cy="657226"/>
          </a:xfrm>
        </p:grpSpPr>
        <p:sp>
          <p:nvSpPr>
            <p:cNvPr id="128" name="Oval 127"/>
            <p:cNvSpPr/>
            <p:nvPr/>
          </p:nvSpPr>
          <p:spPr bwMode="auto">
            <a:xfrm>
              <a:off x="6400800" y="-781050"/>
              <a:ext cx="657226" cy="657226"/>
            </a:xfrm>
            <a:prstGeom prst="ellipse">
              <a:avLst/>
            </a:prstGeom>
            <a:solidFill>
              <a:schemeClr val="accent2"/>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129" name="Picture 52" descr="SP_Picto_White_Healthcare_HealthcareWorker"/>
            <p:cNvPicPr>
              <a:picLocks noChangeAspect="1" noChangeArrowheads="1"/>
            </p:cNvPicPr>
            <p:nvPr/>
          </p:nvPicPr>
          <p:blipFill>
            <a:blip r:embed="rId7"/>
            <a:srcRect/>
            <a:stretch>
              <a:fillRect/>
            </a:stretch>
          </p:blipFill>
          <p:spPr bwMode="auto">
            <a:xfrm>
              <a:off x="6463044" y="-720132"/>
              <a:ext cx="533400" cy="533400"/>
            </a:xfrm>
            <a:prstGeom prst="rect">
              <a:avLst/>
            </a:prstGeom>
            <a:noFill/>
          </p:spPr>
        </p:pic>
      </p:grpSp>
      <p:grpSp>
        <p:nvGrpSpPr>
          <p:cNvPr id="136" name="Group 135"/>
          <p:cNvGrpSpPr/>
          <p:nvPr/>
        </p:nvGrpSpPr>
        <p:grpSpPr>
          <a:xfrm>
            <a:off x="2102406" y="3146399"/>
            <a:ext cx="555626" cy="555626"/>
            <a:chOff x="2362200" y="-781050"/>
            <a:chExt cx="657226" cy="657226"/>
          </a:xfrm>
        </p:grpSpPr>
        <p:sp>
          <p:nvSpPr>
            <p:cNvPr id="137" name="Oval 136"/>
            <p:cNvSpPr/>
            <p:nvPr/>
          </p:nvSpPr>
          <p:spPr bwMode="auto">
            <a:xfrm>
              <a:off x="2362200" y="-781050"/>
              <a:ext cx="657226" cy="657226"/>
            </a:xfrm>
            <a:prstGeom prst="ellipse">
              <a:avLst/>
            </a:prstGeom>
            <a:solidFill>
              <a:schemeClr val="accent6"/>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138" name="Picture 55" descr="SP_Picto_White_Healthcare_MedicalRecords"/>
            <p:cNvPicPr>
              <a:picLocks noChangeAspect="1" noChangeArrowheads="1"/>
            </p:cNvPicPr>
            <p:nvPr/>
          </p:nvPicPr>
          <p:blipFill>
            <a:blip r:embed="rId8"/>
            <a:srcRect/>
            <a:stretch>
              <a:fillRect/>
            </a:stretch>
          </p:blipFill>
          <p:spPr bwMode="auto">
            <a:xfrm>
              <a:off x="2490463" y="-662306"/>
              <a:ext cx="400700" cy="400700"/>
            </a:xfrm>
            <a:prstGeom prst="rect">
              <a:avLst/>
            </a:prstGeom>
            <a:noFill/>
          </p:spPr>
        </p:pic>
      </p:grpSp>
      <p:grpSp>
        <p:nvGrpSpPr>
          <p:cNvPr id="151" name="Group 150"/>
          <p:cNvGrpSpPr/>
          <p:nvPr/>
        </p:nvGrpSpPr>
        <p:grpSpPr>
          <a:xfrm>
            <a:off x="5048806" y="3146399"/>
            <a:ext cx="555626" cy="555626"/>
            <a:chOff x="7162800" y="5238750"/>
            <a:chExt cx="657226" cy="657226"/>
          </a:xfrm>
        </p:grpSpPr>
        <p:sp>
          <p:nvSpPr>
            <p:cNvPr id="152" name="Oval 151"/>
            <p:cNvSpPr/>
            <p:nvPr/>
          </p:nvSpPr>
          <p:spPr bwMode="auto">
            <a:xfrm>
              <a:off x="7162800" y="5238750"/>
              <a:ext cx="657226" cy="657226"/>
            </a:xfrm>
            <a:prstGeom prst="ellipse">
              <a:avLst/>
            </a:prstGeom>
            <a:solidFill>
              <a:srgbClr val="F67E29"/>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153" name="Picture 152" descr="Medical_pictograms_Assistant.png"/>
            <p:cNvPicPr>
              <a:picLocks noChangeAspect="1"/>
            </p:cNvPicPr>
            <p:nvPr/>
          </p:nvPicPr>
          <p:blipFill>
            <a:blip r:embed="rId9"/>
            <a:stretch>
              <a:fillRect/>
            </a:stretch>
          </p:blipFill>
          <p:spPr>
            <a:xfrm>
              <a:off x="7258050" y="5311775"/>
              <a:ext cx="476250" cy="476250"/>
            </a:xfrm>
            <a:prstGeom prst="rect">
              <a:avLst/>
            </a:prstGeom>
          </p:spPr>
        </p:pic>
      </p:grpSp>
      <p:grpSp>
        <p:nvGrpSpPr>
          <p:cNvPr id="154" name="Group 153"/>
          <p:cNvGrpSpPr/>
          <p:nvPr/>
        </p:nvGrpSpPr>
        <p:grpSpPr>
          <a:xfrm>
            <a:off x="5815010" y="1088999"/>
            <a:ext cx="438152" cy="438152"/>
            <a:chOff x="3962400" y="-781050"/>
            <a:chExt cx="657226" cy="657226"/>
          </a:xfrm>
        </p:grpSpPr>
        <p:sp>
          <p:nvSpPr>
            <p:cNvPr id="155" name="Oval 154"/>
            <p:cNvSpPr/>
            <p:nvPr/>
          </p:nvSpPr>
          <p:spPr bwMode="auto">
            <a:xfrm>
              <a:off x="3962400" y="-781050"/>
              <a:ext cx="657226" cy="657226"/>
            </a:xfrm>
            <a:prstGeom prst="ellipse">
              <a:avLst/>
            </a:prstGeom>
            <a:solidFill>
              <a:schemeClr val="accent2"/>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156" name="Picture 155" descr="Medical_pictograms_Bed.png"/>
            <p:cNvPicPr>
              <a:picLocks noChangeAspect="1"/>
            </p:cNvPicPr>
            <p:nvPr/>
          </p:nvPicPr>
          <p:blipFill>
            <a:blip r:embed="rId10"/>
            <a:stretch>
              <a:fillRect/>
            </a:stretch>
          </p:blipFill>
          <p:spPr>
            <a:xfrm>
              <a:off x="4060794" y="-720725"/>
              <a:ext cx="476250" cy="476250"/>
            </a:xfrm>
            <a:prstGeom prst="rect">
              <a:avLst/>
            </a:prstGeom>
          </p:spPr>
        </p:pic>
      </p:grpSp>
      <p:grpSp>
        <p:nvGrpSpPr>
          <p:cNvPr id="160" name="Group 159"/>
          <p:cNvGrpSpPr/>
          <p:nvPr/>
        </p:nvGrpSpPr>
        <p:grpSpPr>
          <a:xfrm>
            <a:off x="7239000" y="1088999"/>
            <a:ext cx="438152" cy="438152"/>
            <a:chOff x="8839200" y="5238750"/>
            <a:chExt cx="657226" cy="657226"/>
          </a:xfrm>
        </p:grpSpPr>
        <p:sp>
          <p:nvSpPr>
            <p:cNvPr id="161" name="Oval 160"/>
            <p:cNvSpPr/>
            <p:nvPr/>
          </p:nvSpPr>
          <p:spPr bwMode="auto">
            <a:xfrm>
              <a:off x="8839200" y="5238750"/>
              <a:ext cx="657226" cy="657226"/>
            </a:xfrm>
            <a:prstGeom prst="ellipse">
              <a:avLst/>
            </a:prstGeom>
            <a:solidFill>
              <a:schemeClr val="accent6"/>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162" name="Picture 161" descr="Medical_pictograms_Clipboard.png"/>
            <p:cNvPicPr>
              <a:picLocks noChangeAspect="1"/>
            </p:cNvPicPr>
            <p:nvPr/>
          </p:nvPicPr>
          <p:blipFill>
            <a:blip r:embed="rId11"/>
            <a:stretch>
              <a:fillRect/>
            </a:stretch>
          </p:blipFill>
          <p:spPr>
            <a:xfrm>
              <a:off x="8942368" y="5305425"/>
              <a:ext cx="476250" cy="476250"/>
            </a:xfrm>
            <a:prstGeom prst="rect">
              <a:avLst/>
            </a:prstGeom>
          </p:spPr>
        </p:pic>
      </p:grpSp>
      <p:grpSp>
        <p:nvGrpSpPr>
          <p:cNvPr id="181" name="Group 180"/>
          <p:cNvGrpSpPr/>
          <p:nvPr/>
        </p:nvGrpSpPr>
        <p:grpSpPr>
          <a:xfrm>
            <a:off x="6522006" y="3146399"/>
            <a:ext cx="555626" cy="555626"/>
            <a:chOff x="4648200" y="5238750"/>
            <a:chExt cx="657226" cy="657226"/>
          </a:xfrm>
        </p:grpSpPr>
        <p:sp>
          <p:nvSpPr>
            <p:cNvPr id="182" name="Oval 181"/>
            <p:cNvSpPr/>
            <p:nvPr/>
          </p:nvSpPr>
          <p:spPr bwMode="auto">
            <a:xfrm>
              <a:off x="4648200" y="5238750"/>
              <a:ext cx="657226" cy="657226"/>
            </a:xfrm>
            <a:prstGeom prst="ellipse">
              <a:avLst/>
            </a:prstGeom>
            <a:solidFill>
              <a:schemeClr val="accent2"/>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183" name="Picture 182" descr="Medical_pictograms_Nurse.png"/>
            <p:cNvPicPr>
              <a:picLocks noChangeAspect="1"/>
            </p:cNvPicPr>
            <p:nvPr/>
          </p:nvPicPr>
          <p:blipFill>
            <a:blip r:embed="rId12"/>
            <a:stretch>
              <a:fillRect/>
            </a:stretch>
          </p:blipFill>
          <p:spPr>
            <a:xfrm>
              <a:off x="4743450" y="5343525"/>
              <a:ext cx="476250" cy="476250"/>
            </a:xfrm>
            <a:prstGeom prst="rect">
              <a:avLst/>
            </a:prstGeom>
          </p:spPr>
        </p:pic>
      </p:grpSp>
      <p:grpSp>
        <p:nvGrpSpPr>
          <p:cNvPr id="184" name="Group 183"/>
          <p:cNvGrpSpPr/>
          <p:nvPr/>
        </p:nvGrpSpPr>
        <p:grpSpPr>
          <a:xfrm>
            <a:off x="1458125" y="1088999"/>
            <a:ext cx="438152" cy="438152"/>
            <a:chOff x="6324600" y="5238750"/>
            <a:chExt cx="657226" cy="657226"/>
          </a:xfrm>
        </p:grpSpPr>
        <p:sp>
          <p:nvSpPr>
            <p:cNvPr id="185" name="Oval 184"/>
            <p:cNvSpPr/>
            <p:nvPr/>
          </p:nvSpPr>
          <p:spPr bwMode="auto">
            <a:xfrm>
              <a:off x="6324600" y="5238750"/>
              <a:ext cx="657226" cy="657226"/>
            </a:xfrm>
            <a:prstGeom prst="ellipse">
              <a:avLst/>
            </a:prstGeom>
            <a:solidFill>
              <a:srgbClr val="56A83A"/>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186" name="Picture 185" descr="Medical_pictograms_Predictive.png"/>
            <p:cNvPicPr>
              <a:picLocks noChangeAspect="1"/>
            </p:cNvPicPr>
            <p:nvPr/>
          </p:nvPicPr>
          <p:blipFill>
            <a:blip r:embed="rId13"/>
            <a:stretch>
              <a:fillRect/>
            </a:stretch>
          </p:blipFill>
          <p:spPr>
            <a:xfrm>
              <a:off x="6394450" y="5314950"/>
              <a:ext cx="476250" cy="476250"/>
            </a:xfrm>
            <a:prstGeom prst="rect">
              <a:avLst/>
            </a:prstGeom>
          </p:spPr>
        </p:pic>
      </p:grpSp>
      <p:cxnSp>
        <p:nvCxnSpPr>
          <p:cNvPr id="194" name="Straight Arrow Connector 193"/>
          <p:cNvCxnSpPr/>
          <p:nvPr/>
        </p:nvCxnSpPr>
        <p:spPr>
          <a:xfrm>
            <a:off x="1835150" y="2032000"/>
            <a:ext cx="2190750" cy="498449"/>
          </a:xfrm>
          <a:prstGeom prst="straightConnector1">
            <a:avLst/>
          </a:prstGeom>
          <a:ln>
            <a:solidFill>
              <a:schemeClr val="bg2">
                <a:lumMod val="60000"/>
                <a:lumOff val="4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95" name="Straight Arrow Connector 194"/>
          <p:cNvCxnSpPr/>
          <p:nvPr/>
        </p:nvCxnSpPr>
        <p:spPr>
          <a:xfrm>
            <a:off x="3511550" y="1990699"/>
            <a:ext cx="679450" cy="234950"/>
          </a:xfrm>
          <a:prstGeom prst="straightConnector1">
            <a:avLst/>
          </a:prstGeom>
          <a:ln>
            <a:solidFill>
              <a:schemeClr val="bg2">
                <a:lumMod val="60000"/>
                <a:lumOff val="4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00" name="Isosceles Triangle 199"/>
          <p:cNvSpPr/>
          <p:nvPr/>
        </p:nvSpPr>
        <p:spPr>
          <a:xfrm rot="10800000">
            <a:off x="4508500" y="1952599"/>
            <a:ext cx="134859" cy="116258"/>
          </a:xfrm>
          <a:prstGeom prst="triangle">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02" name="Straight Arrow Connector 201"/>
          <p:cNvCxnSpPr/>
          <p:nvPr/>
        </p:nvCxnSpPr>
        <p:spPr>
          <a:xfrm rot="10800000" flipV="1">
            <a:off x="5111751" y="2038349"/>
            <a:ext cx="2169709" cy="492099"/>
          </a:xfrm>
          <a:prstGeom prst="straightConnector1">
            <a:avLst/>
          </a:prstGeom>
          <a:ln>
            <a:solidFill>
              <a:schemeClr val="bg2">
                <a:lumMod val="60000"/>
                <a:lumOff val="4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03" name="Straight Arrow Connector 202"/>
          <p:cNvCxnSpPr/>
          <p:nvPr/>
        </p:nvCxnSpPr>
        <p:spPr>
          <a:xfrm rot="10800000" flipV="1">
            <a:off x="4959350" y="1911755"/>
            <a:ext cx="908050" cy="313894"/>
          </a:xfrm>
          <a:prstGeom prst="straightConnector1">
            <a:avLst/>
          </a:prstGeom>
          <a:ln>
            <a:solidFill>
              <a:schemeClr val="bg2">
                <a:lumMod val="60000"/>
                <a:lumOff val="4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06" name="Straight Arrow Connector 205"/>
          <p:cNvCxnSpPr/>
          <p:nvPr/>
        </p:nvCxnSpPr>
        <p:spPr>
          <a:xfrm rot="10800000" flipV="1">
            <a:off x="2717800" y="2889249"/>
            <a:ext cx="1301750" cy="368300"/>
          </a:xfrm>
          <a:prstGeom prst="straightConnector1">
            <a:avLst/>
          </a:prstGeom>
          <a:ln>
            <a:solidFill>
              <a:schemeClr val="bg2">
                <a:lumMod val="60000"/>
                <a:lumOff val="4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08" name="Straight Arrow Connector 207"/>
          <p:cNvCxnSpPr/>
          <p:nvPr/>
        </p:nvCxnSpPr>
        <p:spPr>
          <a:xfrm>
            <a:off x="5111750" y="2876550"/>
            <a:ext cx="1371600" cy="381000"/>
          </a:xfrm>
          <a:prstGeom prst="straightConnector1">
            <a:avLst/>
          </a:prstGeom>
          <a:ln>
            <a:solidFill>
              <a:schemeClr val="bg2">
                <a:lumMod val="60000"/>
                <a:lumOff val="4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19" name="Isosceles Triangle 218"/>
          <p:cNvSpPr/>
          <p:nvPr/>
        </p:nvSpPr>
        <p:spPr>
          <a:xfrm rot="8100000">
            <a:off x="4983850" y="3019978"/>
            <a:ext cx="140348" cy="120989"/>
          </a:xfrm>
          <a:prstGeom prst="triangle">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0" name="Isosceles Triangle 219"/>
          <p:cNvSpPr/>
          <p:nvPr/>
        </p:nvSpPr>
        <p:spPr>
          <a:xfrm rot="13500000" flipH="1">
            <a:off x="4031349" y="3032678"/>
            <a:ext cx="140348" cy="120989"/>
          </a:xfrm>
          <a:prstGeom prst="triangle">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3" name="Text Box 39"/>
          <p:cNvSpPr txBox="1">
            <a:spLocks noChangeArrowheads="1"/>
          </p:cNvSpPr>
          <p:nvPr/>
        </p:nvSpPr>
        <p:spPr bwMode="auto">
          <a:xfrm>
            <a:off x="4202734" y="3031227"/>
            <a:ext cx="774571" cy="289823"/>
          </a:xfrm>
          <a:prstGeom prst="rect">
            <a:avLst/>
          </a:prstGeom>
          <a:noFill/>
          <a:ln w="9525">
            <a:noFill/>
            <a:miter lim="800000"/>
            <a:headEnd/>
            <a:tailEnd/>
          </a:ln>
        </p:spPr>
        <p:txBody>
          <a:bodyPr wrap="none">
            <a:prstTxWarp prst="textNoShape">
              <a:avLst/>
            </a:prstTxWarp>
            <a:spAutoFit/>
          </a:bodyPr>
          <a:lstStyle/>
          <a:p>
            <a:pPr algn="ctr">
              <a:lnSpc>
                <a:spcPct val="90000"/>
              </a:lnSpc>
            </a:pPr>
            <a:r>
              <a:rPr lang="en-US" altLang="zh-CN" sz="1400" b="1" dirty="0">
                <a:solidFill>
                  <a:schemeClr val="bg2"/>
                </a:solidFill>
                <a:latin typeface="Arial" pitchFamily="-101" charset="0"/>
                <a:ea typeface="SimSun" pitchFamily="2" charset="-128"/>
                <a:cs typeface="SimSun" pitchFamily="2" charset="-128"/>
              </a:rPr>
              <a:t>Doctor</a:t>
            </a:r>
            <a:endParaRPr lang="en-US" altLang="zh-CN" b="1" dirty="0">
              <a:solidFill>
                <a:schemeClr val="bg2"/>
              </a:solidFill>
              <a:latin typeface="Arial" pitchFamily="-101" charset="0"/>
              <a:ea typeface="SimSun" pitchFamily="2" charset="-128"/>
              <a:cs typeface="SimSun" pitchFamily="2" charset="-128"/>
            </a:endParaRPr>
          </a:p>
        </p:txBody>
      </p:sp>
      <p:pic>
        <p:nvPicPr>
          <p:cNvPr id="55" name="Picture 54" descr="Builder.png"/>
          <p:cNvPicPr>
            <a:picLocks noChangeAspect="1"/>
          </p:cNvPicPr>
          <p:nvPr/>
        </p:nvPicPr>
        <p:blipFill>
          <a:blip r:embed="rId14"/>
          <a:stretch>
            <a:fillRect/>
          </a:stretch>
        </p:blipFill>
        <p:spPr>
          <a:xfrm>
            <a:off x="279400" y="1962150"/>
            <a:ext cx="1323540" cy="1168399"/>
          </a:xfrm>
          <a:prstGeom prst="rect">
            <a:avLst/>
          </a:prstGeom>
        </p:spPr>
      </p:pic>
      <p:sp>
        <p:nvSpPr>
          <p:cNvPr id="56" name="Text Box 39"/>
          <p:cNvSpPr txBox="1">
            <a:spLocks noChangeArrowheads="1"/>
          </p:cNvSpPr>
          <p:nvPr/>
        </p:nvSpPr>
        <p:spPr bwMode="auto">
          <a:xfrm>
            <a:off x="436998" y="3078628"/>
            <a:ext cx="813043" cy="483722"/>
          </a:xfrm>
          <a:prstGeom prst="rect">
            <a:avLst/>
          </a:prstGeom>
          <a:noFill/>
          <a:ln w="9525">
            <a:noFill/>
            <a:miter lim="800000"/>
            <a:headEnd/>
            <a:tailEnd/>
          </a:ln>
        </p:spPr>
        <p:txBody>
          <a:bodyPr wrap="none">
            <a:prstTxWarp prst="textNoShape">
              <a:avLst/>
            </a:prstTxWarp>
            <a:spAutoFit/>
          </a:bodyPr>
          <a:lstStyle/>
          <a:p>
            <a:pPr algn="ctr">
              <a:lnSpc>
                <a:spcPct val="90000"/>
              </a:lnSpc>
            </a:pPr>
            <a:r>
              <a:rPr lang="en-US" altLang="zh-CN" sz="1400" b="1" dirty="0">
                <a:solidFill>
                  <a:schemeClr val="accent2"/>
                </a:solidFill>
                <a:latin typeface="Arial" pitchFamily="-101" charset="0"/>
                <a:ea typeface="SimSun" pitchFamily="2" charset="-128"/>
                <a:cs typeface="SimSun" pitchFamily="2" charset="-128"/>
              </a:rPr>
              <a:t>Master</a:t>
            </a:r>
            <a:br>
              <a:rPr lang="en-US" altLang="zh-CN" sz="1400" b="1" dirty="0">
                <a:solidFill>
                  <a:schemeClr val="accent2"/>
                </a:solidFill>
                <a:latin typeface="Arial" pitchFamily="-101" charset="0"/>
                <a:ea typeface="SimSun" pitchFamily="2" charset="-128"/>
                <a:cs typeface="SimSun" pitchFamily="2" charset="-128"/>
              </a:rPr>
            </a:br>
            <a:r>
              <a:rPr lang="en-US" altLang="zh-CN" sz="1400" b="1" dirty="0">
                <a:solidFill>
                  <a:schemeClr val="accent2"/>
                </a:solidFill>
                <a:latin typeface="Arial" pitchFamily="-101" charset="0"/>
                <a:ea typeface="SimSun" pitchFamily="2" charset="-128"/>
                <a:cs typeface="SimSun" pitchFamily="2" charset="-128"/>
              </a:rPr>
              <a:t>Builder</a:t>
            </a:r>
            <a:endParaRPr lang="en-US" altLang="zh-CN" b="1" dirty="0">
              <a:solidFill>
                <a:schemeClr val="accent2"/>
              </a:solidFill>
              <a:latin typeface="Arial" pitchFamily="-101" charset="0"/>
              <a:ea typeface="SimSun" pitchFamily="2" charset="-128"/>
              <a:cs typeface="SimSun" pitchFamily="2" charset="-128"/>
            </a:endParaRPr>
          </a:p>
        </p:txBody>
      </p:sp>
    </p:spTree>
    <p:extLst>
      <p:ext uri="{BB962C8B-B14F-4D97-AF65-F5344CB8AC3E}">
        <p14:creationId xmlns:p14="http://schemas.microsoft.com/office/powerpoint/2010/main" val="1859530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9699" name="Title 1"/>
          <p:cNvSpPr>
            <a:spLocks noGrp="1"/>
          </p:cNvSpPr>
          <p:nvPr>
            <p:ph type="title"/>
          </p:nvPr>
        </p:nvSpPr>
        <p:spPr>
          <a:xfrm>
            <a:off x="149864" y="121924"/>
            <a:ext cx="8731249" cy="514164"/>
          </a:xfrm>
        </p:spPr>
        <p:txBody>
          <a:bodyPr/>
          <a:lstStyle/>
          <a:p>
            <a:pPr eaLnBrk="1" hangingPunct="1"/>
            <a:r>
              <a:rPr lang="en-US" sz="2000" dirty="0">
                <a:solidFill>
                  <a:schemeClr val="bg1"/>
                </a:solidFill>
                <a:latin typeface="Arial" pitchFamily="-101" charset="0"/>
                <a:ea typeface="SimSun" pitchFamily="2" charset="-128"/>
                <a:cs typeface="SimSun" pitchFamily="2" charset="-128"/>
              </a:rPr>
              <a:t>New model of care – putting the patient first</a:t>
            </a:r>
          </a:p>
        </p:txBody>
      </p:sp>
      <p:sp>
        <p:nvSpPr>
          <p:cNvPr id="29706" name="Rectangle 87"/>
          <p:cNvSpPr>
            <a:spLocks noChangeArrowheads="1"/>
          </p:cNvSpPr>
          <p:nvPr/>
        </p:nvSpPr>
        <p:spPr bwMode="auto">
          <a:xfrm>
            <a:off x="6392333" y="2885722"/>
            <a:ext cx="943910" cy="335476"/>
          </a:xfrm>
          <a:prstGeom prst="rect">
            <a:avLst/>
          </a:prstGeom>
          <a:noFill/>
          <a:ln w="9525">
            <a:noFill/>
            <a:miter lim="800000"/>
            <a:headEnd/>
            <a:tailEnd/>
          </a:ln>
        </p:spPr>
        <p:txBody>
          <a:bodyPr wrap="square" lIns="0" tIns="0" rIns="0" bIns="0">
            <a:prstTxWarp prst="textNoShape">
              <a:avLst/>
            </a:prstTxWarp>
            <a:spAutoFit/>
          </a:bodyPr>
          <a:lstStyle/>
          <a:p>
            <a:pPr algn="ctr">
              <a:lnSpc>
                <a:spcPct val="90000"/>
              </a:lnSpc>
            </a:pPr>
            <a:r>
              <a:rPr lang="en-US" altLang="zh-CN" sz="1200" dirty="0">
                <a:solidFill>
                  <a:schemeClr val="bg1"/>
                </a:solidFill>
                <a:latin typeface="Arial" pitchFamily="-101" charset="0"/>
                <a:ea typeface="SimSun" pitchFamily="2" charset="-128"/>
                <a:cs typeface="SimSun" pitchFamily="2" charset="-128"/>
              </a:rPr>
              <a:t>Point of </a:t>
            </a:r>
            <a:br>
              <a:rPr lang="en-US" altLang="zh-CN" sz="1200" dirty="0">
                <a:solidFill>
                  <a:schemeClr val="bg1"/>
                </a:solidFill>
                <a:latin typeface="Arial" pitchFamily="-101" charset="0"/>
                <a:ea typeface="SimSun" pitchFamily="2" charset="-128"/>
                <a:cs typeface="SimSun" pitchFamily="2" charset="-128"/>
              </a:rPr>
            </a:br>
            <a:r>
              <a:rPr lang="en-US" altLang="zh-CN" sz="1200" dirty="0">
                <a:solidFill>
                  <a:schemeClr val="bg1"/>
                </a:solidFill>
                <a:latin typeface="Arial" pitchFamily="-101" charset="0"/>
                <a:ea typeface="SimSun" pitchFamily="2" charset="-128"/>
                <a:cs typeface="SimSun" pitchFamily="2" charset="-128"/>
              </a:rPr>
              <a:t>care testing</a:t>
            </a:r>
          </a:p>
        </p:txBody>
      </p:sp>
      <p:sp>
        <p:nvSpPr>
          <p:cNvPr id="29707" name="Rectangle 88"/>
          <p:cNvSpPr>
            <a:spLocks noChangeArrowheads="1"/>
          </p:cNvSpPr>
          <p:nvPr/>
        </p:nvSpPr>
        <p:spPr bwMode="auto">
          <a:xfrm>
            <a:off x="6163733" y="1666522"/>
            <a:ext cx="1342091" cy="335476"/>
          </a:xfrm>
          <a:prstGeom prst="rect">
            <a:avLst/>
          </a:prstGeom>
          <a:noFill/>
          <a:ln w="9525">
            <a:noFill/>
            <a:miter lim="800000"/>
            <a:headEnd/>
            <a:tailEnd/>
          </a:ln>
        </p:spPr>
        <p:txBody>
          <a:bodyPr wrap="square" lIns="0" tIns="0" rIns="0" bIns="0">
            <a:prstTxWarp prst="textNoShape">
              <a:avLst/>
            </a:prstTxWarp>
            <a:spAutoFit/>
          </a:bodyPr>
          <a:lstStyle/>
          <a:p>
            <a:pPr algn="ctr">
              <a:lnSpc>
                <a:spcPct val="90000"/>
              </a:lnSpc>
            </a:pPr>
            <a:r>
              <a:rPr lang="en-US" altLang="zh-CN" sz="1200" dirty="0">
                <a:solidFill>
                  <a:schemeClr val="bg1"/>
                </a:solidFill>
                <a:latin typeface="Arial" pitchFamily="-101" charset="0"/>
                <a:ea typeface="SimSun" pitchFamily="2" charset="-128"/>
                <a:cs typeface="SimSun" pitchFamily="2" charset="-128"/>
              </a:rPr>
              <a:t>Acute mental </a:t>
            </a:r>
          </a:p>
          <a:p>
            <a:pPr algn="ctr">
              <a:lnSpc>
                <a:spcPct val="90000"/>
              </a:lnSpc>
            </a:pPr>
            <a:r>
              <a:rPr lang="en-US" altLang="zh-CN" sz="1200" dirty="0">
                <a:solidFill>
                  <a:schemeClr val="bg1"/>
                </a:solidFill>
                <a:latin typeface="Arial" pitchFamily="-101" charset="0"/>
                <a:ea typeface="SimSun" pitchFamily="2" charset="-128"/>
                <a:cs typeface="SimSun" pitchFamily="2" charset="-128"/>
              </a:rPr>
              <a:t>health complaint</a:t>
            </a:r>
          </a:p>
        </p:txBody>
      </p:sp>
      <p:sp>
        <p:nvSpPr>
          <p:cNvPr id="29708" name="Rectangle 89"/>
          <p:cNvSpPr>
            <a:spLocks noChangeArrowheads="1"/>
          </p:cNvSpPr>
          <p:nvPr/>
        </p:nvSpPr>
        <p:spPr bwMode="auto">
          <a:xfrm>
            <a:off x="4563533" y="1399116"/>
            <a:ext cx="1103442" cy="501676"/>
          </a:xfrm>
          <a:prstGeom prst="rect">
            <a:avLst/>
          </a:prstGeom>
          <a:noFill/>
          <a:ln w="9525">
            <a:noFill/>
            <a:miter lim="800000"/>
            <a:headEnd/>
            <a:tailEnd/>
          </a:ln>
        </p:spPr>
        <p:txBody>
          <a:bodyPr wrap="none" lIns="0" tIns="0" rIns="0" bIns="0">
            <a:prstTxWarp prst="textNoShape">
              <a:avLst/>
            </a:prstTxWarp>
            <a:spAutoFit/>
          </a:bodyPr>
          <a:lstStyle/>
          <a:p>
            <a:pPr algn="ctr">
              <a:lnSpc>
                <a:spcPct val="90000"/>
              </a:lnSpc>
            </a:pPr>
            <a:r>
              <a:rPr lang="en-US" altLang="zh-CN" sz="1200" dirty="0">
                <a:solidFill>
                  <a:schemeClr val="bg1"/>
                </a:solidFill>
                <a:latin typeface="Arial" pitchFamily="-101" charset="0"/>
                <a:ea typeface="SimSun" pitchFamily="2" charset="-128"/>
                <a:cs typeface="SimSun" pitchFamily="2" charset="-128"/>
              </a:rPr>
              <a:t>Chronic disease</a:t>
            </a:r>
          </a:p>
          <a:p>
            <a:pPr algn="ctr">
              <a:lnSpc>
                <a:spcPct val="90000"/>
              </a:lnSpc>
            </a:pPr>
            <a:r>
              <a:rPr lang="en-US" altLang="zh-CN" sz="1200" dirty="0">
                <a:solidFill>
                  <a:schemeClr val="bg1"/>
                </a:solidFill>
                <a:latin typeface="Arial" pitchFamily="-101" charset="0"/>
                <a:ea typeface="SimSun" pitchFamily="2" charset="-128"/>
                <a:cs typeface="SimSun" pitchFamily="2" charset="-128"/>
              </a:rPr>
              <a:t>compliance </a:t>
            </a:r>
            <a:br>
              <a:rPr lang="en-US" altLang="zh-CN" sz="1200" dirty="0">
                <a:solidFill>
                  <a:schemeClr val="bg1"/>
                </a:solidFill>
                <a:latin typeface="Arial" pitchFamily="-101" charset="0"/>
                <a:ea typeface="SimSun" pitchFamily="2" charset="-128"/>
                <a:cs typeface="SimSun" pitchFamily="2" charset="-128"/>
              </a:rPr>
            </a:br>
            <a:r>
              <a:rPr lang="en-US" altLang="zh-CN" sz="1200" dirty="0">
                <a:solidFill>
                  <a:schemeClr val="bg1"/>
                </a:solidFill>
                <a:latin typeface="Arial" pitchFamily="-101" charset="0"/>
                <a:ea typeface="SimSun" pitchFamily="2" charset="-128"/>
                <a:cs typeface="SimSun" pitchFamily="2" charset="-128"/>
              </a:rPr>
              <a:t>barriers</a:t>
            </a:r>
          </a:p>
        </p:txBody>
      </p:sp>
      <p:sp>
        <p:nvSpPr>
          <p:cNvPr id="49" name="Rectangle 91"/>
          <p:cNvSpPr>
            <a:spLocks noChangeArrowheads="1"/>
          </p:cNvSpPr>
          <p:nvPr/>
        </p:nvSpPr>
        <p:spPr bwMode="auto">
          <a:xfrm>
            <a:off x="304800" y="2724150"/>
            <a:ext cx="1339850" cy="391389"/>
          </a:xfrm>
          <a:prstGeom prst="rect">
            <a:avLst/>
          </a:prstGeom>
          <a:noFill/>
          <a:ln>
            <a:noFill/>
            <a:headEnd/>
            <a:tailEnd/>
          </a:ln>
        </p:spPr>
        <p:style>
          <a:lnRef idx="2">
            <a:schemeClr val="accent5"/>
          </a:lnRef>
          <a:fillRef idx="1">
            <a:schemeClr val="lt1"/>
          </a:fillRef>
          <a:effectRef idx="0">
            <a:schemeClr val="accent5"/>
          </a:effectRef>
          <a:fontRef idx="minor">
            <a:schemeClr val="dk1"/>
          </a:fontRef>
        </p:style>
        <p:txBody>
          <a:bodyPr wrap="square" lIns="0" tIns="0" rIns="0" bIns="0">
            <a:spAutoFit/>
          </a:bodyPr>
          <a:lstStyle/>
          <a:p>
            <a:pPr algn="ctr">
              <a:lnSpc>
                <a:spcPct val="90000"/>
              </a:lnSpc>
              <a:defRPr/>
            </a:pPr>
            <a:r>
              <a:rPr lang="en-US" altLang="zh-CN" sz="1400" b="1" dirty="0">
                <a:solidFill>
                  <a:schemeClr val="bg1"/>
                </a:solidFill>
                <a:latin typeface="Arial" pitchFamily="-101" charset="0"/>
              </a:rPr>
              <a:t>Healthcare</a:t>
            </a:r>
          </a:p>
          <a:p>
            <a:pPr algn="ctr">
              <a:lnSpc>
                <a:spcPct val="90000"/>
              </a:lnSpc>
              <a:defRPr/>
            </a:pPr>
            <a:r>
              <a:rPr lang="en-US" altLang="zh-CN" sz="1400" b="1" dirty="0">
                <a:solidFill>
                  <a:schemeClr val="bg1"/>
                </a:solidFill>
                <a:latin typeface="Arial" pitchFamily="-101" charset="0"/>
              </a:rPr>
              <a:t>Support Team</a:t>
            </a:r>
          </a:p>
        </p:txBody>
      </p:sp>
      <p:pic>
        <p:nvPicPr>
          <p:cNvPr id="40" name="Picture 12"/>
          <p:cNvPicPr>
            <a:picLocks noChangeAspect="1"/>
          </p:cNvPicPr>
          <p:nvPr/>
        </p:nvPicPr>
        <p:blipFill>
          <a:blip r:embed="rId3"/>
          <a:stretch>
            <a:fillRect/>
          </a:stretch>
        </p:blipFill>
        <p:spPr bwMode="auto">
          <a:xfrm>
            <a:off x="3640666" y="1657350"/>
            <a:ext cx="1845734" cy="1790068"/>
          </a:xfrm>
          <a:prstGeom prst="rect">
            <a:avLst/>
          </a:prstGeom>
          <a:noFill/>
          <a:ln>
            <a:noFill/>
          </a:ln>
        </p:spPr>
      </p:pic>
      <p:sp>
        <p:nvSpPr>
          <p:cNvPr id="42" name="Text Box 74"/>
          <p:cNvSpPr txBox="1">
            <a:spLocks noChangeArrowheads="1"/>
          </p:cNvSpPr>
          <p:nvPr/>
        </p:nvSpPr>
        <p:spPr bwMode="auto">
          <a:xfrm>
            <a:off x="152400" y="4019550"/>
            <a:ext cx="2057400" cy="371897"/>
          </a:xfrm>
          <a:prstGeom prst="rect">
            <a:avLst/>
          </a:prstGeom>
          <a:noFill/>
          <a:ln w="9525">
            <a:noFill/>
            <a:miter lim="800000"/>
            <a:headEnd/>
            <a:tailEnd/>
          </a:ln>
        </p:spPr>
        <p:txBody>
          <a:bodyPr wrap="square">
            <a:prstTxWarp prst="textNoShape">
              <a:avLst/>
            </a:prstTxWarp>
            <a:spAutoFit/>
          </a:bodyPr>
          <a:lstStyle/>
          <a:p>
            <a:pPr>
              <a:lnSpc>
                <a:spcPct val="90000"/>
              </a:lnSpc>
              <a:spcBef>
                <a:spcPct val="50000"/>
              </a:spcBef>
            </a:pPr>
            <a:r>
              <a:rPr lang="en-US" altLang="zh-CN" sz="1000" dirty="0">
                <a:solidFill>
                  <a:schemeClr val="bg2"/>
                </a:solidFill>
                <a:latin typeface="Arial" pitchFamily="-101" charset="0"/>
                <a:ea typeface="MS PGothic" pitchFamily="34" charset="-128"/>
                <a:cs typeface="MS PGothic" pitchFamily="34" charset="-128"/>
              </a:rPr>
              <a:t>Source: Southcentral </a:t>
            </a:r>
            <a:br>
              <a:rPr lang="en-US" altLang="zh-CN" sz="1000" dirty="0">
                <a:solidFill>
                  <a:schemeClr val="bg2"/>
                </a:solidFill>
                <a:latin typeface="Arial" pitchFamily="-101" charset="0"/>
                <a:ea typeface="MS PGothic" pitchFamily="34" charset="-128"/>
                <a:cs typeface="MS PGothic" pitchFamily="34" charset="-128"/>
              </a:rPr>
            </a:br>
            <a:r>
              <a:rPr lang="en-US" altLang="zh-CN" sz="1000" dirty="0">
                <a:solidFill>
                  <a:schemeClr val="bg2"/>
                </a:solidFill>
                <a:latin typeface="Arial" pitchFamily="-101" charset="0"/>
                <a:ea typeface="MS PGothic" pitchFamily="34" charset="-128"/>
                <a:cs typeface="MS PGothic" pitchFamily="34" charset="-128"/>
              </a:rPr>
              <a:t>Foundation, Anchorage AK</a:t>
            </a:r>
          </a:p>
        </p:txBody>
      </p:sp>
      <p:grpSp>
        <p:nvGrpSpPr>
          <p:cNvPr id="46" name="Group 26663"/>
          <p:cNvGrpSpPr>
            <a:grpSpLocks/>
          </p:cNvGrpSpPr>
          <p:nvPr/>
        </p:nvGrpSpPr>
        <p:grpSpPr bwMode="auto">
          <a:xfrm>
            <a:off x="628650" y="2003425"/>
            <a:ext cx="666132" cy="661822"/>
            <a:chOff x="938149" y="2839609"/>
            <a:chExt cx="574842" cy="574842"/>
          </a:xfrm>
        </p:grpSpPr>
        <p:sp>
          <p:nvSpPr>
            <p:cNvPr id="47" name="Oval 26656"/>
            <p:cNvSpPr>
              <a:spLocks noChangeArrowheads="1"/>
            </p:cNvSpPr>
            <p:nvPr/>
          </p:nvSpPr>
          <p:spPr bwMode="auto">
            <a:xfrm>
              <a:off x="938149" y="2839609"/>
              <a:ext cx="574842" cy="574842"/>
            </a:xfrm>
            <a:prstGeom prst="ellipse">
              <a:avLst/>
            </a:prstGeom>
            <a:solidFill>
              <a:srgbClr val="0C5183"/>
            </a:solidFill>
            <a:ln w="9525">
              <a:noFill/>
              <a:round/>
              <a:headEnd/>
              <a:tailEnd/>
            </a:ln>
          </p:spPr>
          <p:txBody>
            <a:bodyPr>
              <a:prstTxWarp prst="textNoShape">
                <a:avLst/>
              </a:prstTxWarp>
            </a:bodyPr>
            <a:lstStyle/>
            <a:p>
              <a:pPr algn="ctr">
                <a:lnSpc>
                  <a:spcPct val="90000"/>
                </a:lnSpc>
              </a:pPr>
              <a:endParaRPr lang="en-US" dirty="0"/>
            </a:p>
          </p:txBody>
        </p:sp>
        <p:pic>
          <p:nvPicPr>
            <p:cNvPr id="48" name="Picture 26655"/>
            <p:cNvPicPr>
              <a:picLocks noChangeAspect="1"/>
            </p:cNvPicPr>
            <p:nvPr/>
          </p:nvPicPr>
          <p:blipFill>
            <a:blip r:embed="rId4"/>
            <a:srcRect/>
            <a:stretch>
              <a:fillRect/>
            </a:stretch>
          </p:blipFill>
          <p:spPr bwMode="auto">
            <a:xfrm>
              <a:off x="1007750" y="3013124"/>
              <a:ext cx="435642" cy="227812"/>
            </a:xfrm>
            <a:prstGeom prst="rect">
              <a:avLst/>
            </a:prstGeom>
            <a:noFill/>
            <a:ln w="9525">
              <a:noFill/>
              <a:miter lim="800000"/>
              <a:headEnd/>
              <a:tailEnd/>
            </a:ln>
          </p:spPr>
        </p:pic>
      </p:grpSp>
      <p:sp>
        <p:nvSpPr>
          <p:cNvPr id="52" name="Text Box 39"/>
          <p:cNvSpPr txBox="1">
            <a:spLocks noChangeArrowheads="1"/>
          </p:cNvSpPr>
          <p:nvPr/>
        </p:nvSpPr>
        <p:spPr bwMode="auto">
          <a:xfrm>
            <a:off x="5346441" y="2044334"/>
            <a:ext cx="1099981" cy="480131"/>
          </a:xfrm>
          <a:prstGeom prst="rect">
            <a:avLst/>
          </a:prstGeom>
          <a:noFill/>
          <a:ln w="9525">
            <a:noFill/>
            <a:miter lim="800000"/>
            <a:headEnd/>
            <a:tailEnd/>
          </a:ln>
        </p:spPr>
        <p:txBody>
          <a:bodyPr wrap="none">
            <a:prstTxWarp prst="textNoShape">
              <a:avLst/>
            </a:prstTxWarp>
            <a:spAutoFit/>
          </a:bodyPr>
          <a:lstStyle/>
          <a:p>
            <a:pPr algn="ctr">
              <a:lnSpc>
                <a:spcPct val="90000"/>
              </a:lnSpc>
            </a:pPr>
            <a:r>
              <a:rPr lang="en-US" altLang="zh-CN" sz="1400" b="1" dirty="0">
                <a:solidFill>
                  <a:schemeClr val="bg2"/>
                </a:solidFill>
                <a:latin typeface="Arial" pitchFamily="-101" charset="0"/>
                <a:ea typeface="SimSun" pitchFamily="2" charset="-128"/>
                <a:cs typeface="SimSun" pitchFamily="2" charset="-128"/>
              </a:rPr>
              <a:t>Behavioral</a:t>
            </a:r>
            <a:br>
              <a:rPr lang="en-US" altLang="zh-CN" sz="1400" b="1" dirty="0">
                <a:solidFill>
                  <a:schemeClr val="bg2"/>
                </a:solidFill>
                <a:latin typeface="Arial" pitchFamily="-101" charset="0"/>
                <a:ea typeface="SimSun" pitchFamily="2" charset="-128"/>
                <a:cs typeface="SimSun" pitchFamily="2" charset="-128"/>
              </a:rPr>
            </a:br>
            <a:r>
              <a:rPr lang="en-US" altLang="zh-CN" sz="1400" b="1" dirty="0">
                <a:solidFill>
                  <a:schemeClr val="bg2"/>
                </a:solidFill>
                <a:latin typeface="Arial" pitchFamily="-101" charset="0"/>
                <a:ea typeface="SimSun" pitchFamily="2" charset="-128"/>
                <a:cs typeface="SimSun" pitchFamily="2" charset="-128"/>
              </a:rPr>
              <a:t>health</a:t>
            </a:r>
            <a:endParaRPr lang="en-US" altLang="zh-CN" b="1" dirty="0">
              <a:solidFill>
                <a:schemeClr val="bg2"/>
              </a:solidFill>
              <a:latin typeface="Arial" pitchFamily="-101" charset="0"/>
              <a:ea typeface="SimSun" pitchFamily="2" charset="-128"/>
              <a:cs typeface="SimSun" pitchFamily="2" charset="-128"/>
            </a:endParaRPr>
          </a:p>
        </p:txBody>
      </p:sp>
      <p:sp>
        <p:nvSpPr>
          <p:cNvPr id="53" name="Text Box 40"/>
          <p:cNvSpPr txBox="1">
            <a:spLocks noChangeArrowheads="1"/>
          </p:cNvSpPr>
          <p:nvPr/>
        </p:nvSpPr>
        <p:spPr bwMode="auto">
          <a:xfrm>
            <a:off x="2734733" y="2653934"/>
            <a:ext cx="928459" cy="483722"/>
          </a:xfrm>
          <a:prstGeom prst="rect">
            <a:avLst/>
          </a:prstGeom>
          <a:noFill/>
          <a:ln w="9525">
            <a:noFill/>
            <a:miter lim="800000"/>
            <a:headEnd/>
            <a:tailEnd/>
          </a:ln>
        </p:spPr>
        <p:txBody>
          <a:bodyPr wrap="none">
            <a:prstTxWarp prst="textNoShape">
              <a:avLst/>
            </a:prstTxWarp>
            <a:spAutoFit/>
          </a:bodyPr>
          <a:lstStyle/>
          <a:p>
            <a:pPr algn="ctr">
              <a:lnSpc>
                <a:spcPct val="90000"/>
              </a:lnSpc>
            </a:pPr>
            <a:r>
              <a:rPr lang="en-US" altLang="zh-CN" sz="1400" b="1" dirty="0">
                <a:solidFill>
                  <a:schemeClr val="bg2"/>
                </a:solidFill>
                <a:latin typeface="Arial" pitchFamily="-101" charset="0"/>
                <a:ea typeface="SimSun" pitchFamily="2" charset="-128"/>
                <a:cs typeface="SimSun" pitchFamily="2" charset="-128"/>
              </a:rPr>
              <a:t>Case</a:t>
            </a:r>
            <a:br>
              <a:rPr lang="en-US" altLang="zh-CN" sz="1400" b="1" dirty="0">
                <a:solidFill>
                  <a:schemeClr val="bg2"/>
                </a:solidFill>
                <a:latin typeface="Arial" pitchFamily="-101" charset="0"/>
                <a:ea typeface="SimSun" pitchFamily="2" charset="-128"/>
                <a:cs typeface="SimSun" pitchFamily="2" charset="-128"/>
              </a:rPr>
            </a:br>
            <a:r>
              <a:rPr lang="en-US" altLang="zh-CN" sz="1400" b="1" dirty="0">
                <a:solidFill>
                  <a:schemeClr val="bg2"/>
                </a:solidFill>
                <a:latin typeface="Arial" pitchFamily="-101" charset="0"/>
                <a:ea typeface="SimSun" pitchFamily="2" charset="-128"/>
                <a:cs typeface="SimSun" pitchFamily="2" charset="-128"/>
              </a:rPr>
              <a:t>Manager</a:t>
            </a:r>
          </a:p>
        </p:txBody>
      </p:sp>
      <p:sp>
        <p:nvSpPr>
          <p:cNvPr id="54" name="Text Box 41"/>
          <p:cNvSpPr txBox="1">
            <a:spLocks noChangeArrowheads="1"/>
          </p:cNvSpPr>
          <p:nvPr/>
        </p:nvSpPr>
        <p:spPr bwMode="auto">
          <a:xfrm>
            <a:off x="4106333" y="4094005"/>
            <a:ext cx="932880" cy="289823"/>
          </a:xfrm>
          <a:prstGeom prst="rect">
            <a:avLst/>
          </a:prstGeom>
          <a:noFill/>
          <a:ln w="9525">
            <a:noFill/>
            <a:miter lim="800000"/>
            <a:headEnd/>
            <a:tailEnd/>
          </a:ln>
        </p:spPr>
        <p:txBody>
          <a:bodyPr wrap="none">
            <a:prstTxWarp prst="textNoShape">
              <a:avLst/>
            </a:prstTxWarp>
            <a:spAutoFit/>
          </a:bodyPr>
          <a:lstStyle/>
          <a:p>
            <a:pPr algn="ctr">
              <a:lnSpc>
                <a:spcPct val="90000"/>
              </a:lnSpc>
            </a:pPr>
            <a:r>
              <a:rPr lang="en-US" altLang="zh-CN" sz="1400" b="1" dirty="0">
                <a:solidFill>
                  <a:schemeClr val="bg2"/>
                </a:solidFill>
                <a:latin typeface="Arial" pitchFamily="-101" charset="0"/>
                <a:ea typeface="SimSun" pitchFamily="2" charset="-128"/>
                <a:cs typeface="SimSun" pitchFamily="2" charset="-128"/>
              </a:rPr>
              <a:t>Clinician</a:t>
            </a:r>
          </a:p>
        </p:txBody>
      </p:sp>
      <p:grpSp>
        <p:nvGrpSpPr>
          <p:cNvPr id="55" name="Group 54"/>
          <p:cNvGrpSpPr/>
          <p:nvPr/>
        </p:nvGrpSpPr>
        <p:grpSpPr>
          <a:xfrm>
            <a:off x="5618619" y="1485534"/>
            <a:ext cx="555626" cy="555626"/>
            <a:chOff x="6400800" y="-781050"/>
            <a:chExt cx="657226" cy="657226"/>
          </a:xfrm>
        </p:grpSpPr>
        <p:sp>
          <p:nvSpPr>
            <p:cNvPr id="56" name="Oval 55"/>
            <p:cNvSpPr/>
            <p:nvPr/>
          </p:nvSpPr>
          <p:spPr bwMode="auto">
            <a:xfrm>
              <a:off x="6400800" y="-781050"/>
              <a:ext cx="657226" cy="657226"/>
            </a:xfrm>
            <a:prstGeom prst="ellipse">
              <a:avLst/>
            </a:prstGeom>
            <a:solidFill>
              <a:schemeClr val="accent2"/>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57" name="Picture 52" descr="SP_Picto_White_Healthcare_HealthcareWorker"/>
            <p:cNvPicPr>
              <a:picLocks noChangeAspect="1" noChangeArrowheads="1"/>
            </p:cNvPicPr>
            <p:nvPr/>
          </p:nvPicPr>
          <p:blipFill>
            <a:blip r:embed="rId5"/>
            <a:srcRect/>
            <a:stretch>
              <a:fillRect/>
            </a:stretch>
          </p:blipFill>
          <p:spPr bwMode="auto">
            <a:xfrm>
              <a:off x="6463044" y="-720132"/>
              <a:ext cx="533400" cy="533400"/>
            </a:xfrm>
            <a:prstGeom prst="rect">
              <a:avLst/>
            </a:prstGeom>
            <a:noFill/>
          </p:spPr>
        </p:pic>
      </p:grpSp>
      <p:grpSp>
        <p:nvGrpSpPr>
          <p:cNvPr id="58" name="Group 57"/>
          <p:cNvGrpSpPr/>
          <p:nvPr/>
        </p:nvGrpSpPr>
        <p:grpSpPr>
          <a:xfrm>
            <a:off x="2887813" y="2095134"/>
            <a:ext cx="555626" cy="555626"/>
            <a:chOff x="2362200" y="-781050"/>
            <a:chExt cx="657226" cy="657226"/>
          </a:xfrm>
        </p:grpSpPr>
        <p:sp>
          <p:nvSpPr>
            <p:cNvPr id="59" name="Oval 58"/>
            <p:cNvSpPr/>
            <p:nvPr/>
          </p:nvSpPr>
          <p:spPr bwMode="auto">
            <a:xfrm>
              <a:off x="2362200" y="-781050"/>
              <a:ext cx="657226" cy="657226"/>
            </a:xfrm>
            <a:prstGeom prst="ellipse">
              <a:avLst/>
            </a:prstGeom>
            <a:solidFill>
              <a:schemeClr val="accent6"/>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60" name="Picture 55" descr="SP_Picto_White_Healthcare_MedicalRecords"/>
            <p:cNvPicPr>
              <a:picLocks noChangeAspect="1" noChangeArrowheads="1"/>
            </p:cNvPicPr>
            <p:nvPr/>
          </p:nvPicPr>
          <p:blipFill>
            <a:blip r:embed="rId6"/>
            <a:srcRect/>
            <a:stretch>
              <a:fillRect/>
            </a:stretch>
          </p:blipFill>
          <p:spPr bwMode="auto">
            <a:xfrm>
              <a:off x="2490463" y="-662306"/>
              <a:ext cx="400700" cy="400700"/>
            </a:xfrm>
            <a:prstGeom prst="rect">
              <a:avLst/>
            </a:prstGeom>
            <a:noFill/>
          </p:spPr>
        </p:pic>
      </p:grpSp>
      <p:pic>
        <p:nvPicPr>
          <p:cNvPr id="67" name="118351_IBM_Diagram_04_Clinician.png" descr="/Volumes/5_Client Accounts/IBM/3. Live Jobs/118351 - IBM NHS Confederation PPT support/Studio/Draft 1/Diagrams_working/PNG/118351_IBM_Diagram_04_Clinician.png"/>
          <p:cNvPicPr>
            <a:picLocks noChangeAspect="1"/>
          </p:cNvPicPr>
          <p:nvPr/>
        </p:nvPicPr>
        <p:blipFill>
          <a:blip r:embed="rId7" r:link="rId8">
            <a:clrChange>
              <a:clrFrom>
                <a:srgbClr val="FFFFFF"/>
              </a:clrFrom>
              <a:clrTo>
                <a:srgbClr val="FFFFFF">
                  <a:alpha val="0"/>
                </a:srgbClr>
              </a:clrTo>
            </a:clrChange>
          </a:blip>
          <a:srcRect/>
          <a:stretch>
            <a:fillRect/>
          </a:stretch>
        </p:blipFill>
        <p:spPr bwMode="auto">
          <a:xfrm>
            <a:off x="4382902" y="3424849"/>
            <a:ext cx="502388" cy="669156"/>
          </a:xfrm>
          <a:prstGeom prst="rect">
            <a:avLst/>
          </a:prstGeom>
          <a:noFill/>
          <a:ln w="9525">
            <a:noFill/>
            <a:miter lim="800000"/>
            <a:headEnd/>
            <a:tailEnd/>
          </a:ln>
        </p:spPr>
      </p:pic>
      <p:sp>
        <p:nvSpPr>
          <p:cNvPr id="68" name="Text Box 41"/>
          <p:cNvSpPr txBox="1">
            <a:spLocks noChangeArrowheads="1"/>
          </p:cNvSpPr>
          <p:nvPr/>
        </p:nvSpPr>
        <p:spPr bwMode="auto">
          <a:xfrm>
            <a:off x="5477933" y="3187334"/>
            <a:ext cx="1092692" cy="483722"/>
          </a:xfrm>
          <a:prstGeom prst="rect">
            <a:avLst/>
          </a:prstGeom>
          <a:noFill/>
          <a:ln w="9525">
            <a:noFill/>
            <a:miter lim="800000"/>
            <a:headEnd/>
            <a:tailEnd/>
          </a:ln>
        </p:spPr>
        <p:txBody>
          <a:bodyPr wrap="none">
            <a:prstTxWarp prst="textNoShape">
              <a:avLst/>
            </a:prstTxWarp>
            <a:spAutoFit/>
          </a:bodyPr>
          <a:lstStyle/>
          <a:p>
            <a:pPr algn="ctr">
              <a:lnSpc>
                <a:spcPct val="90000"/>
              </a:lnSpc>
            </a:pPr>
            <a:r>
              <a:rPr lang="en-US" altLang="zh-CN" sz="1400" b="1" dirty="0">
                <a:solidFill>
                  <a:schemeClr val="bg2"/>
                </a:solidFill>
                <a:latin typeface="Arial" pitchFamily="-101" charset="0"/>
                <a:ea typeface="SimSun" pitchFamily="2" charset="-128"/>
                <a:cs typeface="SimSun" pitchFamily="2" charset="-128"/>
              </a:rPr>
              <a:t>Medical</a:t>
            </a:r>
          </a:p>
          <a:p>
            <a:pPr algn="ctr">
              <a:lnSpc>
                <a:spcPct val="90000"/>
              </a:lnSpc>
            </a:pPr>
            <a:r>
              <a:rPr lang="en-US" altLang="zh-CN" sz="1400" b="1" dirty="0">
                <a:solidFill>
                  <a:schemeClr val="bg2"/>
                </a:solidFill>
                <a:latin typeface="Arial" pitchFamily="-101" charset="0"/>
                <a:ea typeface="SimSun" pitchFamily="2" charset="-128"/>
                <a:cs typeface="SimSun" pitchFamily="2" charset="-128"/>
              </a:rPr>
              <a:t>Assistants</a:t>
            </a:r>
          </a:p>
        </p:txBody>
      </p:sp>
      <p:grpSp>
        <p:nvGrpSpPr>
          <p:cNvPr id="69" name="Group 68"/>
          <p:cNvGrpSpPr/>
          <p:nvPr/>
        </p:nvGrpSpPr>
        <p:grpSpPr>
          <a:xfrm>
            <a:off x="5746466" y="2628534"/>
            <a:ext cx="555626" cy="555626"/>
            <a:chOff x="7162800" y="5238750"/>
            <a:chExt cx="657226" cy="657226"/>
          </a:xfrm>
        </p:grpSpPr>
        <p:sp>
          <p:nvSpPr>
            <p:cNvPr id="70" name="Oval 69"/>
            <p:cNvSpPr/>
            <p:nvPr/>
          </p:nvSpPr>
          <p:spPr bwMode="auto">
            <a:xfrm>
              <a:off x="7162800" y="5238750"/>
              <a:ext cx="657226" cy="657226"/>
            </a:xfrm>
            <a:prstGeom prst="ellipse">
              <a:avLst/>
            </a:prstGeom>
            <a:solidFill>
              <a:srgbClr val="42AA82"/>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71" name="Picture 70" descr="Medical_pictograms_Assistant.png"/>
            <p:cNvPicPr>
              <a:picLocks noChangeAspect="1"/>
            </p:cNvPicPr>
            <p:nvPr/>
          </p:nvPicPr>
          <p:blipFill>
            <a:blip r:embed="rId9"/>
            <a:stretch>
              <a:fillRect/>
            </a:stretch>
          </p:blipFill>
          <p:spPr>
            <a:xfrm>
              <a:off x="7258050" y="5311775"/>
              <a:ext cx="476250" cy="476250"/>
            </a:xfrm>
            <a:prstGeom prst="rect">
              <a:avLst/>
            </a:prstGeom>
          </p:spPr>
        </p:pic>
      </p:grpSp>
      <p:sp>
        <p:nvSpPr>
          <p:cNvPr id="72" name="Rectangle 20"/>
          <p:cNvSpPr>
            <a:spLocks noChangeArrowheads="1"/>
          </p:cNvSpPr>
          <p:nvPr/>
        </p:nvSpPr>
        <p:spPr bwMode="auto">
          <a:xfrm>
            <a:off x="5020733" y="4025534"/>
            <a:ext cx="727062" cy="335476"/>
          </a:xfrm>
          <a:prstGeom prst="rect">
            <a:avLst/>
          </a:prstGeom>
          <a:noFill/>
          <a:ln w="9525">
            <a:noFill/>
            <a:miter lim="800000"/>
            <a:headEnd/>
            <a:tailEnd/>
          </a:ln>
        </p:spPr>
        <p:txBody>
          <a:bodyPr wrap="none" lIns="0" tIns="0" rIns="0" bIns="0">
            <a:prstTxWarp prst="textNoShape">
              <a:avLst/>
            </a:prstTxWarp>
            <a:spAutoFit/>
          </a:bodyPr>
          <a:lstStyle/>
          <a:p>
            <a:pPr algn="ctr">
              <a:lnSpc>
                <a:spcPct val="90000"/>
              </a:lnSpc>
            </a:pPr>
            <a:r>
              <a:rPr lang="en-US" altLang="zh-CN" sz="1200" dirty="0">
                <a:solidFill>
                  <a:schemeClr val="bg2"/>
                </a:solidFill>
                <a:latin typeface="Arial" pitchFamily="-101" charset="0"/>
                <a:ea typeface="SimSun" pitchFamily="2" charset="-128"/>
                <a:cs typeface="SimSun" pitchFamily="2" charset="-128"/>
              </a:rPr>
              <a:t>Preventive</a:t>
            </a:r>
          </a:p>
          <a:p>
            <a:pPr algn="ctr">
              <a:lnSpc>
                <a:spcPct val="90000"/>
              </a:lnSpc>
            </a:pPr>
            <a:r>
              <a:rPr lang="en-US" altLang="zh-CN" sz="1200" dirty="0">
                <a:solidFill>
                  <a:schemeClr val="bg2"/>
                </a:solidFill>
                <a:latin typeface="Arial" pitchFamily="-101" charset="0"/>
                <a:ea typeface="SimSun" pitchFamily="2" charset="-128"/>
                <a:cs typeface="SimSun" pitchFamily="2" charset="-128"/>
              </a:rPr>
              <a:t>medicine</a:t>
            </a:r>
          </a:p>
        </p:txBody>
      </p:sp>
      <p:sp>
        <p:nvSpPr>
          <p:cNvPr id="75" name="Rectangle 32"/>
          <p:cNvSpPr>
            <a:spLocks noChangeArrowheads="1"/>
          </p:cNvSpPr>
          <p:nvPr/>
        </p:nvSpPr>
        <p:spPr bwMode="auto">
          <a:xfrm>
            <a:off x="2582333" y="3723922"/>
            <a:ext cx="744194" cy="335476"/>
          </a:xfrm>
          <a:prstGeom prst="rect">
            <a:avLst/>
          </a:prstGeom>
          <a:noFill/>
          <a:ln w="9525">
            <a:noFill/>
            <a:miter lim="800000"/>
            <a:headEnd/>
            <a:tailEnd/>
          </a:ln>
        </p:spPr>
        <p:txBody>
          <a:bodyPr wrap="none" lIns="0" tIns="0" rIns="0" bIns="0">
            <a:prstTxWarp prst="textNoShape">
              <a:avLst/>
            </a:prstTxWarp>
            <a:spAutoFit/>
          </a:bodyPr>
          <a:lstStyle/>
          <a:p>
            <a:pPr algn="ctr">
              <a:lnSpc>
                <a:spcPct val="90000"/>
              </a:lnSpc>
            </a:pPr>
            <a:r>
              <a:rPr lang="en-US" altLang="zh-CN" sz="1200" dirty="0">
                <a:solidFill>
                  <a:schemeClr val="bg2"/>
                </a:solidFill>
                <a:latin typeface="Arial" pitchFamily="-101" charset="0"/>
                <a:ea typeface="SimSun" pitchFamily="2" charset="-128"/>
                <a:cs typeface="SimSun" pitchFamily="2" charset="-128"/>
              </a:rPr>
              <a:t>Medication</a:t>
            </a:r>
          </a:p>
          <a:p>
            <a:pPr algn="ctr">
              <a:lnSpc>
                <a:spcPct val="90000"/>
              </a:lnSpc>
            </a:pPr>
            <a:r>
              <a:rPr lang="en-US" altLang="zh-CN" sz="1200" dirty="0">
                <a:solidFill>
                  <a:schemeClr val="bg2"/>
                </a:solidFill>
                <a:latin typeface="Arial" pitchFamily="-101" charset="0"/>
                <a:ea typeface="SimSun" pitchFamily="2" charset="-128"/>
                <a:cs typeface="SimSun" pitchFamily="2" charset="-128"/>
              </a:rPr>
              <a:t>refills</a:t>
            </a:r>
          </a:p>
        </p:txBody>
      </p:sp>
      <p:sp>
        <p:nvSpPr>
          <p:cNvPr id="76" name="Rectangle 35"/>
          <p:cNvSpPr>
            <a:spLocks noChangeArrowheads="1"/>
          </p:cNvSpPr>
          <p:nvPr/>
        </p:nvSpPr>
        <p:spPr bwMode="auto">
          <a:xfrm>
            <a:off x="3115733" y="4025534"/>
            <a:ext cx="1214437" cy="335476"/>
          </a:xfrm>
          <a:prstGeom prst="rect">
            <a:avLst/>
          </a:prstGeom>
          <a:noFill/>
          <a:ln w="9525">
            <a:noFill/>
            <a:miter lim="800000"/>
            <a:headEnd/>
            <a:tailEnd/>
          </a:ln>
        </p:spPr>
        <p:txBody>
          <a:bodyPr lIns="0" tIns="0" rIns="0" bIns="0">
            <a:prstTxWarp prst="textNoShape">
              <a:avLst/>
            </a:prstTxWarp>
            <a:spAutoFit/>
          </a:bodyPr>
          <a:lstStyle/>
          <a:p>
            <a:pPr algn="ctr">
              <a:lnSpc>
                <a:spcPct val="90000"/>
              </a:lnSpc>
            </a:pPr>
            <a:r>
              <a:rPr lang="en-US" altLang="zh-CN" sz="1200" dirty="0">
                <a:solidFill>
                  <a:schemeClr val="bg2"/>
                </a:solidFill>
                <a:latin typeface="Arial" pitchFamily="-101" charset="0"/>
                <a:ea typeface="SimSun" pitchFamily="2" charset="-128"/>
                <a:cs typeface="SimSun" pitchFamily="2" charset="-128"/>
              </a:rPr>
              <a:t>Acute</a:t>
            </a:r>
            <a:br>
              <a:rPr lang="en-US" altLang="zh-CN" sz="1200" dirty="0">
                <a:solidFill>
                  <a:schemeClr val="bg2"/>
                </a:solidFill>
                <a:latin typeface="Arial" pitchFamily="-101" charset="0"/>
                <a:ea typeface="SimSun" pitchFamily="2" charset="-128"/>
                <a:cs typeface="SimSun" pitchFamily="2" charset="-128"/>
              </a:rPr>
            </a:br>
            <a:r>
              <a:rPr lang="en-US" altLang="zh-CN" sz="1200" dirty="0">
                <a:solidFill>
                  <a:schemeClr val="bg2"/>
                </a:solidFill>
                <a:latin typeface="Arial" pitchFamily="-101" charset="0"/>
                <a:ea typeface="SimSun" pitchFamily="2" charset="-128"/>
                <a:cs typeface="SimSun" pitchFamily="2" charset="-128"/>
              </a:rPr>
              <a:t>care</a:t>
            </a:r>
          </a:p>
        </p:txBody>
      </p:sp>
      <p:sp>
        <p:nvSpPr>
          <p:cNvPr id="77" name="Rectangle 59"/>
          <p:cNvSpPr>
            <a:spLocks noChangeArrowheads="1"/>
          </p:cNvSpPr>
          <p:nvPr/>
        </p:nvSpPr>
        <p:spPr bwMode="auto">
          <a:xfrm>
            <a:off x="2201333" y="2580922"/>
            <a:ext cx="453249" cy="335476"/>
          </a:xfrm>
          <a:prstGeom prst="rect">
            <a:avLst/>
          </a:prstGeom>
          <a:noFill/>
          <a:ln w="9525">
            <a:noFill/>
            <a:miter lim="800000"/>
            <a:headEnd/>
            <a:tailEnd/>
          </a:ln>
        </p:spPr>
        <p:txBody>
          <a:bodyPr wrap="none" lIns="0" tIns="0" rIns="0" bIns="0">
            <a:prstTxWarp prst="textNoShape">
              <a:avLst/>
            </a:prstTxWarp>
            <a:spAutoFit/>
          </a:bodyPr>
          <a:lstStyle/>
          <a:p>
            <a:pPr algn="ctr">
              <a:lnSpc>
                <a:spcPct val="90000"/>
              </a:lnSpc>
            </a:pPr>
            <a:r>
              <a:rPr lang="en-US" altLang="zh-CN" sz="1200" dirty="0">
                <a:solidFill>
                  <a:schemeClr val="bg2"/>
                </a:solidFill>
                <a:latin typeface="Arial" pitchFamily="-101" charset="0"/>
                <a:ea typeface="SimSun" pitchFamily="2" charset="-128"/>
                <a:cs typeface="SimSun" pitchFamily="2" charset="-128"/>
              </a:rPr>
              <a:t>Test</a:t>
            </a:r>
            <a:br>
              <a:rPr lang="en-US" altLang="zh-CN" sz="1200" dirty="0">
                <a:solidFill>
                  <a:schemeClr val="bg2"/>
                </a:solidFill>
                <a:latin typeface="Arial" pitchFamily="-101" charset="0"/>
                <a:ea typeface="SimSun" pitchFamily="2" charset="-128"/>
                <a:cs typeface="SimSun" pitchFamily="2" charset="-128"/>
              </a:rPr>
            </a:br>
            <a:r>
              <a:rPr lang="en-US" altLang="zh-CN" sz="1200" dirty="0">
                <a:solidFill>
                  <a:schemeClr val="bg2"/>
                </a:solidFill>
                <a:latin typeface="Arial" pitchFamily="-101" charset="0"/>
                <a:ea typeface="SimSun" pitchFamily="2" charset="-128"/>
                <a:cs typeface="SimSun" pitchFamily="2" charset="-128"/>
              </a:rPr>
              <a:t>results</a:t>
            </a:r>
          </a:p>
        </p:txBody>
      </p:sp>
      <p:sp>
        <p:nvSpPr>
          <p:cNvPr id="78" name="Text Box 42"/>
          <p:cNvSpPr txBox="1">
            <a:spLocks noChangeArrowheads="1"/>
          </p:cNvSpPr>
          <p:nvPr/>
        </p:nvSpPr>
        <p:spPr bwMode="auto">
          <a:xfrm>
            <a:off x="2506133" y="1590322"/>
            <a:ext cx="1600200" cy="427809"/>
          </a:xfrm>
          <a:prstGeom prst="rect">
            <a:avLst/>
          </a:prstGeom>
          <a:noFill/>
          <a:ln w="9525">
            <a:noFill/>
            <a:miter lim="800000"/>
            <a:headEnd/>
            <a:tailEnd/>
          </a:ln>
        </p:spPr>
        <p:txBody>
          <a:bodyPr>
            <a:prstTxWarp prst="textNoShape">
              <a:avLst/>
            </a:prstTxWarp>
            <a:spAutoFit/>
          </a:bodyPr>
          <a:lstStyle/>
          <a:p>
            <a:pPr algn="ctr">
              <a:lnSpc>
                <a:spcPct val="90000"/>
              </a:lnSpc>
            </a:pPr>
            <a:r>
              <a:rPr lang="en-US" altLang="zh-CN" sz="1200" dirty="0">
                <a:solidFill>
                  <a:schemeClr val="bg2"/>
                </a:solidFill>
                <a:latin typeface="Arial" pitchFamily="-101" charset="0"/>
                <a:ea typeface="SimSun" pitchFamily="2" charset="-128"/>
                <a:cs typeface="SimSun" pitchFamily="2" charset="-128"/>
              </a:rPr>
              <a:t>Chronic disease</a:t>
            </a:r>
          </a:p>
          <a:p>
            <a:pPr algn="ctr">
              <a:lnSpc>
                <a:spcPct val="90000"/>
              </a:lnSpc>
            </a:pPr>
            <a:r>
              <a:rPr lang="en-US" altLang="zh-CN" sz="1200" dirty="0">
                <a:solidFill>
                  <a:schemeClr val="bg2"/>
                </a:solidFill>
                <a:latin typeface="Arial" pitchFamily="-101" charset="0"/>
                <a:ea typeface="SimSun" pitchFamily="2" charset="-128"/>
                <a:cs typeface="SimSun" pitchFamily="2" charset="-128"/>
              </a:rPr>
              <a:t>monitoring</a:t>
            </a:r>
          </a:p>
        </p:txBody>
      </p:sp>
      <p:grpSp>
        <p:nvGrpSpPr>
          <p:cNvPr id="79" name="Group 78"/>
          <p:cNvGrpSpPr/>
          <p:nvPr/>
        </p:nvGrpSpPr>
        <p:grpSpPr>
          <a:xfrm>
            <a:off x="2736148" y="3223859"/>
            <a:ext cx="438152" cy="438152"/>
            <a:chOff x="4572000" y="-781050"/>
            <a:chExt cx="657226" cy="657226"/>
          </a:xfrm>
        </p:grpSpPr>
        <p:sp>
          <p:nvSpPr>
            <p:cNvPr id="80" name="Oval 79"/>
            <p:cNvSpPr/>
            <p:nvPr/>
          </p:nvSpPr>
          <p:spPr bwMode="auto">
            <a:xfrm>
              <a:off x="4572000" y="-781050"/>
              <a:ext cx="657226" cy="657226"/>
            </a:xfrm>
            <a:prstGeom prst="ellipse">
              <a:avLst/>
            </a:prstGeom>
            <a:solidFill>
              <a:srgbClr val="FDCD25"/>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81" name="Picture 57" descr="SP_Picto_White_Healthcare_Pills"/>
            <p:cNvPicPr>
              <a:picLocks noChangeAspect="1" noChangeArrowheads="1"/>
            </p:cNvPicPr>
            <p:nvPr/>
          </p:nvPicPr>
          <p:blipFill>
            <a:blip r:embed="rId10"/>
            <a:srcRect/>
            <a:stretch>
              <a:fillRect/>
            </a:stretch>
          </p:blipFill>
          <p:spPr bwMode="auto">
            <a:xfrm>
              <a:off x="4641222" y="-711828"/>
              <a:ext cx="516450" cy="516450"/>
            </a:xfrm>
            <a:prstGeom prst="rect">
              <a:avLst/>
            </a:prstGeom>
            <a:noFill/>
          </p:spPr>
        </p:pic>
      </p:grpSp>
      <p:grpSp>
        <p:nvGrpSpPr>
          <p:cNvPr id="82" name="Group 81"/>
          <p:cNvGrpSpPr/>
          <p:nvPr/>
        </p:nvGrpSpPr>
        <p:grpSpPr>
          <a:xfrm>
            <a:off x="3509961" y="3538877"/>
            <a:ext cx="438152" cy="438152"/>
            <a:chOff x="3962400" y="-781050"/>
            <a:chExt cx="657226" cy="657226"/>
          </a:xfrm>
        </p:grpSpPr>
        <p:sp>
          <p:nvSpPr>
            <p:cNvPr id="83" name="Oval 82"/>
            <p:cNvSpPr/>
            <p:nvPr/>
          </p:nvSpPr>
          <p:spPr bwMode="auto">
            <a:xfrm>
              <a:off x="3962400" y="-781050"/>
              <a:ext cx="657226" cy="657226"/>
            </a:xfrm>
            <a:prstGeom prst="ellipse">
              <a:avLst/>
            </a:prstGeom>
            <a:solidFill>
              <a:schemeClr val="accent4"/>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84" name="Picture 83" descr="Medical_pictograms_Bed.png"/>
            <p:cNvPicPr>
              <a:picLocks noChangeAspect="1"/>
            </p:cNvPicPr>
            <p:nvPr/>
          </p:nvPicPr>
          <p:blipFill>
            <a:blip r:embed="rId11"/>
            <a:stretch>
              <a:fillRect/>
            </a:stretch>
          </p:blipFill>
          <p:spPr>
            <a:xfrm>
              <a:off x="4060794" y="-720725"/>
              <a:ext cx="476250" cy="476250"/>
            </a:xfrm>
            <a:prstGeom prst="rect">
              <a:avLst/>
            </a:prstGeom>
          </p:spPr>
        </p:pic>
      </p:grpSp>
      <p:grpSp>
        <p:nvGrpSpPr>
          <p:cNvPr id="85" name="Group 84"/>
          <p:cNvGrpSpPr/>
          <p:nvPr/>
        </p:nvGrpSpPr>
        <p:grpSpPr>
          <a:xfrm>
            <a:off x="2206025" y="2087209"/>
            <a:ext cx="438152" cy="438152"/>
            <a:chOff x="8839200" y="5238750"/>
            <a:chExt cx="657226" cy="657226"/>
          </a:xfrm>
        </p:grpSpPr>
        <p:sp>
          <p:nvSpPr>
            <p:cNvPr id="86" name="Oval 85"/>
            <p:cNvSpPr/>
            <p:nvPr/>
          </p:nvSpPr>
          <p:spPr bwMode="auto">
            <a:xfrm>
              <a:off x="8839200" y="5238750"/>
              <a:ext cx="657226" cy="657226"/>
            </a:xfrm>
            <a:prstGeom prst="ellipse">
              <a:avLst/>
            </a:prstGeom>
            <a:solidFill>
              <a:schemeClr val="accent6"/>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87" name="Picture 86" descr="Medical_pictograms_Clipboard.png"/>
            <p:cNvPicPr>
              <a:picLocks noChangeAspect="1"/>
            </p:cNvPicPr>
            <p:nvPr/>
          </p:nvPicPr>
          <p:blipFill>
            <a:blip r:embed="rId12"/>
            <a:stretch>
              <a:fillRect/>
            </a:stretch>
          </p:blipFill>
          <p:spPr>
            <a:xfrm>
              <a:off x="8942368" y="5305425"/>
              <a:ext cx="476250" cy="476250"/>
            </a:xfrm>
            <a:prstGeom prst="rect">
              <a:avLst/>
            </a:prstGeom>
          </p:spPr>
        </p:pic>
      </p:grpSp>
      <p:grpSp>
        <p:nvGrpSpPr>
          <p:cNvPr id="88" name="Group 87"/>
          <p:cNvGrpSpPr/>
          <p:nvPr/>
        </p:nvGrpSpPr>
        <p:grpSpPr>
          <a:xfrm>
            <a:off x="4896178" y="938564"/>
            <a:ext cx="438152" cy="438152"/>
            <a:chOff x="4800600" y="-781050"/>
            <a:chExt cx="657226" cy="657226"/>
          </a:xfrm>
        </p:grpSpPr>
        <p:sp>
          <p:nvSpPr>
            <p:cNvPr id="89" name="Oval 88"/>
            <p:cNvSpPr/>
            <p:nvPr/>
          </p:nvSpPr>
          <p:spPr bwMode="auto">
            <a:xfrm>
              <a:off x="4800600" y="-781050"/>
              <a:ext cx="657226" cy="657226"/>
            </a:xfrm>
            <a:prstGeom prst="ellipse">
              <a:avLst/>
            </a:prstGeom>
            <a:solidFill>
              <a:schemeClr val="accent2"/>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90" name="Picture 89" descr="Medical_pictograms_Lungs.png"/>
            <p:cNvPicPr>
              <a:picLocks noChangeAspect="1"/>
            </p:cNvPicPr>
            <p:nvPr/>
          </p:nvPicPr>
          <p:blipFill>
            <a:blip r:embed="rId13"/>
            <a:stretch>
              <a:fillRect/>
            </a:stretch>
          </p:blipFill>
          <p:spPr>
            <a:xfrm>
              <a:off x="4869514" y="-761349"/>
              <a:ext cx="519398" cy="519398"/>
            </a:xfrm>
            <a:prstGeom prst="rect">
              <a:avLst/>
            </a:prstGeom>
          </p:spPr>
        </p:pic>
      </p:grpSp>
      <p:grpSp>
        <p:nvGrpSpPr>
          <p:cNvPr id="91" name="Group 90"/>
          <p:cNvGrpSpPr/>
          <p:nvPr/>
        </p:nvGrpSpPr>
        <p:grpSpPr>
          <a:xfrm>
            <a:off x="5148520" y="3531821"/>
            <a:ext cx="438152" cy="438152"/>
            <a:chOff x="6324600" y="5238750"/>
            <a:chExt cx="657226" cy="657226"/>
          </a:xfrm>
        </p:grpSpPr>
        <p:sp>
          <p:nvSpPr>
            <p:cNvPr id="92" name="Oval 91"/>
            <p:cNvSpPr/>
            <p:nvPr/>
          </p:nvSpPr>
          <p:spPr bwMode="auto">
            <a:xfrm>
              <a:off x="6324600" y="5238750"/>
              <a:ext cx="657226" cy="657226"/>
            </a:xfrm>
            <a:prstGeom prst="ellipse">
              <a:avLst/>
            </a:prstGeom>
            <a:solidFill>
              <a:schemeClr val="accent5"/>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93" name="Picture 92" descr="Medical_pictograms_Predictive.png"/>
            <p:cNvPicPr>
              <a:picLocks noChangeAspect="1"/>
            </p:cNvPicPr>
            <p:nvPr/>
          </p:nvPicPr>
          <p:blipFill>
            <a:blip r:embed="rId14"/>
            <a:stretch>
              <a:fillRect/>
            </a:stretch>
          </p:blipFill>
          <p:spPr>
            <a:xfrm>
              <a:off x="6394450" y="5314950"/>
              <a:ext cx="476250" cy="476250"/>
            </a:xfrm>
            <a:prstGeom prst="rect">
              <a:avLst/>
            </a:prstGeom>
          </p:spPr>
        </p:pic>
      </p:grpSp>
      <p:grpSp>
        <p:nvGrpSpPr>
          <p:cNvPr id="97" name="Group 96"/>
          <p:cNvGrpSpPr/>
          <p:nvPr/>
        </p:nvGrpSpPr>
        <p:grpSpPr>
          <a:xfrm>
            <a:off x="6652622" y="2421466"/>
            <a:ext cx="423333" cy="423333"/>
            <a:chOff x="8686800" y="-781050"/>
            <a:chExt cx="657226" cy="657226"/>
          </a:xfrm>
        </p:grpSpPr>
        <p:sp>
          <p:nvSpPr>
            <p:cNvPr id="98" name="Oval 97"/>
            <p:cNvSpPr/>
            <p:nvPr/>
          </p:nvSpPr>
          <p:spPr bwMode="auto">
            <a:xfrm>
              <a:off x="8686800" y="-781050"/>
              <a:ext cx="657226" cy="657226"/>
            </a:xfrm>
            <a:prstGeom prst="ellipse">
              <a:avLst/>
            </a:prstGeom>
            <a:solidFill>
              <a:srgbClr val="42AA82"/>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99" name="Picture 98" descr="Medical_pictograms_Hospital.png"/>
            <p:cNvPicPr>
              <a:picLocks noChangeAspect="1"/>
            </p:cNvPicPr>
            <p:nvPr/>
          </p:nvPicPr>
          <p:blipFill>
            <a:blip r:embed="rId15"/>
            <a:stretch>
              <a:fillRect/>
            </a:stretch>
          </p:blipFill>
          <p:spPr>
            <a:xfrm>
              <a:off x="8797416" y="-671767"/>
              <a:ext cx="441834" cy="441834"/>
            </a:xfrm>
            <a:prstGeom prst="rect">
              <a:avLst/>
            </a:prstGeom>
          </p:spPr>
        </p:pic>
      </p:grpSp>
      <p:grpSp>
        <p:nvGrpSpPr>
          <p:cNvPr id="100" name="Group 99"/>
          <p:cNvGrpSpPr/>
          <p:nvPr/>
        </p:nvGrpSpPr>
        <p:grpSpPr>
          <a:xfrm>
            <a:off x="6615702" y="1202972"/>
            <a:ext cx="438152" cy="438152"/>
            <a:chOff x="3962400" y="-781050"/>
            <a:chExt cx="657226" cy="657226"/>
          </a:xfrm>
        </p:grpSpPr>
        <p:sp>
          <p:nvSpPr>
            <p:cNvPr id="101" name="Oval 100"/>
            <p:cNvSpPr/>
            <p:nvPr/>
          </p:nvSpPr>
          <p:spPr bwMode="auto">
            <a:xfrm>
              <a:off x="3962400" y="-781050"/>
              <a:ext cx="657226" cy="657226"/>
            </a:xfrm>
            <a:prstGeom prst="ellipse">
              <a:avLst/>
            </a:prstGeom>
            <a:solidFill>
              <a:schemeClr val="accent2"/>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102" name="Picture 101" descr="Medical_pictograms_Bed.png"/>
            <p:cNvPicPr>
              <a:picLocks noChangeAspect="1"/>
            </p:cNvPicPr>
            <p:nvPr/>
          </p:nvPicPr>
          <p:blipFill>
            <a:blip r:embed="rId11"/>
            <a:stretch>
              <a:fillRect/>
            </a:stretch>
          </p:blipFill>
          <p:spPr>
            <a:xfrm>
              <a:off x="4060794" y="-720725"/>
              <a:ext cx="476250" cy="476250"/>
            </a:xfrm>
            <a:prstGeom prst="rect">
              <a:avLst/>
            </a:prstGeom>
          </p:spPr>
        </p:pic>
      </p:grpSp>
      <p:grpSp>
        <p:nvGrpSpPr>
          <p:cNvPr id="103" name="Group 102"/>
          <p:cNvGrpSpPr/>
          <p:nvPr/>
        </p:nvGrpSpPr>
        <p:grpSpPr>
          <a:xfrm>
            <a:off x="3105506" y="1123950"/>
            <a:ext cx="451902" cy="451902"/>
            <a:chOff x="2590800" y="-857250"/>
            <a:chExt cx="657226" cy="657226"/>
          </a:xfrm>
        </p:grpSpPr>
        <p:sp>
          <p:nvSpPr>
            <p:cNvPr id="104" name="Oval 103"/>
            <p:cNvSpPr/>
            <p:nvPr/>
          </p:nvSpPr>
          <p:spPr bwMode="auto">
            <a:xfrm>
              <a:off x="2590800" y="-857250"/>
              <a:ext cx="657226" cy="657226"/>
            </a:xfrm>
            <a:prstGeom prst="ellipse">
              <a:avLst/>
            </a:prstGeom>
            <a:solidFill>
              <a:schemeClr val="accent6"/>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105" name="Picture 61" descr="SP_Picto_White_Healthcare_Monitor1"/>
            <p:cNvPicPr>
              <a:picLocks noChangeAspect="1" noChangeArrowheads="1"/>
            </p:cNvPicPr>
            <p:nvPr/>
          </p:nvPicPr>
          <p:blipFill>
            <a:blip r:embed="rId16"/>
            <a:srcRect/>
            <a:stretch>
              <a:fillRect/>
            </a:stretch>
          </p:blipFill>
          <p:spPr bwMode="auto">
            <a:xfrm>
              <a:off x="2708027" y="-740023"/>
              <a:ext cx="422773" cy="422773"/>
            </a:xfrm>
            <a:prstGeom prst="rect">
              <a:avLst/>
            </a:prstGeom>
            <a:noFill/>
          </p:spPr>
        </p:pic>
      </p:grpSp>
    </p:spTree>
    <p:extLst>
      <p:ext uri="{BB962C8B-B14F-4D97-AF65-F5344CB8AC3E}">
        <p14:creationId xmlns:p14="http://schemas.microsoft.com/office/powerpoint/2010/main" val="4099801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30" name="Straight Connector 17"/>
          <p:cNvCxnSpPr>
            <a:cxnSpLocks noChangeShapeType="1"/>
          </p:cNvCxnSpPr>
          <p:nvPr/>
        </p:nvCxnSpPr>
        <p:spPr bwMode="auto">
          <a:xfrm>
            <a:off x="4267200" y="3109914"/>
            <a:ext cx="1828800" cy="1588"/>
          </a:xfrm>
          <a:prstGeom prst="line">
            <a:avLst/>
          </a:prstGeom>
          <a:noFill/>
          <a:ln w="19050">
            <a:solidFill>
              <a:srgbClr val="808080"/>
            </a:solidFill>
            <a:prstDash val="dash"/>
            <a:round/>
            <a:headEnd type="none" w="med" len="med"/>
            <a:tailEnd/>
          </a:ln>
        </p:spPr>
      </p:cxnSp>
      <p:cxnSp>
        <p:nvCxnSpPr>
          <p:cNvPr id="30731" name="Straight Connector 17"/>
          <p:cNvCxnSpPr>
            <a:cxnSpLocks noChangeShapeType="1"/>
          </p:cNvCxnSpPr>
          <p:nvPr/>
        </p:nvCxnSpPr>
        <p:spPr bwMode="auto">
          <a:xfrm>
            <a:off x="4267200" y="3943350"/>
            <a:ext cx="2133600" cy="1588"/>
          </a:xfrm>
          <a:prstGeom prst="line">
            <a:avLst/>
          </a:prstGeom>
          <a:noFill/>
          <a:ln w="19050">
            <a:solidFill>
              <a:srgbClr val="808080"/>
            </a:solidFill>
            <a:prstDash val="dash"/>
            <a:round/>
            <a:headEnd type="none" w="med" len="med"/>
            <a:tailEnd/>
          </a:ln>
        </p:spPr>
      </p:cxnSp>
      <p:cxnSp>
        <p:nvCxnSpPr>
          <p:cNvPr id="30732" name="Straight Connector 17"/>
          <p:cNvCxnSpPr>
            <a:cxnSpLocks noChangeShapeType="1"/>
          </p:cNvCxnSpPr>
          <p:nvPr/>
        </p:nvCxnSpPr>
        <p:spPr bwMode="auto">
          <a:xfrm>
            <a:off x="4267200" y="2266950"/>
            <a:ext cx="2286000" cy="1588"/>
          </a:xfrm>
          <a:prstGeom prst="line">
            <a:avLst/>
          </a:prstGeom>
          <a:noFill/>
          <a:ln w="19050">
            <a:solidFill>
              <a:srgbClr val="808080"/>
            </a:solidFill>
            <a:prstDash val="dash"/>
            <a:round/>
            <a:headEnd type="none" w="med" len="med"/>
            <a:tailEnd/>
          </a:ln>
        </p:spPr>
      </p:cxnSp>
      <p:cxnSp>
        <p:nvCxnSpPr>
          <p:cNvPr id="30734" name="Straight Connector 17"/>
          <p:cNvCxnSpPr>
            <a:cxnSpLocks noChangeShapeType="1"/>
          </p:cNvCxnSpPr>
          <p:nvPr/>
        </p:nvCxnSpPr>
        <p:spPr bwMode="auto">
          <a:xfrm>
            <a:off x="4267200" y="1428751"/>
            <a:ext cx="3200400" cy="1588"/>
          </a:xfrm>
          <a:prstGeom prst="line">
            <a:avLst/>
          </a:prstGeom>
          <a:noFill/>
          <a:ln w="19050">
            <a:solidFill>
              <a:srgbClr val="808080"/>
            </a:solidFill>
            <a:prstDash val="dash"/>
            <a:round/>
            <a:headEnd type="none" w="med" len="med"/>
            <a:tailEnd/>
          </a:ln>
        </p:spPr>
      </p:cxnSp>
      <p:pic>
        <p:nvPicPr>
          <p:cNvPr id="30724" name="Picture 12"/>
          <p:cNvPicPr>
            <a:picLocks noChangeAspect="1"/>
          </p:cNvPicPr>
          <p:nvPr/>
        </p:nvPicPr>
        <p:blipFill>
          <a:blip r:embed="rId3"/>
          <a:stretch>
            <a:fillRect/>
          </a:stretch>
        </p:blipFill>
        <p:spPr bwMode="auto">
          <a:xfrm>
            <a:off x="4695932" y="567721"/>
            <a:ext cx="4230908" cy="4103310"/>
          </a:xfrm>
          <a:prstGeom prst="rect">
            <a:avLst/>
          </a:prstGeom>
          <a:noFill/>
          <a:ln>
            <a:noFill/>
          </a:ln>
        </p:spPr>
      </p:pic>
      <p:sp>
        <p:nvSpPr>
          <p:cNvPr id="30726" name="Content Placeholder 2"/>
          <p:cNvSpPr txBox="1">
            <a:spLocks/>
          </p:cNvSpPr>
          <p:nvPr/>
        </p:nvSpPr>
        <p:spPr bwMode="auto">
          <a:xfrm>
            <a:off x="1447800" y="1200150"/>
            <a:ext cx="2047875" cy="346232"/>
          </a:xfrm>
          <a:prstGeom prst="rect">
            <a:avLst/>
          </a:prstGeom>
          <a:noFill/>
          <a:ln w="9525">
            <a:noFill/>
            <a:miter lim="800000"/>
            <a:headEnd/>
            <a:tailEnd/>
          </a:ln>
        </p:spPr>
        <p:txBody>
          <a:bodyPr wrap="square" lIns="91425" tIns="45712" rIns="91425" bIns="45712" anchor="ctr">
            <a:prstTxWarp prst="textNoShape">
              <a:avLst/>
            </a:prstTxWarp>
            <a:spAutoFit/>
          </a:bodyPr>
          <a:lstStyle/>
          <a:p>
            <a:pPr algn="r">
              <a:lnSpc>
                <a:spcPct val="90000"/>
              </a:lnSpc>
              <a:spcBef>
                <a:spcPts val="400"/>
              </a:spcBef>
            </a:pPr>
            <a:r>
              <a:rPr lang="en-US" b="1" dirty="0">
                <a:solidFill>
                  <a:schemeClr val="accent2"/>
                </a:solidFill>
                <a:latin typeface="Arial" pitchFamily="-101" charset="0"/>
              </a:rPr>
              <a:t>Data driven</a:t>
            </a:r>
            <a:endParaRPr lang="en-US" sz="1400" b="1" dirty="0">
              <a:solidFill>
                <a:schemeClr val="accent2"/>
              </a:solidFill>
              <a:ea typeface="Tahoma" pitchFamily="-101" charset="0"/>
              <a:cs typeface="Tahoma" pitchFamily="-101" charset="0"/>
            </a:endParaRPr>
          </a:p>
        </p:txBody>
      </p:sp>
      <p:sp>
        <p:nvSpPr>
          <p:cNvPr id="30727" name="Content Placeholder 2"/>
          <p:cNvSpPr txBox="1">
            <a:spLocks/>
          </p:cNvSpPr>
          <p:nvPr/>
        </p:nvSpPr>
        <p:spPr bwMode="auto">
          <a:xfrm>
            <a:off x="1295400" y="1963518"/>
            <a:ext cx="2200275" cy="595532"/>
          </a:xfrm>
          <a:prstGeom prst="rect">
            <a:avLst/>
          </a:prstGeom>
          <a:noFill/>
          <a:ln w="9525">
            <a:noFill/>
            <a:miter lim="800000"/>
            <a:headEnd/>
            <a:tailEnd/>
          </a:ln>
        </p:spPr>
        <p:txBody>
          <a:bodyPr wrap="square" lIns="91425" tIns="45712" rIns="91425" bIns="45712" anchor="ctr">
            <a:prstTxWarp prst="textNoShape">
              <a:avLst/>
            </a:prstTxWarp>
            <a:spAutoFit/>
          </a:bodyPr>
          <a:lstStyle/>
          <a:p>
            <a:pPr algn="r">
              <a:lnSpc>
                <a:spcPct val="90000"/>
              </a:lnSpc>
              <a:spcBef>
                <a:spcPts val="0"/>
              </a:spcBef>
            </a:pPr>
            <a:r>
              <a:rPr lang="en-US" b="1" dirty="0">
                <a:solidFill>
                  <a:schemeClr val="accent5"/>
                </a:solidFill>
                <a:latin typeface="Arial" pitchFamily="-101" charset="0"/>
              </a:rPr>
              <a:t>Every person</a:t>
            </a:r>
          </a:p>
          <a:p>
            <a:pPr algn="r">
              <a:lnSpc>
                <a:spcPct val="90000"/>
              </a:lnSpc>
              <a:spcBef>
                <a:spcPts val="0"/>
              </a:spcBef>
            </a:pPr>
            <a:r>
              <a:rPr lang="en-US" b="1" dirty="0">
                <a:solidFill>
                  <a:schemeClr val="accent5"/>
                </a:solidFill>
                <a:latin typeface="Arial" pitchFamily="-101" charset="0"/>
              </a:rPr>
              <a:t>has a plan</a:t>
            </a:r>
            <a:endParaRPr lang="en-US" sz="1400" b="1" dirty="0">
              <a:solidFill>
                <a:schemeClr val="accent5"/>
              </a:solidFill>
              <a:ea typeface="Tahoma" pitchFamily="-101" charset="0"/>
              <a:cs typeface="Tahoma" pitchFamily="-101" charset="0"/>
            </a:endParaRPr>
          </a:p>
        </p:txBody>
      </p:sp>
      <p:sp>
        <p:nvSpPr>
          <p:cNvPr id="30728" name="Content Placeholder 2"/>
          <p:cNvSpPr txBox="1">
            <a:spLocks/>
          </p:cNvSpPr>
          <p:nvPr/>
        </p:nvSpPr>
        <p:spPr bwMode="auto">
          <a:xfrm>
            <a:off x="1447800" y="2917668"/>
            <a:ext cx="2047875" cy="346232"/>
          </a:xfrm>
          <a:prstGeom prst="rect">
            <a:avLst/>
          </a:prstGeom>
          <a:noFill/>
          <a:ln w="9525">
            <a:noFill/>
            <a:miter lim="800000"/>
            <a:headEnd/>
            <a:tailEnd/>
          </a:ln>
        </p:spPr>
        <p:txBody>
          <a:bodyPr wrap="square" lIns="91425" tIns="45712" rIns="91425" bIns="45712" anchor="ctr">
            <a:prstTxWarp prst="textNoShape">
              <a:avLst/>
            </a:prstTxWarp>
            <a:spAutoFit/>
          </a:bodyPr>
          <a:lstStyle/>
          <a:p>
            <a:pPr algn="r">
              <a:lnSpc>
                <a:spcPct val="90000"/>
              </a:lnSpc>
              <a:spcBef>
                <a:spcPts val="1000"/>
              </a:spcBef>
            </a:pPr>
            <a:r>
              <a:rPr lang="en-US" b="1" dirty="0">
                <a:solidFill>
                  <a:schemeClr val="accent6"/>
                </a:solidFill>
                <a:latin typeface="Arial" pitchFamily="-101" charset="0"/>
              </a:rPr>
              <a:t>Team based</a:t>
            </a:r>
            <a:endParaRPr lang="en-US" sz="1400" b="1" dirty="0">
              <a:solidFill>
                <a:schemeClr val="accent6"/>
              </a:solidFill>
              <a:ea typeface="Tahoma" pitchFamily="-101" charset="0"/>
              <a:cs typeface="Tahoma" pitchFamily="-101" charset="0"/>
            </a:endParaRPr>
          </a:p>
        </p:txBody>
      </p:sp>
      <p:grpSp>
        <p:nvGrpSpPr>
          <p:cNvPr id="3" name="Group 5"/>
          <p:cNvGrpSpPr>
            <a:grpSpLocks/>
          </p:cNvGrpSpPr>
          <p:nvPr/>
        </p:nvGrpSpPr>
        <p:grpSpPr bwMode="auto">
          <a:xfrm>
            <a:off x="3505200" y="1962150"/>
            <a:ext cx="658376" cy="657226"/>
            <a:chOff x="3218025" y="2596059"/>
            <a:chExt cx="909214" cy="909102"/>
          </a:xfrm>
        </p:grpSpPr>
        <p:sp>
          <p:nvSpPr>
            <p:cNvPr id="9" name="Oval 8"/>
            <p:cNvSpPr/>
            <p:nvPr/>
          </p:nvSpPr>
          <p:spPr>
            <a:xfrm>
              <a:off x="3218025" y="2596059"/>
              <a:ext cx="909214" cy="909102"/>
            </a:xfrm>
            <a:prstGeom prst="ellipse">
              <a:avLst/>
            </a:prstGeom>
            <a:solidFill>
              <a:schemeClr val="accent5"/>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30743" name="Picture 4" descr="Checklist_wht.png"/>
            <p:cNvPicPr>
              <a:picLocks noChangeAspect="1"/>
            </p:cNvPicPr>
            <p:nvPr/>
          </p:nvPicPr>
          <p:blipFill>
            <a:blip r:embed="rId4"/>
            <a:srcRect/>
            <a:stretch>
              <a:fillRect/>
            </a:stretch>
          </p:blipFill>
          <p:spPr bwMode="auto">
            <a:xfrm>
              <a:off x="3418002" y="2761866"/>
              <a:ext cx="480524" cy="586814"/>
            </a:xfrm>
            <a:prstGeom prst="rect">
              <a:avLst/>
            </a:prstGeom>
            <a:noFill/>
            <a:ln w="9525">
              <a:noFill/>
              <a:miter lim="800000"/>
              <a:headEnd/>
              <a:tailEnd/>
            </a:ln>
          </p:spPr>
        </p:pic>
      </p:grpSp>
      <p:grpSp>
        <p:nvGrpSpPr>
          <p:cNvPr id="4" name="Group 8"/>
          <p:cNvGrpSpPr>
            <a:grpSpLocks/>
          </p:cNvGrpSpPr>
          <p:nvPr/>
        </p:nvGrpSpPr>
        <p:grpSpPr bwMode="auto">
          <a:xfrm>
            <a:off x="3505200" y="1089182"/>
            <a:ext cx="657226" cy="657226"/>
            <a:chOff x="3307298" y="1580432"/>
            <a:chExt cx="909102" cy="909102"/>
          </a:xfrm>
        </p:grpSpPr>
        <p:sp>
          <p:nvSpPr>
            <p:cNvPr id="15" name="Oval 14"/>
            <p:cNvSpPr/>
            <p:nvPr/>
          </p:nvSpPr>
          <p:spPr>
            <a:xfrm>
              <a:off x="3307298" y="1580432"/>
              <a:ext cx="909102" cy="909102"/>
            </a:xfrm>
            <a:prstGeom prst="ellipse">
              <a:avLst/>
            </a:prstGeom>
            <a:solidFill>
              <a:schemeClr val="accent2"/>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30741" name="Picture 2" descr="4Arrows_Wht.png"/>
            <p:cNvPicPr>
              <a:picLocks noChangeAspect="1"/>
            </p:cNvPicPr>
            <p:nvPr/>
          </p:nvPicPr>
          <p:blipFill>
            <a:blip r:embed="rId5"/>
            <a:srcRect/>
            <a:stretch>
              <a:fillRect/>
            </a:stretch>
          </p:blipFill>
          <p:spPr bwMode="auto">
            <a:xfrm>
              <a:off x="3407517" y="1689099"/>
              <a:ext cx="711200" cy="711200"/>
            </a:xfrm>
            <a:prstGeom prst="rect">
              <a:avLst/>
            </a:prstGeom>
            <a:noFill/>
            <a:ln w="9525">
              <a:noFill/>
              <a:miter lim="800000"/>
              <a:headEnd/>
              <a:tailEnd/>
            </a:ln>
          </p:spPr>
        </p:pic>
      </p:grpSp>
      <p:sp>
        <p:nvSpPr>
          <p:cNvPr id="30735" name="Content Placeholder 2"/>
          <p:cNvSpPr txBox="1">
            <a:spLocks/>
          </p:cNvSpPr>
          <p:nvPr/>
        </p:nvSpPr>
        <p:spPr bwMode="auto">
          <a:xfrm>
            <a:off x="1365250" y="3498850"/>
            <a:ext cx="2108199" cy="844831"/>
          </a:xfrm>
          <a:prstGeom prst="rect">
            <a:avLst/>
          </a:prstGeom>
          <a:noFill/>
          <a:ln w="9525">
            <a:noFill/>
            <a:miter lim="800000"/>
            <a:headEnd/>
            <a:tailEnd/>
          </a:ln>
        </p:spPr>
        <p:txBody>
          <a:bodyPr wrap="square" lIns="91425" tIns="45712" rIns="91425" bIns="45712" anchor="ctr">
            <a:prstTxWarp prst="textNoShape">
              <a:avLst/>
            </a:prstTxWarp>
            <a:spAutoFit/>
          </a:bodyPr>
          <a:lstStyle/>
          <a:p>
            <a:pPr algn="r">
              <a:lnSpc>
                <a:spcPct val="90000"/>
              </a:lnSpc>
              <a:spcBef>
                <a:spcPts val="1000"/>
              </a:spcBef>
            </a:pPr>
            <a:r>
              <a:rPr lang="en-US" b="1" dirty="0">
                <a:solidFill>
                  <a:srgbClr val="0C5183"/>
                </a:solidFill>
                <a:latin typeface="Arial" pitchFamily="-101" charset="0"/>
              </a:rPr>
              <a:t>Managing a population down to the individual</a:t>
            </a:r>
            <a:endParaRPr lang="en-US" sz="1400" b="1" dirty="0">
              <a:solidFill>
                <a:srgbClr val="0C5183"/>
              </a:solidFill>
              <a:latin typeface="Arial" pitchFamily="-101" charset="0"/>
            </a:endParaRPr>
          </a:p>
        </p:txBody>
      </p:sp>
      <p:grpSp>
        <p:nvGrpSpPr>
          <p:cNvPr id="5" name="Group 26663"/>
          <p:cNvGrpSpPr>
            <a:grpSpLocks/>
          </p:cNvGrpSpPr>
          <p:nvPr/>
        </p:nvGrpSpPr>
        <p:grpSpPr bwMode="auto">
          <a:xfrm>
            <a:off x="3505200" y="3638550"/>
            <a:ext cx="666132" cy="661822"/>
            <a:chOff x="938149" y="2839609"/>
            <a:chExt cx="574842" cy="574842"/>
          </a:xfrm>
        </p:grpSpPr>
        <p:sp>
          <p:nvSpPr>
            <p:cNvPr id="30738" name="Oval 26656"/>
            <p:cNvSpPr>
              <a:spLocks noChangeArrowheads="1"/>
            </p:cNvSpPr>
            <p:nvPr/>
          </p:nvSpPr>
          <p:spPr bwMode="auto">
            <a:xfrm>
              <a:off x="938149" y="2839609"/>
              <a:ext cx="574842" cy="574842"/>
            </a:xfrm>
            <a:prstGeom prst="ellipse">
              <a:avLst/>
            </a:prstGeom>
            <a:solidFill>
              <a:srgbClr val="0C5183"/>
            </a:solidFill>
            <a:ln w="9525">
              <a:noFill/>
              <a:round/>
              <a:headEnd/>
              <a:tailEnd/>
            </a:ln>
          </p:spPr>
          <p:txBody>
            <a:bodyPr>
              <a:prstTxWarp prst="textNoShape">
                <a:avLst/>
              </a:prstTxWarp>
            </a:bodyPr>
            <a:lstStyle/>
            <a:p>
              <a:pPr algn="ctr">
                <a:lnSpc>
                  <a:spcPct val="90000"/>
                </a:lnSpc>
              </a:pPr>
              <a:endParaRPr lang="en-US" dirty="0"/>
            </a:p>
          </p:txBody>
        </p:sp>
        <p:pic>
          <p:nvPicPr>
            <p:cNvPr id="30739" name="Picture 26655"/>
            <p:cNvPicPr>
              <a:picLocks noChangeAspect="1"/>
            </p:cNvPicPr>
            <p:nvPr/>
          </p:nvPicPr>
          <p:blipFill>
            <a:blip r:embed="rId6"/>
            <a:srcRect/>
            <a:stretch>
              <a:fillRect/>
            </a:stretch>
          </p:blipFill>
          <p:spPr bwMode="auto">
            <a:xfrm>
              <a:off x="1007750" y="3013124"/>
              <a:ext cx="435642" cy="227812"/>
            </a:xfrm>
            <a:prstGeom prst="rect">
              <a:avLst/>
            </a:prstGeom>
            <a:noFill/>
            <a:ln w="9525">
              <a:noFill/>
              <a:miter lim="800000"/>
              <a:headEnd/>
              <a:tailEnd/>
            </a:ln>
          </p:spPr>
        </p:pic>
      </p:grpSp>
      <p:grpSp>
        <p:nvGrpSpPr>
          <p:cNvPr id="25" name="Group 24"/>
          <p:cNvGrpSpPr/>
          <p:nvPr/>
        </p:nvGrpSpPr>
        <p:grpSpPr>
          <a:xfrm>
            <a:off x="3505200" y="2800350"/>
            <a:ext cx="658376" cy="657226"/>
            <a:chOff x="3270250" y="2882900"/>
            <a:chExt cx="909638" cy="908050"/>
          </a:xfrm>
        </p:grpSpPr>
        <p:sp>
          <p:nvSpPr>
            <p:cNvPr id="2" name="Oval 1"/>
            <p:cNvSpPr/>
            <p:nvPr/>
          </p:nvSpPr>
          <p:spPr bwMode="auto">
            <a:xfrm>
              <a:off x="3270250" y="2882900"/>
              <a:ext cx="909638" cy="908050"/>
            </a:xfrm>
            <a:prstGeom prst="ellipse">
              <a:avLst/>
            </a:prstGeom>
            <a:solidFill>
              <a:schemeClr val="accent6"/>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30737" name="Picture 101"/>
            <p:cNvPicPr>
              <a:picLocks noChangeAspect="1"/>
            </p:cNvPicPr>
            <p:nvPr/>
          </p:nvPicPr>
          <p:blipFill>
            <a:blip r:embed="rId7"/>
            <a:srcRect/>
            <a:stretch>
              <a:fillRect/>
            </a:stretch>
          </p:blipFill>
          <p:spPr bwMode="auto">
            <a:xfrm>
              <a:off x="3343275" y="2954338"/>
              <a:ext cx="685800" cy="652462"/>
            </a:xfrm>
            <a:prstGeom prst="rect">
              <a:avLst/>
            </a:prstGeom>
            <a:noFill/>
            <a:ln w="9525">
              <a:noFill/>
              <a:miter lim="800000"/>
              <a:headEnd/>
              <a:tailEnd/>
            </a:ln>
          </p:spPr>
        </p:pic>
      </p:grpSp>
      <p:sp>
        <p:nvSpPr>
          <p:cNvPr id="26" name="Title 25"/>
          <p:cNvSpPr>
            <a:spLocks noGrp="1"/>
          </p:cNvSpPr>
          <p:nvPr>
            <p:ph type="title"/>
          </p:nvPr>
        </p:nvSpPr>
        <p:spPr>
          <a:xfrm>
            <a:off x="-116839" y="-69851"/>
            <a:ext cx="8229600" cy="857250"/>
          </a:xfrm>
        </p:spPr>
        <p:txBody>
          <a:bodyPr>
            <a:normAutofit fontScale="90000"/>
          </a:bodyPr>
          <a:lstStyle/>
          <a:p>
            <a:pPr>
              <a:lnSpc>
                <a:spcPct val="90000"/>
              </a:lnSpc>
            </a:pPr>
            <a:r>
              <a:rPr lang="en-US" dirty="0">
                <a:latin typeface="Arial" pitchFamily="-101" charset="0"/>
              </a:rPr>
              <a:t>Future healthcare transformation  </a:t>
            </a:r>
          </a:p>
        </p:txBody>
      </p:sp>
    </p:spTree>
    <p:extLst>
      <p:ext uri="{BB962C8B-B14F-4D97-AF65-F5344CB8AC3E}">
        <p14:creationId xmlns:p14="http://schemas.microsoft.com/office/powerpoint/2010/main" val="339068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476250"/>
            <a:ext cx="9376461" cy="5619750"/>
          </a:xfrm>
          <a:prstGeom prst="rect">
            <a:avLst/>
          </a:prstGeom>
        </p:spPr>
      </p:pic>
    </p:spTree>
    <p:extLst>
      <p:ext uri="{BB962C8B-B14F-4D97-AF65-F5344CB8AC3E}">
        <p14:creationId xmlns:p14="http://schemas.microsoft.com/office/powerpoint/2010/main" val="3706688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33" name="118351_IBM_Diagram_03_PracticeTransformation.png" descr="/Volumes/5_Client Accounts/IBM/3. Live Jobs/118351 - IBM NHS Confederation PPT support/Studio/Draft 1/Diagrams_working/PNG/118351_IBM_Diagram_03_PracticeTransformation.png"/>
          <p:cNvPicPr>
            <a:picLocks noChangeAspect="1"/>
          </p:cNvPicPr>
          <p:nvPr/>
        </p:nvPicPr>
        <p:blipFill>
          <a:blip r:embed="rId3" r:link="rId4">
            <a:clrChange>
              <a:clrFrom>
                <a:srgbClr val="FFFFFF"/>
              </a:clrFrom>
              <a:clrTo>
                <a:srgbClr val="FFFFFF">
                  <a:alpha val="0"/>
                </a:srgbClr>
              </a:clrTo>
            </a:clrChange>
          </a:blip>
          <a:srcRect/>
          <a:stretch>
            <a:fillRect/>
          </a:stretch>
        </p:blipFill>
        <p:spPr bwMode="auto">
          <a:xfrm>
            <a:off x="838200" y="254807"/>
            <a:ext cx="601134" cy="744260"/>
          </a:xfrm>
          <a:prstGeom prst="rect">
            <a:avLst/>
          </a:prstGeom>
          <a:noFill/>
          <a:ln w="9525">
            <a:noFill/>
            <a:miter lim="800000"/>
            <a:headEnd/>
            <a:tailEnd/>
          </a:ln>
        </p:spPr>
      </p:pic>
      <p:sp>
        <p:nvSpPr>
          <p:cNvPr id="2" name="Text Box 4"/>
          <p:cNvSpPr txBox="1">
            <a:spLocks noChangeArrowheads="1"/>
          </p:cNvSpPr>
          <p:nvPr/>
        </p:nvSpPr>
        <p:spPr bwMode="auto">
          <a:xfrm>
            <a:off x="711198" y="514350"/>
            <a:ext cx="3200400" cy="402674"/>
          </a:xfrm>
          <a:prstGeom prst="rect">
            <a:avLst/>
          </a:prstGeom>
          <a:noFill/>
          <a:ln>
            <a:noFill/>
            <a:headEnd/>
            <a:tailEnd/>
          </a:ln>
        </p:spPr>
        <p:style>
          <a:lnRef idx="2">
            <a:schemeClr val="accent4"/>
          </a:lnRef>
          <a:fillRef idx="1">
            <a:schemeClr val="lt1"/>
          </a:fillRef>
          <a:effectRef idx="0">
            <a:schemeClr val="accent4"/>
          </a:effectRef>
          <a:fontRef idx="minor">
            <a:schemeClr val="dk1"/>
          </a:fontRef>
        </p:style>
        <p:txBody>
          <a:bodyPr wrap="square">
            <a:prstTxWarp prst="textNoShape">
              <a:avLst/>
            </a:prstTxWarp>
            <a:spAutoFit/>
          </a:bodyPr>
          <a:lstStyle/>
          <a:p>
            <a:pPr algn="r">
              <a:lnSpc>
                <a:spcPct val="90000"/>
              </a:lnSpc>
              <a:spcBef>
                <a:spcPct val="50000"/>
              </a:spcBef>
            </a:pPr>
            <a:r>
              <a:rPr lang="en-US" sz="2200" dirty="0">
                <a:solidFill>
                  <a:schemeClr val="accent2"/>
                </a:solidFill>
                <a:latin typeface="Arial" pitchFamily="-101" charset="0"/>
                <a:ea typeface="MS PGothic" pitchFamily="34" charset="-128"/>
                <a:cs typeface="MS PGothic" pitchFamily="34" charset="-128"/>
              </a:rPr>
              <a:t>Today’s Care </a:t>
            </a:r>
          </a:p>
        </p:txBody>
      </p:sp>
      <p:sp>
        <p:nvSpPr>
          <p:cNvPr id="3" name="Text Box 5"/>
          <p:cNvSpPr txBox="1">
            <a:spLocks noChangeArrowheads="1"/>
          </p:cNvSpPr>
          <p:nvPr/>
        </p:nvSpPr>
        <p:spPr bwMode="auto">
          <a:xfrm>
            <a:off x="4444998" y="512790"/>
            <a:ext cx="2865667" cy="402674"/>
          </a:xfrm>
          <a:prstGeom prst="rect">
            <a:avLst/>
          </a:prstGeom>
          <a:noFill/>
          <a:ln>
            <a:noFill/>
            <a:headEnd/>
            <a:tailEnd/>
          </a:ln>
          <a:extLst/>
        </p:spPr>
        <p:style>
          <a:lnRef idx="2">
            <a:schemeClr val="accent4"/>
          </a:lnRef>
          <a:fillRef idx="1">
            <a:schemeClr val="lt1"/>
          </a:fillRef>
          <a:effectRef idx="0">
            <a:schemeClr val="accent4"/>
          </a:effectRef>
          <a:fontRef idx="minor">
            <a:schemeClr val="dk1"/>
          </a:fontRef>
        </p:style>
        <p:txBody>
          <a:bodyPr wrap="square">
            <a:prstTxWarp prst="textNoShape">
              <a:avLst/>
            </a:prstTxWarp>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nSpc>
                <a:spcPct val="90000"/>
              </a:lnSpc>
              <a:spcBef>
                <a:spcPct val="50000"/>
              </a:spcBef>
              <a:defRPr/>
            </a:pPr>
            <a:r>
              <a:rPr lang="en-US" altLang="en-US" sz="2200" dirty="0">
                <a:solidFill>
                  <a:schemeClr val="accent5"/>
                </a:solidFill>
                <a:latin typeface="Arial" pitchFamily="-101" charset="0"/>
                <a:cs typeface="MS PGothic" pitchFamily="34" charset="-128"/>
              </a:rPr>
              <a:t>PCMH  Care</a:t>
            </a:r>
          </a:p>
        </p:txBody>
      </p:sp>
      <p:sp>
        <p:nvSpPr>
          <p:cNvPr id="4" name="Text Box 6"/>
          <p:cNvSpPr txBox="1">
            <a:spLocks noChangeArrowheads="1"/>
          </p:cNvSpPr>
          <p:nvPr/>
        </p:nvSpPr>
        <p:spPr bwMode="auto">
          <a:xfrm>
            <a:off x="838200" y="971550"/>
            <a:ext cx="2992439" cy="427809"/>
          </a:xfrm>
          <a:prstGeom prst="rect">
            <a:avLst/>
          </a:prstGeom>
          <a:solidFill>
            <a:schemeClr val="accent2"/>
          </a:solidFill>
          <a:ln>
            <a:noFill/>
            <a:headEnd/>
            <a:tailEnd/>
          </a:ln>
          <a:extLst/>
        </p:spPr>
        <p:style>
          <a:lnRef idx="2">
            <a:schemeClr val="accent5"/>
          </a:lnRef>
          <a:fillRef idx="1">
            <a:schemeClr val="lt1"/>
          </a:fillRef>
          <a:effectRef idx="0">
            <a:schemeClr val="accent5"/>
          </a:effectRef>
          <a:fontRef idx="minor">
            <a:schemeClr val="dk1"/>
          </a:fontRef>
        </p:style>
        <p:txBody>
          <a:bodyPr wrap="square">
            <a:spAutoFit/>
          </a:bodyPr>
          <a:lstStyle/>
          <a:p>
            <a:pPr>
              <a:lnSpc>
                <a:spcPct val="90000"/>
              </a:lnSpc>
              <a:spcBef>
                <a:spcPct val="50000"/>
              </a:spcBef>
              <a:defRPr/>
            </a:pPr>
            <a:r>
              <a:rPr lang="en-US" sz="1200" dirty="0">
                <a:solidFill>
                  <a:schemeClr val="bg1"/>
                </a:solidFill>
                <a:latin typeface="Arial" charset="0"/>
                <a:ea typeface="Arial" charset="0"/>
                <a:cs typeface="Arial" charset="0"/>
              </a:rPr>
              <a:t>My patients are those making appointments to see me</a:t>
            </a:r>
          </a:p>
        </p:txBody>
      </p:sp>
      <p:sp>
        <p:nvSpPr>
          <p:cNvPr id="6" name="Text Box 8"/>
          <p:cNvSpPr txBox="1">
            <a:spLocks noChangeArrowheads="1"/>
          </p:cNvSpPr>
          <p:nvPr/>
        </p:nvSpPr>
        <p:spPr bwMode="auto">
          <a:xfrm>
            <a:off x="4557681" y="971548"/>
            <a:ext cx="2988977" cy="428504"/>
          </a:xfrm>
          <a:prstGeom prst="rect">
            <a:avLst/>
          </a:prstGeom>
          <a:solidFill>
            <a:schemeClr val="accent5"/>
          </a:solidFill>
          <a:ln>
            <a:noFill/>
            <a:headEnd/>
            <a:tailEnd/>
          </a:ln>
        </p:spPr>
        <p:style>
          <a:lnRef idx="2">
            <a:schemeClr val="accent5"/>
          </a:lnRef>
          <a:fillRef idx="1">
            <a:schemeClr val="lt1"/>
          </a:fillRef>
          <a:effectRef idx="0">
            <a:schemeClr val="accent5"/>
          </a:effectRef>
          <a:fontRef idx="minor">
            <a:schemeClr val="dk1"/>
          </a:fontRef>
        </p:style>
        <p:txBody>
          <a:bodyPr wrap="square">
            <a:no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90000"/>
              </a:lnSpc>
              <a:spcBef>
                <a:spcPct val="50000"/>
              </a:spcBef>
              <a:defRPr/>
            </a:pPr>
            <a:r>
              <a:rPr lang="en-US" sz="1200" dirty="0">
                <a:solidFill>
                  <a:schemeClr val="bg1"/>
                </a:solidFill>
                <a:latin typeface="Arial" charset="0"/>
                <a:ea typeface="Arial" charset="0"/>
                <a:cs typeface="Arial" charset="0"/>
              </a:rPr>
              <a:t>Our patients are the </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population community </a:t>
            </a:r>
          </a:p>
        </p:txBody>
      </p:sp>
      <p:sp>
        <p:nvSpPr>
          <p:cNvPr id="7" name="Text Box 12"/>
          <p:cNvSpPr txBox="1">
            <a:spLocks noChangeArrowheads="1"/>
          </p:cNvSpPr>
          <p:nvPr/>
        </p:nvSpPr>
        <p:spPr bwMode="auto">
          <a:xfrm>
            <a:off x="838200" y="1469617"/>
            <a:ext cx="2992439" cy="423862"/>
          </a:xfrm>
          <a:prstGeom prst="rect">
            <a:avLst/>
          </a:prstGeom>
          <a:solidFill>
            <a:schemeClr val="accent2"/>
          </a:solidFill>
          <a:ln>
            <a:noFill/>
            <a:headEnd/>
            <a:tailEnd/>
          </a:ln>
          <a:extLst/>
        </p:spPr>
        <p:style>
          <a:lnRef idx="2">
            <a:schemeClr val="accent5"/>
          </a:lnRef>
          <a:fillRef idx="1">
            <a:schemeClr val="lt1"/>
          </a:fillRef>
          <a:effectRef idx="0">
            <a:schemeClr val="accent5"/>
          </a:effectRef>
          <a:fontRef idx="minor">
            <a:schemeClr val="dk1"/>
          </a:fontRef>
        </p:style>
        <p:txBody>
          <a:bodyPr wrap="square">
            <a:prstTxWarp prst="textNoShape">
              <a:avLst/>
            </a:prstTxWarp>
            <a:spAutoFit/>
          </a:bodyPr>
          <a:lstStyle/>
          <a:p>
            <a:pPr>
              <a:lnSpc>
                <a:spcPct val="90000"/>
              </a:lnSpc>
              <a:spcBef>
                <a:spcPct val="50000"/>
              </a:spcBef>
            </a:pPr>
            <a:r>
              <a:rPr lang="en-US" sz="1200" dirty="0">
                <a:solidFill>
                  <a:schemeClr val="bg1"/>
                </a:solidFill>
                <a:latin typeface="Arial" pitchFamily="-101" charset="0"/>
                <a:ea typeface="Arial" pitchFamily="-101" charset="0"/>
                <a:cs typeface="Arial" pitchFamily="-101" charset="0"/>
              </a:rPr>
              <a:t>Care is determined by today’s </a:t>
            </a:r>
            <a:br>
              <a:rPr lang="en-US" sz="1200" dirty="0">
                <a:solidFill>
                  <a:schemeClr val="bg1"/>
                </a:solidFill>
                <a:latin typeface="Arial" pitchFamily="-101" charset="0"/>
                <a:ea typeface="Arial" pitchFamily="-101" charset="0"/>
                <a:cs typeface="Arial" pitchFamily="-101" charset="0"/>
              </a:rPr>
            </a:br>
            <a:r>
              <a:rPr lang="en-US" sz="1200" dirty="0">
                <a:solidFill>
                  <a:schemeClr val="bg1"/>
                </a:solidFill>
                <a:latin typeface="Arial" pitchFamily="-101" charset="0"/>
                <a:ea typeface="Arial" pitchFamily="-101" charset="0"/>
                <a:cs typeface="Arial" pitchFamily="-101" charset="0"/>
              </a:rPr>
              <a:t>problem and time available today</a:t>
            </a:r>
          </a:p>
        </p:txBody>
      </p:sp>
      <p:sp>
        <p:nvSpPr>
          <p:cNvPr id="8" name="Text Box 13"/>
          <p:cNvSpPr txBox="1">
            <a:spLocks noChangeArrowheads="1"/>
          </p:cNvSpPr>
          <p:nvPr/>
        </p:nvSpPr>
        <p:spPr bwMode="auto">
          <a:xfrm>
            <a:off x="4557681" y="1471791"/>
            <a:ext cx="2990911" cy="425450"/>
          </a:xfrm>
          <a:prstGeom prst="rect">
            <a:avLst/>
          </a:prstGeom>
          <a:solidFill>
            <a:schemeClr val="accent5"/>
          </a:solidFill>
          <a:ln>
            <a:noFill/>
            <a:headEnd/>
            <a:tailEnd/>
          </a:ln>
        </p:spPr>
        <p:style>
          <a:lnRef idx="2">
            <a:schemeClr val="accent5"/>
          </a:lnRef>
          <a:fillRef idx="1">
            <a:schemeClr val="lt1"/>
          </a:fillRef>
          <a:effectRef idx="0">
            <a:schemeClr val="accent5"/>
          </a:effectRef>
          <a:fontRef idx="minor">
            <a:schemeClr val="dk1"/>
          </a:fontRef>
        </p:style>
        <p:txBody>
          <a:bodyPr wrap="square">
            <a:noAutofit/>
          </a:bodyPr>
          <a:lstStyle/>
          <a:p>
            <a:pPr>
              <a:lnSpc>
                <a:spcPct val="90000"/>
              </a:lnSpc>
              <a:spcBef>
                <a:spcPct val="50000"/>
              </a:spcBef>
              <a:defRPr/>
            </a:pPr>
            <a:r>
              <a:rPr lang="en-US" sz="1200" dirty="0">
                <a:solidFill>
                  <a:schemeClr val="bg1"/>
                </a:solidFill>
                <a:ea typeface="Arial" charset="0"/>
                <a:cs typeface="Arial" charset="0"/>
              </a:rPr>
              <a:t>Care is determined by a proactive plan to meet patient needs  with or without visits</a:t>
            </a:r>
          </a:p>
        </p:txBody>
      </p:sp>
      <p:sp>
        <p:nvSpPr>
          <p:cNvPr id="10" name="Text Box 15"/>
          <p:cNvSpPr txBox="1">
            <a:spLocks noChangeArrowheads="1"/>
          </p:cNvSpPr>
          <p:nvPr/>
        </p:nvSpPr>
        <p:spPr bwMode="auto">
          <a:xfrm>
            <a:off x="838200" y="1963737"/>
            <a:ext cx="2992438" cy="425450"/>
          </a:xfrm>
          <a:prstGeom prst="rect">
            <a:avLst/>
          </a:prstGeom>
          <a:solidFill>
            <a:schemeClr val="accent2"/>
          </a:solidFill>
          <a:ln>
            <a:noFill/>
            <a:headEnd/>
            <a:tailEnd/>
          </a:ln>
          <a:extLst/>
        </p:spPr>
        <p:style>
          <a:lnRef idx="2">
            <a:schemeClr val="accent5"/>
          </a:lnRef>
          <a:fillRef idx="1">
            <a:schemeClr val="lt1"/>
          </a:fillRef>
          <a:effectRef idx="0">
            <a:schemeClr val="accent5"/>
          </a:effectRef>
          <a:fontRef idx="minor">
            <a:schemeClr val="dk1"/>
          </a:fontRef>
        </p:style>
        <p:txBody>
          <a:bodyPr wrap="square">
            <a:spAutoFit/>
          </a:bodyPr>
          <a:lstStyle/>
          <a:p>
            <a:pPr>
              <a:lnSpc>
                <a:spcPct val="90000"/>
              </a:lnSpc>
              <a:spcBef>
                <a:spcPct val="50000"/>
              </a:spcBef>
              <a:defRPr/>
            </a:pPr>
            <a:r>
              <a:rPr lang="en-US" sz="1200" dirty="0">
                <a:solidFill>
                  <a:schemeClr val="bg1"/>
                </a:solidFill>
                <a:latin typeface="Arial" charset="0"/>
                <a:ea typeface="Arial" charset="0"/>
                <a:cs typeface="Arial" charset="0"/>
              </a:rPr>
              <a:t>Care varies by scheduled time </a:t>
            </a:r>
            <a:br>
              <a:rPr lang="en-US" sz="1200" dirty="0">
                <a:solidFill>
                  <a:schemeClr val="bg1"/>
                </a:solidFill>
                <a:latin typeface="Arial" charset="0"/>
                <a:ea typeface="Arial" charset="0"/>
                <a:cs typeface="Arial" charset="0"/>
              </a:rPr>
            </a:br>
            <a:r>
              <a:rPr lang="en-US" sz="1200" dirty="0">
                <a:solidFill>
                  <a:schemeClr val="bg1"/>
                </a:solidFill>
                <a:latin typeface="Arial" charset="0"/>
                <a:ea typeface="Arial" charset="0"/>
                <a:cs typeface="Arial" charset="0"/>
              </a:rPr>
              <a:t>and memory/skill of the doctor</a:t>
            </a:r>
          </a:p>
        </p:txBody>
      </p:sp>
      <p:sp>
        <p:nvSpPr>
          <p:cNvPr id="12" name="Text Box 17"/>
          <p:cNvSpPr txBox="1">
            <a:spLocks noChangeArrowheads="1"/>
          </p:cNvSpPr>
          <p:nvPr/>
        </p:nvSpPr>
        <p:spPr bwMode="auto">
          <a:xfrm>
            <a:off x="4557681" y="1968980"/>
            <a:ext cx="2990911" cy="423862"/>
          </a:xfrm>
          <a:prstGeom prst="rect">
            <a:avLst/>
          </a:prstGeom>
          <a:solidFill>
            <a:schemeClr val="accent5"/>
          </a:solidFill>
          <a:ln>
            <a:noFill/>
            <a:headEnd/>
            <a:tailEnd/>
          </a:ln>
        </p:spPr>
        <p:style>
          <a:lnRef idx="2">
            <a:schemeClr val="accent5"/>
          </a:lnRef>
          <a:fillRef idx="1">
            <a:schemeClr val="lt1"/>
          </a:fillRef>
          <a:effectRef idx="0">
            <a:schemeClr val="accent5"/>
          </a:effectRef>
          <a:fontRef idx="minor">
            <a:schemeClr val="dk1"/>
          </a:fontRef>
        </p:style>
        <p:txBody>
          <a:bodyPr wrap="square">
            <a:noAutofit/>
          </a:bodyPr>
          <a:lstStyle/>
          <a:p>
            <a:pPr>
              <a:lnSpc>
                <a:spcPct val="90000"/>
              </a:lnSpc>
              <a:spcBef>
                <a:spcPct val="50000"/>
              </a:spcBef>
              <a:defRPr/>
            </a:pPr>
            <a:r>
              <a:rPr lang="en-US" sz="1200" dirty="0">
                <a:solidFill>
                  <a:schemeClr val="bg1"/>
                </a:solidFill>
                <a:latin typeface="+mn-lt"/>
                <a:ea typeface="Arial" charset="0"/>
                <a:cs typeface="Arial" charset="0"/>
              </a:rPr>
              <a:t>Care is standardized according </a:t>
            </a:r>
            <a:br>
              <a:rPr lang="en-US" sz="1200" dirty="0">
                <a:solidFill>
                  <a:schemeClr val="bg1"/>
                </a:solidFill>
                <a:latin typeface="+mn-lt"/>
                <a:ea typeface="Arial" charset="0"/>
                <a:cs typeface="Arial" charset="0"/>
              </a:rPr>
            </a:br>
            <a:r>
              <a:rPr lang="en-US" sz="1200" dirty="0">
                <a:solidFill>
                  <a:schemeClr val="bg1"/>
                </a:solidFill>
                <a:latin typeface="+mn-lt"/>
                <a:ea typeface="Arial" charset="0"/>
                <a:cs typeface="Arial" charset="0"/>
              </a:rPr>
              <a:t>to evidence-based guidelines</a:t>
            </a:r>
          </a:p>
        </p:txBody>
      </p:sp>
      <p:sp>
        <p:nvSpPr>
          <p:cNvPr id="13" name="Text Box 18"/>
          <p:cNvSpPr txBox="1">
            <a:spLocks noChangeArrowheads="1"/>
          </p:cNvSpPr>
          <p:nvPr/>
        </p:nvSpPr>
        <p:spPr bwMode="auto">
          <a:xfrm>
            <a:off x="838200" y="2957512"/>
            <a:ext cx="2992438" cy="427809"/>
          </a:xfrm>
          <a:prstGeom prst="rect">
            <a:avLst/>
          </a:prstGeom>
          <a:solidFill>
            <a:schemeClr val="accent2"/>
          </a:solidFill>
          <a:ln>
            <a:noFill/>
            <a:headEnd/>
            <a:tailEnd/>
          </a:ln>
          <a:extLst/>
        </p:spPr>
        <p:style>
          <a:lnRef idx="2">
            <a:schemeClr val="accent5"/>
          </a:lnRef>
          <a:fillRef idx="1">
            <a:schemeClr val="lt1"/>
          </a:fillRef>
          <a:effectRef idx="0">
            <a:schemeClr val="accent5"/>
          </a:effectRef>
          <a:fontRef idx="minor">
            <a:schemeClr val="dk1"/>
          </a:fontRef>
        </p:style>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90000"/>
              </a:lnSpc>
              <a:spcBef>
                <a:spcPct val="50000"/>
              </a:spcBef>
              <a:defRPr/>
            </a:pPr>
            <a:r>
              <a:rPr lang="en-US" sz="1200" dirty="0">
                <a:solidFill>
                  <a:schemeClr val="bg1"/>
                </a:solidFill>
                <a:cs typeface="Arial" pitchFamily="34" charset="0"/>
              </a:rPr>
              <a:t>Patients are responsible for </a:t>
            </a:r>
            <a:br>
              <a:rPr lang="en-US" sz="1200" dirty="0">
                <a:solidFill>
                  <a:schemeClr val="bg1"/>
                </a:solidFill>
                <a:cs typeface="Arial" pitchFamily="34" charset="0"/>
              </a:rPr>
            </a:br>
            <a:r>
              <a:rPr lang="en-US" sz="1200" dirty="0">
                <a:solidFill>
                  <a:schemeClr val="bg1"/>
                </a:solidFill>
                <a:cs typeface="Arial" pitchFamily="34" charset="0"/>
              </a:rPr>
              <a:t>coordinating their own care</a:t>
            </a:r>
          </a:p>
        </p:txBody>
      </p:sp>
      <p:sp>
        <p:nvSpPr>
          <p:cNvPr id="14" name="Text Box 19"/>
          <p:cNvSpPr txBox="1">
            <a:spLocks noChangeArrowheads="1"/>
          </p:cNvSpPr>
          <p:nvPr/>
        </p:nvSpPr>
        <p:spPr bwMode="auto">
          <a:xfrm>
            <a:off x="4557681" y="2961770"/>
            <a:ext cx="2990911" cy="425450"/>
          </a:xfrm>
          <a:prstGeom prst="rect">
            <a:avLst/>
          </a:prstGeom>
          <a:solidFill>
            <a:schemeClr val="accent5"/>
          </a:solidFill>
          <a:ln>
            <a:noFill/>
            <a:headEnd/>
            <a:tailEnd/>
          </a:ln>
        </p:spPr>
        <p:style>
          <a:lnRef idx="2">
            <a:schemeClr val="accent5"/>
          </a:lnRef>
          <a:fillRef idx="1">
            <a:schemeClr val="lt1"/>
          </a:fillRef>
          <a:effectRef idx="0">
            <a:schemeClr val="accent5"/>
          </a:effectRef>
          <a:fontRef idx="minor">
            <a:schemeClr val="dk1"/>
          </a:fontRef>
        </p:style>
        <p:txBody>
          <a:bodyPr wrap="square">
            <a:noAutofit/>
          </a:bodyPr>
          <a:lstStyle/>
          <a:p>
            <a:pPr>
              <a:lnSpc>
                <a:spcPct val="90000"/>
              </a:lnSpc>
              <a:spcBef>
                <a:spcPct val="50000"/>
              </a:spcBef>
              <a:defRPr/>
            </a:pPr>
            <a:r>
              <a:rPr lang="en-US" sz="1200" dirty="0">
                <a:solidFill>
                  <a:schemeClr val="bg1"/>
                </a:solidFill>
                <a:latin typeface="+mn-lt"/>
                <a:ea typeface="Arial" charset="0"/>
                <a:cs typeface="Arial" charset="0"/>
              </a:rPr>
              <a:t>A prepared team of professionals coordinates all patients’ care</a:t>
            </a:r>
          </a:p>
        </p:txBody>
      </p:sp>
      <p:sp>
        <p:nvSpPr>
          <p:cNvPr id="16" name="Text Box 21"/>
          <p:cNvSpPr txBox="1">
            <a:spLocks noChangeArrowheads="1"/>
          </p:cNvSpPr>
          <p:nvPr/>
        </p:nvSpPr>
        <p:spPr bwMode="auto">
          <a:xfrm>
            <a:off x="838200" y="2459445"/>
            <a:ext cx="2992438" cy="427809"/>
          </a:xfrm>
          <a:prstGeom prst="rect">
            <a:avLst/>
          </a:prstGeom>
          <a:solidFill>
            <a:schemeClr val="accent2"/>
          </a:solidFill>
          <a:ln>
            <a:noFill/>
            <a:headEnd/>
            <a:tailEnd/>
          </a:ln>
          <a:extLst/>
        </p:spPr>
        <p:style>
          <a:lnRef idx="2">
            <a:schemeClr val="accent5"/>
          </a:lnRef>
          <a:fillRef idx="1">
            <a:schemeClr val="lt1"/>
          </a:fillRef>
          <a:effectRef idx="0">
            <a:schemeClr val="accent5"/>
          </a:effectRef>
          <a:fontRef idx="minor">
            <a:schemeClr val="dk1"/>
          </a:fontRef>
        </p:style>
        <p:txBody>
          <a:bodyPr wrap="square">
            <a:prstTxWarp prst="textNoShape">
              <a:avLst/>
            </a:prstTxWarp>
            <a:spAutoFit/>
          </a:bodyPr>
          <a:lstStyle/>
          <a:p>
            <a:pPr>
              <a:lnSpc>
                <a:spcPct val="90000"/>
              </a:lnSpc>
              <a:spcBef>
                <a:spcPct val="50000"/>
              </a:spcBef>
            </a:pPr>
            <a:r>
              <a:rPr lang="en-US" sz="1200" dirty="0">
                <a:solidFill>
                  <a:schemeClr val="bg1"/>
                </a:solidFill>
                <a:latin typeface="Arial" pitchFamily="-101" charset="0"/>
                <a:ea typeface="Arial" pitchFamily="-101" charset="0"/>
                <a:cs typeface="Arial" pitchFamily="-101" charset="0"/>
              </a:rPr>
              <a:t>I know I deliver high quality care </a:t>
            </a:r>
            <a:br>
              <a:rPr lang="en-US" sz="1200" dirty="0">
                <a:solidFill>
                  <a:schemeClr val="bg1"/>
                </a:solidFill>
                <a:latin typeface="Arial" pitchFamily="-101" charset="0"/>
                <a:ea typeface="Arial" pitchFamily="-101" charset="0"/>
                <a:cs typeface="Arial" pitchFamily="-101" charset="0"/>
              </a:rPr>
            </a:br>
            <a:r>
              <a:rPr lang="en-US" sz="1200" dirty="0">
                <a:solidFill>
                  <a:schemeClr val="bg1"/>
                </a:solidFill>
                <a:latin typeface="Arial" pitchFamily="-101" charset="0"/>
                <a:ea typeface="Arial" pitchFamily="-101" charset="0"/>
                <a:cs typeface="Arial" pitchFamily="-101" charset="0"/>
              </a:rPr>
              <a:t>because I’m well trained</a:t>
            </a:r>
          </a:p>
        </p:txBody>
      </p:sp>
      <p:sp>
        <p:nvSpPr>
          <p:cNvPr id="17" name="Text Box 22"/>
          <p:cNvSpPr txBox="1">
            <a:spLocks noChangeArrowheads="1"/>
          </p:cNvSpPr>
          <p:nvPr/>
        </p:nvSpPr>
        <p:spPr bwMode="auto">
          <a:xfrm>
            <a:off x="4557681" y="2464581"/>
            <a:ext cx="2990911" cy="425450"/>
          </a:xfrm>
          <a:prstGeom prst="rect">
            <a:avLst/>
          </a:prstGeom>
          <a:solidFill>
            <a:schemeClr val="accent5"/>
          </a:solidFill>
          <a:ln>
            <a:noFill/>
            <a:headEnd/>
            <a:tailEnd/>
          </a:ln>
        </p:spPr>
        <p:style>
          <a:lnRef idx="2">
            <a:schemeClr val="accent5"/>
          </a:lnRef>
          <a:fillRef idx="1">
            <a:schemeClr val="lt1"/>
          </a:fillRef>
          <a:effectRef idx="0">
            <a:schemeClr val="accent5"/>
          </a:effectRef>
          <a:fontRef idx="minor">
            <a:schemeClr val="dk1"/>
          </a:fontRef>
        </p:style>
        <p:txBody>
          <a:bodyPr wrap="square">
            <a:no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90000"/>
              </a:lnSpc>
              <a:spcBef>
                <a:spcPct val="50000"/>
              </a:spcBef>
              <a:defRPr/>
            </a:pPr>
            <a:r>
              <a:rPr lang="en-US" sz="1200" dirty="0">
                <a:solidFill>
                  <a:schemeClr val="bg1"/>
                </a:solidFill>
                <a:latin typeface="+mn-lt"/>
                <a:ea typeface="Arial" charset="0"/>
                <a:cs typeface="Arial" charset="0"/>
              </a:rPr>
              <a:t>We measure our quality and </a:t>
            </a:r>
            <a:br>
              <a:rPr lang="en-US" sz="1200" dirty="0">
                <a:solidFill>
                  <a:schemeClr val="bg1"/>
                </a:solidFill>
                <a:latin typeface="+mn-lt"/>
                <a:ea typeface="Arial" charset="0"/>
                <a:cs typeface="Arial" charset="0"/>
              </a:rPr>
            </a:br>
            <a:r>
              <a:rPr lang="en-US" sz="1200" dirty="0">
                <a:solidFill>
                  <a:schemeClr val="bg1"/>
                </a:solidFill>
                <a:latin typeface="+mn-lt"/>
                <a:ea typeface="Arial" charset="0"/>
                <a:cs typeface="Arial" charset="0"/>
              </a:rPr>
              <a:t>make rapid changes to improve it</a:t>
            </a:r>
          </a:p>
        </p:txBody>
      </p:sp>
      <p:sp>
        <p:nvSpPr>
          <p:cNvPr id="19" name="Text Box 24"/>
          <p:cNvSpPr txBox="1">
            <a:spLocks noChangeArrowheads="1"/>
          </p:cNvSpPr>
          <p:nvPr/>
        </p:nvSpPr>
        <p:spPr bwMode="auto">
          <a:xfrm>
            <a:off x="838200" y="3455579"/>
            <a:ext cx="2992438" cy="427809"/>
          </a:xfrm>
          <a:prstGeom prst="rect">
            <a:avLst/>
          </a:prstGeom>
          <a:solidFill>
            <a:schemeClr val="accent2"/>
          </a:solidFill>
          <a:ln>
            <a:noFill/>
            <a:headEnd/>
            <a:tailEnd/>
          </a:ln>
          <a:extLst/>
        </p:spPr>
        <p:style>
          <a:lnRef idx="2">
            <a:schemeClr val="accent5"/>
          </a:lnRef>
          <a:fillRef idx="1">
            <a:schemeClr val="lt1"/>
          </a:fillRef>
          <a:effectRef idx="0">
            <a:schemeClr val="accent5"/>
          </a:effectRef>
          <a:fontRef idx="minor">
            <a:schemeClr val="dk1"/>
          </a:fontRef>
        </p:style>
        <p:txBody>
          <a:bodyPr wrap="square">
            <a:prstTxWarp prst="textNoShape">
              <a:avLst/>
            </a:prstTxWarp>
            <a:spAutoFit/>
          </a:bodyPr>
          <a:lstStyle/>
          <a:p>
            <a:pPr>
              <a:lnSpc>
                <a:spcPct val="90000"/>
              </a:lnSpc>
              <a:spcBef>
                <a:spcPct val="50000"/>
              </a:spcBef>
            </a:pPr>
            <a:r>
              <a:rPr lang="en-US" sz="1200" dirty="0">
                <a:solidFill>
                  <a:schemeClr val="bg1"/>
                </a:solidFill>
                <a:latin typeface="Arial" pitchFamily="-101" charset="0"/>
                <a:ea typeface="Arial" pitchFamily="-101" charset="0"/>
                <a:cs typeface="Arial" pitchFamily="-101" charset="0"/>
              </a:rPr>
              <a:t>It’s up to the patient to tell </a:t>
            </a:r>
            <a:br>
              <a:rPr lang="en-US" sz="1200" dirty="0">
                <a:solidFill>
                  <a:schemeClr val="bg1"/>
                </a:solidFill>
                <a:latin typeface="Arial" pitchFamily="-101" charset="0"/>
                <a:ea typeface="Arial" pitchFamily="-101" charset="0"/>
                <a:cs typeface="Arial" pitchFamily="-101" charset="0"/>
              </a:rPr>
            </a:br>
            <a:r>
              <a:rPr lang="en-US" sz="1200" dirty="0">
                <a:solidFill>
                  <a:schemeClr val="bg1"/>
                </a:solidFill>
                <a:latin typeface="Arial" pitchFamily="-101" charset="0"/>
                <a:ea typeface="Arial" pitchFamily="-101" charset="0"/>
                <a:cs typeface="Arial" pitchFamily="-101" charset="0"/>
              </a:rPr>
              <a:t>us what happened to them</a:t>
            </a:r>
          </a:p>
        </p:txBody>
      </p:sp>
      <p:sp>
        <p:nvSpPr>
          <p:cNvPr id="20" name="Text Box 25"/>
          <p:cNvSpPr txBox="1">
            <a:spLocks noChangeArrowheads="1"/>
          </p:cNvSpPr>
          <p:nvPr/>
        </p:nvSpPr>
        <p:spPr bwMode="auto">
          <a:xfrm>
            <a:off x="4557681" y="3458959"/>
            <a:ext cx="2990911" cy="423863"/>
          </a:xfrm>
          <a:prstGeom prst="rect">
            <a:avLst/>
          </a:prstGeom>
          <a:solidFill>
            <a:schemeClr val="accent5"/>
          </a:solidFill>
          <a:ln>
            <a:noFill/>
            <a:headEnd/>
            <a:tailEnd/>
          </a:ln>
        </p:spPr>
        <p:style>
          <a:lnRef idx="2">
            <a:schemeClr val="accent5"/>
          </a:lnRef>
          <a:fillRef idx="1">
            <a:schemeClr val="lt1"/>
          </a:fillRef>
          <a:effectRef idx="0">
            <a:schemeClr val="accent5"/>
          </a:effectRef>
          <a:fontRef idx="minor">
            <a:schemeClr val="dk1"/>
          </a:fontRef>
        </p:style>
        <p:txBody>
          <a:bodyPr wrap="square">
            <a:no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90000"/>
              </a:lnSpc>
              <a:spcBef>
                <a:spcPct val="50000"/>
              </a:spcBef>
              <a:defRPr/>
            </a:pPr>
            <a:r>
              <a:rPr lang="en-US" sz="1200" dirty="0">
                <a:solidFill>
                  <a:schemeClr val="bg1"/>
                </a:solidFill>
                <a:latin typeface="+mn-lt"/>
                <a:ea typeface="Arial" charset="0"/>
                <a:cs typeface="Arial" charset="0"/>
              </a:rPr>
              <a:t>We track tests &amp; consultations, </a:t>
            </a:r>
            <a:br>
              <a:rPr lang="en-US" sz="1200" dirty="0">
                <a:solidFill>
                  <a:schemeClr val="bg1"/>
                </a:solidFill>
                <a:latin typeface="+mn-lt"/>
                <a:ea typeface="Arial" charset="0"/>
                <a:cs typeface="Arial" charset="0"/>
              </a:rPr>
            </a:br>
            <a:r>
              <a:rPr lang="en-US" sz="1200" dirty="0">
                <a:solidFill>
                  <a:schemeClr val="bg1"/>
                </a:solidFill>
                <a:latin typeface="+mn-lt"/>
                <a:ea typeface="Arial" charset="0"/>
                <a:cs typeface="Arial" charset="0"/>
              </a:rPr>
              <a:t>and follow-up after ED &amp; hospital</a:t>
            </a:r>
          </a:p>
        </p:txBody>
      </p:sp>
      <p:sp>
        <p:nvSpPr>
          <p:cNvPr id="22" name="Text Box 27"/>
          <p:cNvSpPr txBox="1">
            <a:spLocks noChangeArrowheads="1"/>
          </p:cNvSpPr>
          <p:nvPr/>
        </p:nvSpPr>
        <p:spPr bwMode="auto">
          <a:xfrm>
            <a:off x="838200" y="3953647"/>
            <a:ext cx="2992439" cy="427809"/>
          </a:xfrm>
          <a:prstGeom prst="rect">
            <a:avLst/>
          </a:prstGeom>
          <a:solidFill>
            <a:schemeClr val="accent2"/>
          </a:solidFill>
          <a:ln>
            <a:noFill/>
            <a:headEnd/>
            <a:tailEnd/>
          </a:ln>
          <a:extLst/>
        </p:spPr>
        <p:style>
          <a:lnRef idx="2">
            <a:schemeClr val="accent5"/>
          </a:lnRef>
          <a:fillRef idx="1">
            <a:schemeClr val="lt1"/>
          </a:fillRef>
          <a:effectRef idx="0">
            <a:schemeClr val="accent5"/>
          </a:effectRef>
          <a:fontRef idx="minor">
            <a:schemeClr val="dk1"/>
          </a:fontRef>
        </p:style>
        <p:txBody>
          <a:bodyPr wrap="square">
            <a:prstTxWarp prst="textNoShape">
              <a:avLst/>
            </a:prstTxWarp>
            <a:spAutoFit/>
          </a:bodyPr>
          <a:lstStyle/>
          <a:p>
            <a:pPr>
              <a:lnSpc>
                <a:spcPct val="90000"/>
              </a:lnSpc>
              <a:spcBef>
                <a:spcPct val="50000"/>
              </a:spcBef>
            </a:pPr>
            <a:r>
              <a:rPr lang="en-US" sz="1200" dirty="0">
                <a:solidFill>
                  <a:schemeClr val="bg1"/>
                </a:solidFill>
                <a:latin typeface="Arial" pitchFamily="-101" charset="0"/>
                <a:ea typeface="Arial" pitchFamily="-101" charset="0"/>
                <a:cs typeface="Arial" pitchFamily="-101" charset="0"/>
              </a:rPr>
              <a:t>Clinic operations centre on </a:t>
            </a:r>
            <a:br>
              <a:rPr lang="en-US" sz="1200" dirty="0">
                <a:solidFill>
                  <a:schemeClr val="bg1"/>
                </a:solidFill>
                <a:latin typeface="Arial" pitchFamily="-101" charset="0"/>
                <a:ea typeface="Arial" pitchFamily="-101" charset="0"/>
                <a:cs typeface="Arial" pitchFamily="-101" charset="0"/>
              </a:rPr>
            </a:br>
            <a:r>
              <a:rPr lang="en-US" sz="1200" dirty="0">
                <a:solidFill>
                  <a:schemeClr val="bg1"/>
                </a:solidFill>
                <a:latin typeface="Arial" pitchFamily="-101" charset="0"/>
                <a:ea typeface="Arial" pitchFamily="-101" charset="0"/>
                <a:cs typeface="Arial" pitchFamily="-101" charset="0"/>
              </a:rPr>
              <a:t>meeting the doctor’s needs</a:t>
            </a:r>
          </a:p>
        </p:txBody>
      </p:sp>
      <p:sp>
        <p:nvSpPr>
          <p:cNvPr id="23" name="Text Box 28"/>
          <p:cNvSpPr txBox="1">
            <a:spLocks noChangeArrowheads="1"/>
          </p:cNvSpPr>
          <p:nvPr/>
        </p:nvSpPr>
        <p:spPr bwMode="auto">
          <a:xfrm>
            <a:off x="4557681" y="3954558"/>
            <a:ext cx="2990911" cy="425450"/>
          </a:xfrm>
          <a:prstGeom prst="rect">
            <a:avLst/>
          </a:prstGeom>
          <a:solidFill>
            <a:schemeClr val="accent5"/>
          </a:solidFill>
          <a:ln>
            <a:noFill/>
            <a:headEnd/>
            <a:tailEnd/>
          </a:ln>
        </p:spPr>
        <p:style>
          <a:lnRef idx="2">
            <a:schemeClr val="accent5"/>
          </a:lnRef>
          <a:fillRef idx="1">
            <a:schemeClr val="lt1"/>
          </a:fillRef>
          <a:effectRef idx="0">
            <a:schemeClr val="accent5"/>
          </a:effectRef>
          <a:fontRef idx="minor">
            <a:schemeClr val="dk1"/>
          </a:fontRef>
        </p:style>
        <p:txBody>
          <a:bodyPr wrap="square">
            <a:no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90000"/>
              </a:lnSpc>
              <a:spcBef>
                <a:spcPct val="50000"/>
              </a:spcBef>
              <a:defRPr/>
            </a:pPr>
            <a:r>
              <a:rPr lang="en-US" sz="1200" dirty="0">
                <a:solidFill>
                  <a:schemeClr val="bg1"/>
                </a:solidFill>
                <a:latin typeface="+mn-lt"/>
                <a:ea typeface="Arial" charset="0"/>
                <a:cs typeface="Arial" charset="0"/>
              </a:rPr>
              <a:t>A multidisciplinary team works at the </a:t>
            </a:r>
            <a:br>
              <a:rPr lang="en-US" sz="1200" dirty="0">
                <a:solidFill>
                  <a:schemeClr val="bg1"/>
                </a:solidFill>
                <a:latin typeface="+mn-lt"/>
                <a:ea typeface="Arial" charset="0"/>
                <a:cs typeface="Arial" charset="0"/>
              </a:rPr>
            </a:br>
            <a:r>
              <a:rPr lang="en-US" sz="1200" dirty="0">
                <a:solidFill>
                  <a:schemeClr val="bg1"/>
                </a:solidFill>
                <a:latin typeface="+mn-lt"/>
                <a:ea typeface="Arial" charset="0"/>
                <a:cs typeface="Arial" charset="0"/>
              </a:rPr>
              <a:t>top of our licenses to serve patients</a:t>
            </a:r>
          </a:p>
        </p:txBody>
      </p:sp>
      <p:sp>
        <p:nvSpPr>
          <p:cNvPr id="31769" name="Text Box 33"/>
          <p:cNvSpPr txBox="1">
            <a:spLocks noChangeArrowheads="1"/>
          </p:cNvSpPr>
          <p:nvPr/>
        </p:nvSpPr>
        <p:spPr bwMode="auto">
          <a:xfrm>
            <a:off x="7620000" y="3638550"/>
            <a:ext cx="1371600" cy="787395"/>
          </a:xfrm>
          <a:prstGeom prst="rect">
            <a:avLst/>
          </a:prstGeom>
          <a:noFill/>
          <a:ln w="9525">
            <a:noFill/>
            <a:miter lim="800000"/>
            <a:headEnd/>
            <a:tailEnd/>
          </a:ln>
        </p:spPr>
        <p:txBody>
          <a:bodyPr wrap="square">
            <a:prstTxWarp prst="textNoShape">
              <a:avLst/>
            </a:prstTxWarp>
            <a:spAutoFit/>
          </a:bodyPr>
          <a:lstStyle/>
          <a:p>
            <a:pPr>
              <a:lnSpc>
                <a:spcPct val="90000"/>
              </a:lnSpc>
            </a:pPr>
            <a:r>
              <a:rPr lang="en-US" sz="1000" dirty="0">
                <a:solidFill>
                  <a:srgbClr val="6D6D6F"/>
                </a:solidFill>
                <a:latin typeface="Arial" pitchFamily="-101" charset="0"/>
              </a:rPr>
              <a:t>Source:</a:t>
            </a:r>
          </a:p>
          <a:p>
            <a:pPr>
              <a:lnSpc>
                <a:spcPct val="90000"/>
              </a:lnSpc>
            </a:pPr>
            <a:r>
              <a:rPr lang="en-US" sz="1000" dirty="0">
                <a:solidFill>
                  <a:srgbClr val="6D6D6F"/>
                </a:solidFill>
                <a:latin typeface="Arial" pitchFamily="-101" charset="0"/>
              </a:rPr>
              <a:t>Slide from Daniel Duffy MD School of Community Medicine Tulsa Oklahoma </a:t>
            </a:r>
          </a:p>
        </p:txBody>
      </p:sp>
      <p:sp>
        <p:nvSpPr>
          <p:cNvPr id="26" name="Isosceles Triangle 25"/>
          <p:cNvSpPr/>
          <p:nvPr/>
        </p:nvSpPr>
        <p:spPr>
          <a:xfrm rot="5400000">
            <a:off x="4110676" y="1062284"/>
            <a:ext cx="210746" cy="181678"/>
          </a:xfrm>
          <a:prstGeom prst="triangle">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Isosceles Triangle 26"/>
          <p:cNvSpPr/>
          <p:nvPr/>
        </p:nvSpPr>
        <p:spPr>
          <a:xfrm rot="5400000">
            <a:off x="4110676" y="1561054"/>
            <a:ext cx="210746" cy="181678"/>
          </a:xfrm>
          <a:prstGeom prst="triangle">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Isosceles Triangle 27"/>
          <p:cNvSpPr/>
          <p:nvPr/>
        </p:nvSpPr>
        <p:spPr>
          <a:xfrm rot="5400000">
            <a:off x="4110676" y="2059824"/>
            <a:ext cx="210746" cy="181678"/>
          </a:xfrm>
          <a:prstGeom prst="triangle">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Isosceles Triangle 28"/>
          <p:cNvSpPr/>
          <p:nvPr/>
        </p:nvSpPr>
        <p:spPr>
          <a:xfrm rot="5400000">
            <a:off x="4110676" y="2558594"/>
            <a:ext cx="210746" cy="181678"/>
          </a:xfrm>
          <a:prstGeom prst="triangle">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Isosceles Triangle 29"/>
          <p:cNvSpPr/>
          <p:nvPr/>
        </p:nvSpPr>
        <p:spPr>
          <a:xfrm rot="5400000">
            <a:off x="4110676" y="3057364"/>
            <a:ext cx="210746" cy="181678"/>
          </a:xfrm>
          <a:prstGeom prst="triangle">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Isosceles Triangle 30"/>
          <p:cNvSpPr/>
          <p:nvPr/>
        </p:nvSpPr>
        <p:spPr>
          <a:xfrm rot="5400000">
            <a:off x="4110676" y="3556134"/>
            <a:ext cx="210746" cy="181678"/>
          </a:xfrm>
          <a:prstGeom prst="triangle">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Isosceles Triangle 31"/>
          <p:cNvSpPr/>
          <p:nvPr/>
        </p:nvSpPr>
        <p:spPr>
          <a:xfrm rot="5400000">
            <a:off x="4110676" y="4054904"/>
            <a:ext cx="210746" cy="181678"/>
          </a:xfrm>
          <a:prstGeom prst="triangle">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4" name="Picture 12"/>
          <p:cNvPicPr>
            <a:picLocks noChangeAspect="1"/>
          </p:cNvPicPr>
          <p:nvPr/>
        </p:nvPicPr>
        <p:blipFill>
          <a:blip r:embed="rId5"/>
          <a:stretch>
            <a:fillRect/>
          </a:stretch>
        </p:blipFill>
        <p:spPr bwMode="auto">
          <a:xfrm>
            <a:off x="6664820" y="250673"/>
            <a:ext cx="1031380" cy="1000276"/>
          </a:xfrm>
          <a:prstGeom prst="rect">
            <a:avLst/>
          </a:prstGeom>
          <a:noFill/>
          <a:ln>
            <a:noFill/>
          </a:ln>
        </p:spPr>
      </p:pic>
    </p:spTree>
    <p:extLst>
      <p:ext uri="{BB962C8B-B14F-4D97-AF65-F5344CB8AC3E}">
        <p14:creationId xmlns:p14="http://schemas.microsoft.com/office/powerpoint/2010/main" val="30669622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checkerboard(across)">
                                      <p:cBhvr>
                                        <p:cTn id="10" dur="500"/>
                                        <p:tgtEl>
                                          <p:spTgt spid="8">
                                            <p:txEl>
                                              <p:pRg st="0" end="0"/>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checkerboard(across)">
                                      <p:cBhvr>
                                        <p:cTn id="13" dur="500"/>
                                        <p:tgtEl>
                                          <p:spTgt spid="12">
                                            <p:txEl>
                                              <p:pRg st="0" end="0"/>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checkerboard(across)">
                                      <p:cBhvr>
                                        <p:cTn id="16" dur="500"/>
                                        <p:tgtEl>
                                          <p:spTgt spid="17">
                                            <p:txEl>
                                              <p:pRg st="0" end="0"/>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checkerboard(across)">
                                      <p:cBhvr>
                                        <p:cTn id="19" dur="500"/>
                                        <p:tgtEl>
                                          <p:spTgt spid="14">
                                            <p:txEl>
                                              <p:pRg st="0" end="0"/>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checkerboard(across)">
                                      <p:cBhvr>
                                        <p:cTn id="22" dur="500"/>
                                        <p:tgtEl>
                                          <p:spTgt spid="20">
                                            <p:txEl>
                                              <p:pRg st="0" end="0"/>
                                            </p:txEl>
                                          </p:spTgt>
                                        </p:tgtEl>
                                      </p:cBhvr>
                                    </p:animEffect>
                                  </p:childTnLst>
                                </p:cTn>
                              </p:par>
                              <p:par>
                                <p:cTn id="23" presetID="5" presetClass="entr" presetSubtype="10" fill="hold" nodeType="with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checkerboard(across)">
                                      <p:cBhvr>
                                        <p:cTn id="25"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32770" name="TextBox 18"/>
          <p:cNvSpPr txBox="1">
            <a:spLocks noChangeArrowheads="1"/>
          </p:cNvSpPr>
          <p:nvPr/>
        </p:nvSpPr>
        <p:spPr bwMode="auto">
          <a:xfrm>
            <a:off x="990600" y="1352550"/>
            <a:ext cx="2286000" cy="539635"/>
          </a:xfrm>
          <a:prstGeom prst="rect">
            <a:avLst/>
          </a:prstGeom>
          <a:solidFill>
            <a:schemeClr val="bg2">
              <a:lumMod val="20000"/>
              <a:lumOff val="80000"/>
            </a:schemeClr>
          </a:solidFill>
          <a:ln w="9525">
            <a:noFill/>
            <a:miter lim="800000"/>
            <a:headEnd/>
            <a:tailEnd/>
          </a:ln>
        </p:spPr>
        <p:txBody>
          <a:bodyPr>
            <a:prstTxWarp prst="textNoShape">
              <a:avLst/>
            </a:prstTxWarp>
            <a:spAutoFit/>
          </a:bodyPr>
          <a:lstStyle/>
          <a:p>
            <a:pPr marL="112713">
              <a:lnSpc>
                <a:spcPct val="90000"/>
              </a:lnSpc>
            </a:pPr>
            <a:r>
              <a:rPr lang="en-US" altLang="zh-CN" sz="1600" dirty="0">
                <a:solidFill>
                  <a:schemeClr val="tx2">
                    <a:lumMod val="75000"/>
                  </a:schemeClr>
                </a:solidFill>
                <a:latin typeface="Arial" pitchFamily="-101" charset="0"/>
                <a:ea typeface="SimSun" pitchFamily="2" charset="-128"/>
                <a:cs typeface="SimSun" pitchFamily="2" charset="-128"/>
              </a:rPr>
              <a:t>Superb access </a:t>
            </a:r>
            <a:br>
              <a:rPr lang="en-US" altLang="zh-CN" sz="1600" dirty="0">
                <a:solidFill>
                  <a:schemeClr val="tx2">
                    <a:lumMod val="75000"/>
                  </a:schemeClr>
                </a:solidFill>
                <a:latin typeface="Arial" pitchFamily="-101" charset="0"/>
                <a:ea typeface="SimSun" pitchFamily="2" charset="-128"/>
                <a:cs typeface="SimSun" pitchFamily="2" charset="-128"/>
              </a:rPr>
            </a:br>
            <a:r>
              <a:rPr lang="en-US" altLang="zh-CN" sz="1600" dirty="0">
                <a:solidFill>
                  <a:schemeClr val="tx2">
                    <a:lumMod val="75000"/>
                  </a:schemeClr>
                </a:solidFill>
                <a:latin typeface="Arial" pitchFamily="-101" charset="0"/>
                <a:ea typeface="SimSun" pitchFamily="2" charset="-128"/>
                <a:cs typeface="SimSun" pitchFamily="2" charset="-128"/>
              </a:rPr>
              <a:t>to care</a:t>
            </a:r>
          </a:p>
        </p:txBody>
      </p:sp>
      <p:sp>
        <p:nvSpPr>
          <p:cNvPr id="32772" name="TextBox 19"/>
          <p:cNvSpPr txBox="1">
            <a:spLocks noChangeArrowheads="1"/>
          </p:cNvSpPr>
          <p:nvPr/>
        </p:nvSpPr>
        <p:spPr bwMode="auto">
          <a:xfrm>
            <a:off x="990600" y="1997075"/>
            <a:ext cx="2286000" cy="534988"/>
          </a:xfrm>
          <a:prstGeom prst="rect">
            <a:avLst/>
          </a:prstGeom>
          <a:solidFill>
            <a:schemeClr val="bg2">
              <a:lumMod val="20000"/>
              <a:lumOff val="80000"/>
            </a:schemeClr>
          </a:solidFill>
          <a:ln w="9525">
            <a:noFill/>
            <a:miter lim="800000"/>
            <a:headEnd/>
            <a:tailEnd/>
          </a:ln>
        </p:spPr>
        <p:txBody>
          <a:bodyPr>
            <a:prstTxWarp prst="textNoShape">
              <a:avLst/>
            </a:prstTxWarp>
            <a:spAutoFit/>
          </a:bodyPr>
          <a:lstStyle/>
          <a:p>
            <a:pPr marL="112713">
              <a:lnSpc>
                <a:spcPct val="90000"/>
              </a:lnSpc>
            </a:pPr>
            <a:r>
              <a:rPr lang="en-US" altLang="zh-CN" sz="1600" dirty="0">
                <a:solidFill>
                  <a:schemeClr val="tx2">
                    <a:lumMod val="75000"/>
                  </a:schemeClr>
                </a:solidFill>
                <a:latin typeface="Arial" pitchFamily="-101" charset="0"/>
                <a:ea typeface="SimSun" pitchFamily="2" charset="-128"/>
                <a:cs typeface="SimSun" pitchFamily="2" charset="-128"/>
              </a:rPr>
              <a:t>Patient engagement in care</a:t>
            </a:r>
          </a:p>
        </p:txBody>
      </p:sp>
      <p:sp>
        <p:nvSpPr>
          <p:cNvPr id="32774" name="TextBox 21"/>
          <p:cNvSpPr txBox="1">
            <a:spLocks noChangeArrowheads="1"/>
          </p:cNvSpPr>
          <p:nvPr/>
        </p:nvSpPr>
        <p:spPr bwMode="auto">
          <a:xfrm>
            <a:off x="990600" y="2660651"/>
            <a:ext cx="2286000" cy="534987"/>
          </a:xfrm>
          <a:prstGeom prst="rect">
            <a:avLst/>
          </a:prstGeom>
          <a:solidFill>
            <a:schemeClr val="bg2">
              <a:lumMod val="20000"/>
              <a:lumOff val="80000"/>
            </a:schemeClr>
          </a:solidFill>
          <a:ln w="9525">
            <a:noFill/>
            <a:miter lim="800000"/>
            <a:headEnd/>
            <a:tailEnd/>
          </a:ln>
        </p:spPr>
        <p:txBody>
          <a:bodyPr>
            <a:prstTxWarp prst="textNoShape">
              <a:avLst/>
            </a:prstTxWarp>
            <a:spAutoFit/>
          </a:bodyPr>
          <a:lstStyle/>
          <a:p>
            <a:pPr marL="112713">
              <a:lnSpc>
                <a:spcPct val="90000"/>
              </a:lnSpc>
            </a:pPr>
            <a:r>
              <a:rPr lang="en-US" altLang="zh-CN" sz="1600" dirty="0">
                <a:solidFill>
                  <a:schemeClr val="tx2">
                    <a:lumMod val="75000"/>
                  </a:schemeClr>
                </a:solidFill>
                <a:latin typeface="Arial" pitchFamily="-101" charset="0"/>
                <a:ea typeface="SimSun" pitchFamily="2" charset="-128"/>
                <a:cs typeface="SimSun" pitchFamily="2" charset="-128"/>
              </a:rPr>
              <a:t>Clinical information systems, registry </a:t>
            </a:r>
          </a:p>
        </p:txBody>
      </p:sp>
      <p:sp>
        <p:nvSpPr>
          <p:cNvPr id="32776" name="TextBox 23"/>
          <p:cNvSpPr txBox="1">
            <a:spLocks noChangeArrowheads="1"/>
          </p:cNvSpPr>
          <p:nvPr/>
        </p:nvSpPr>
        <p:spPr bwMode="auto">
          <a:xfrm>
            <a:off x="990600" y="3344863"/>
            <a:ext cx="2286000" cy="534987"/>
          </a:xfrm>
          <a:prstGeom prst="rect">
            <a:avLst/>
          </a:prstGeom>
          <a:solidFill>
            <a:schemeClr val="bg2">
              <a:lumMod val="20000"/>
              <a:lumOff val="80000"/>
            </a:schemeClr>
          </a:solidFill>
          <a:ln w="9525">
            <a:noFill/>
            <a:miter lim="800000"/>
            <a:headEnd/>
            <a:tailEnd/>
          </a:ln>
        </p:spPr>
        <p:txBody>
          <a:bodyPr>
            <a:prstTxWarp prst="textNoShape">
              <a:avLst/>
            </a:prstTxWarp>
            <a:spAutoFit/>
          </a:bodyPr>
          <a:lstStyle/>
          <a:p>
            <a:pPr marL="112713">
              <a:lnSpc>
                <a:spcPct val="90000"/>
              </a:lnSpc>
            </a:pPr>
            <a:r>
              <a:rPr lang="en-US" altLang="zh-CN" sz="1600" dirty="0">
                <a:solidFill>
                  <a:schemeClr val="tx2">
                    <a:lumMod val="75000"/>
                  </a:schemeClr>
                </a:solidFill>
                <a:latin typeface="Arial" pitchFamily="-101" charset="0"/>
                <a:ea typeface="SimSun" pitchFamily="2" charset="-128"/>
                <a:cs typeface="SimSun" pitchFamily="2" charset="-128"/>
              </a:rPr>
              <a:t>Care coordination</a:t>
            </a:r>
          </a:p>
          <a:p>
            <a:pPr marL="112713">
              <a:lnSpc>
                <a:spcPct val="90000"/>
              </a:lnSpc>
            </a:pPr>
            <a:endParaRPr lang="en-US" altLang="zh-CN" sz="1600" dirty="0">
              <a:solidFill>
                <a:schemeClr val="bg2"/>
              </a:solidFill>
              <a:latin typeface="Arial" pitchFamily="-101" charset="0"/>
              <a:ea typeface="SimSun" pitchFamily="2" charset="-128"/>
              <a:cs typeface="SimSun" pitchFamily="2" charset="-128"/>
            </a:endParaRPr>
          </a:p>
        </p:txBody>
      </p:sp>
      <p:sp>
        <p:nvSpPr>
          <p:cNvPr id="32777" name="TextBox 25"/>
          <p:cNvSpPr txBox="1">
            <a:spLocks noChangeArrowheads="1"/>
          </p:cNvSpPr>
          <p:nvPr/>
        </p:nvSpPr>
        <p:spPr bwMode="auto">
          <a:xfrm>
            <a:off x="5949240" y="1657350"/>
            <a:ext cx="2585160" cy="534988"/>
          </a:xfrm>
          <a:prstGeom prst="rect">
            <a:avLst/>
          </a:prstGeom>
          <a:solidFill>
            <a:schemeClr val="bg2">
              <a:lumMod val="20000"/>
              <a:lumOff val="80000"/>
            </a:schemeClr>
          </a:solidFill>
          <a:ln w="9525">
            <a:noFill/>
            <a:miter lim="800000"/>
            <a:headEnd/>
            <a:tailEnd/>
          </a:ln>
        </p:spPr>
        <p:txBody>
          <a:bodyPr wrap="square">
            <a:prstTxWarp prst="textNoShape">
              <a:avLst/>
            </a:prstTxWarp>
            <a:spAutoFit/>
          </a:bodyPr>
          <a:lstStyle/>
          <a:p>
            <a:pPr marL="112713">
              <a:lnSpc>
                <a:spcPct val="90000"/>
              </a:lnSpc>
            </a:pPr>
            <a:r>
              <a:rPr lang="en-US" altLang="zh-CN" sz="1600" dirty="0">
                <a:solidFill>
                  <a:schemeClr val="tx2">
                    <a:lumMod val="75000"/>
                  </a:schemeClr>
                </a:solidFill>
                <a:latin typeface="Arial" pitchFamily="-101" charset="0"/>
                <a:ea typeface="SimSun" pitchFamily="2" charset="-128"/>
                <a:cs typeface="SimSun" pitchFamily="2" charset="-128"/>
              </a:rPr>
              <a:t>Team care</a:t>
            </a:r>
          </a:p>
          <a:p>
            <a:pPr marL="112713">
              <a:lnSpc>
                <a:spcPct val="90000"/>
              </a:lnSpc>
            </a:pPr>
            <a:endParaRPr lang="en-US" altLang="zh-CN" sz="1600" dirty="0">
              <a:solidFill>
                <a:schemeClr val="bg2"/>
              </a:solidFill>
              <a:latin typeface="Arial" pitchFamily="-101" charset="0"/>
              <a:ea typeface="SimSun" pitchFamily="2" charset="-128"/>
              <a:cs typeface="SimSun" pitchFamily="2" charset="-128"/>
            </a:endParaRPr>
          </a:p>
        </p:txBody>
      </p:sp>
      <p:sp>
        <p:nvSpPr>
          <p:cNvPr id="32779" name="TextBox 27"/>
          <p:cNvSpPr txBox="1">
            <a:spLocks noChangeArrowheads="1"/>
          </p:cNvSpPr>
          <p:nvPr/>
        </p:nvSpPr>
        <p:spPr bwMode="auto">
          <a:xfrm>
            <a:off x="5949240" y="2295648"/>
            <a:ext cx="2585160" cy="534988"/>
          </a:xfrm>
          <a:prstGeom prst="rect">
            <a:avLst/>
          </a:prstGeom>
          <a:solidFill>
            <a:schemeClr val="bg2">
              <a:lumMod val="20000"/>
              <a:lumOff val="80000"/>
            </a:schemeClr>
          </a:solidFill>
          <a:ln w="9525">
            <a:noFill/>
            <a:miter lim="800000"/>
            <a:headEnd/>
            <a:tailEnd/>
          </a:ln>
        </p:spPr>
        <p:txBody>
          <a:bodyPr wrap="square">
            <a:prstTxWarp prst="textNoShape">
              <a:avLst/>
            </a:prstTxWarp>
            <a:spAutoFit/>
          </a:bodyPr>
          <a:lstStyle/>
          <a:p>
            <a:pPr marL="112713">
              <a:lnSpc>
                <a:spcPct val="90000"/>
              </a:lnSpc>
            </a:pPr>
            <a:r>
              <a:rPr lang="en-US" altLang="zh-CN" sz="1600" dirty="0">
                <a:solidFill>
                  <a:schemeClr val="tx2">
                    <a:lumMod val="75000"/>
                  </a:schemeClr>
                </a:solidFill>
                <a:latin typeface="Arial" pitchFamily="-101" charset="0"/>
                <a:ea typeface="SimSun" pitchFamily="2" charset="-128"/>
                <a:cs typeface="SimSun" pitchFamily="2" charset="-128"/>
              </a:rPr>
              <a:t>Communication/ </a:t>
            </a:r>
          </a:p>
          <a:p>
            <a:pPr marL="112713">
              <a:lnSpc>
                <a:spcPct val="90000"/>
              </a:lnSpc>
            </a:pPr>
            <a:r>
              <a:rPr lang="en-US" altLang="zh-CN" sz="1600" dirty="0">
                <a:solidFill>
                  <a:schemeClr val="tx2">
                    <a:lumMod val="75000"/>
                  </a:schemeClr>
                </a:solidFill>
                <a:latin typeface="Arial" pitchFamily="-101" charset="0"/>
                <a:ea typeface="SimSun" pitchFamily="2" charset="-128"/>
                <a:cs typeface="SimSun" pitchFamily="2" charset="-128"/>
              </a:rPr>
              <a:t>Patient Feedback</a:t>
            </a:r>
          </a:p>
        </p:txBody>
      </p:sp>
      <p:sp>
        <p:nvSpPr>
          <p:cNvPr id="32781" name="TextBox 29"/>
          <p:cNvSpPr txBox="1">
            <a:spLocks noChangeArrowheads="1"/>
          </p:cNvSpPr>
          <p:nvPr/>
        </p:nvSpPr>
        <p:spPr bwMode="auto">
          <a:xfrm>
            <a:off x="5949240" y="2942336"/>
            <a:ext cx="2585160" cy="539635"/>
          </a:xfrm>
          <a:prstGeom prst="rect">
            <a:avLst/>
          </a:prstGeom>
          <a:solidFill>
            <a:schemeClr val="bg2">
              <a:lumMod val="20000"/>
              <a:lumOff val="80000"/>
            </a:schemeClr>
          </a:solidFill>
          <a:ln w="9525">
            <a:noFill/>
            <a:miter lim="800000"/>
            <a:headEnd/>
            <a:tailEnd/>
          </a:ln>
        </p:spPr>
        <p:txBody>
          <a:bodyPr wrap="square">
            <a:prstTxWarp prst="textNoShape">
              <a:avLst/>
            </a:prstTxWarp>
            <a:spAutoFit/>
          </a:bodyPr>
          <a:lstStyle/>
          <a:p>
            <a:pPr marL="112713">
              <a:lnSpc>
                <a:spcPct val="90000"/>
              </a:lnSpc>
            </a:pPr>
            <a:r>
              <a:rPr lang="en-US" altLang="zh-CN" sz="1600" dirty="0">
                <a:solidFill>
                  <a:schemeClr val="tx2">
                    <a:lumMod val="75000"/>
                  </a:schemeClr>
                </a:solidFill>
                <a:latin typeface="Arial" pitchFamily="-101" charset="0"/>
                <a:ea typeface="SimSun" pitchFamily="2" charset="-128"/>
                <a:cs typeface="SimSun" pitchFamily="2" charset="-128"/>
              </a:rPr>
              <a:t>Mobile – easy to use and available information</a:t>
            </a:r>
          </a:p>
        </p:txBody>
      </p:sp>
      <p:sp>
        <p:nvSpPr>
          <p:cNvPr id="16" name="Title 15"/>
          <p:cNvSpPr>
            <a:spLocks noGrp="1"/>
          </p:cNvSpPr>
          <p:nvPr>
            <p:ph type="title"/>
          </p:nvPr>
        </p:nvSpPr>
        <p:spPr>
          <a:xfrm>
            <a:off x="41549" y="208119"/>
            <a:ext cx="8731249" cy="666564"/>
          </a:xfrm>
        </p:spPr>
        <p:txBody>
          <a:bodyPr>
            <a:normAutofit fontScale="90000"/>
          </a:bodyPr>
          <a:lstStyle/>
          <a:p>
            <a:r>
              <a:rPr lang="en-US" altLang="zh-CN" dirty="0">
                <a:solidFill>
                  <a:schemeClr val="tx1"/>
                </a:solidFill>
                <a:latin typeface="Arial" pitchFamily="-101" charset="0"/>
                <a:ea typeface="SimSun" pitchFamily="2" charset="-128"/>
                <a:cs typeface="SimSun" pitchFamily="2" charset="-128"/>
              </a:rPr>
              <a:t>Defining the care centered on the patient</a:t>
            </a:r>
            <a:endParaRPr lang="en-US" dirty="0"/>
          </a:p>
        </p:txBody>
      </p:sp>
      <p:grpSp>
        <p:nvGrpSpPr>
          <p:cNvPr id="19" name="Group 18"/>
          <p:cNvGrpSpPr/>
          <p:nvPr/>
        </p:nvGrpSpPr>
        <p:grpSpPr>
          <a:xfrm>
            <a:off x="5461000" y="2084917"/>
            <a:ext cx="555626" cy="555626"/>
            <a:chOff x="6400800" y="-781050"/>
            <a:chExt cx="657226" cy="657226"/>
          </a:xfrm>
        </p:grpSpPr>
        <p:sp>
          <p:nvSpPr>
            <p:cNvPr id="20" name="Oval 19"/>
            <p:cNvSpPr/>
            <p:nvPr/>
          </p:nvSpPr>
          <p:spPr bwMode="auto">
            <a:xfrm>
              <a:off x="6400800" y="-781050"/>
              <a:ext cx="657226" cy="657226"/>
            </a:xfrm>
            <a:prstGeom prst="ellipse">
              <a:avLst/>
            </a:prstGeom>
            <a:solidFill>
              <a:schemeClr val="accent2"/>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21" name="Picture 52" descr="SP_Picto_White_Healthcare_HealthcareWorker"/>
            <p:cNvPicPr>
              <a:picLocks noChangeAspect="1" noChangeArrowheads="1"/>
            </p:cNvPicPr>
            <p:nvPr/>
          </p:nvPicPr>
          <p:blipFill>
            <a:blip r:embed="rId3"/>
            <a:srcRect/>
            <a:stretch>
              <a:fillRect/>
            </a:stretch>
          </p:blipFill>
          <p:spPr bwMode="auto">
            <a:xfrm>
              <a:off x="6463044" y="-720132"/>
              <a:ext cx="533400" cy="533400"/>
            </a:xfrm>
            <a:prstGeom prst="rect">
              <a:avLst/>
            </a:prstGeom>
            <a:noFill/>
          </p:spPr>
        </p:pic>
      </p:grpSp>
      <p:grpSp>
        <p:nvGrpSpPr>
          <p:cNvPr id="22" name="Group 21"/>
          <p:cNvGrpSpPr/>
          <p:nvPr/>
        </p:nvGrpSpPr>
        <p:grpSpPr>
          <a:xfrm>
            <a:off x="3124200" y="2190750"/>
            <a:ext cx="555626" cy="555626"/>
            <a:chOff x="2362200" y="-781050"/>
            <a:chExt cx="657226" cy="657226"/>
          </a:xfrm>
        </p:grpSpPr>
        <p:sp>
          <p:nvSpPr>
            <p:cNvPr id="23" name="Oval 22"/>
            <p:cNvSpPr/>
            <p:nvPr/>
          </p:nvSpPr>
          <p:spPr bwMode="auto">
            <a:xfrm>
              <a:off x="2362200" y="-781050"/>
              <a:ext cx="657226" cy="657226"/>
            </a:xfrm>
            <a:prstGeom prst="ellipse">
              <a:avLst/>
            </a:prstGeom>
            <a:solidFill>
              <a:schemeClr val="accent6"/>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24" name="Picture 55" descr="SP_Picto_White_Healthcare_MedicalRecords"/>
            <p:cNvPicPr>
              <a:picLocks noChangeAspect="1" noChangeArrowheads="1"/>
            </p:cNvPicPr>
            <p:nvPr/>
          </p:nvPicPr>
          <p:blipFill>
            <a:blip r:embed="rId4"/>
            <a:srcRect/>
            <a:stretch>
              <a:fillRect/>
            </a:stretch>
          </p:blipFill>
          <p:spPr bwMode="auto">
            <a:xfrm>
              <a:off x="2490463" y="-662306"/>
              <a:ext cx="400700" cy="400700"/>
            </a:xfrm>
            <a:prstGeom prst="rect">
              <a:avLst/>
            </a:prstGeom>
            <a:noFill/>
          </p:spPr>
        </p:pic>
      </p:grpSp>
      <p:grpSp>
        <p:nvGrpSpPr>
          <p:cNvPr id="26" name="Group 25"/>
          <p:cNvGrpSpPr/>
          <p:nvPr/>
        </p:nvGrpSpPr>
        <p:grpSpPr>
          <a:xfrm>
            <a:off x="5486400" y="2876550"/>
            <a:ext cx="555626" cy="555626"/>
            <a:chOff x="7162800" y="5238750"/>
            <a:chExt cx="657226" cy="657226"/>
          </a:xfrm>
        </p:grpSpPr>
        <p:sp>
          <p:nvSpPr>
            <p:cNvPr id="27" name="Oval 26"/>
            <p:cNvSpPr/>
            <p:nvPr/>
          </p:nvSpPr>
          <p:spPr bwMode="auto">
            <a:xfrm>
              <a:off x="7162800" y="5238750"/>
              <a:ext cx="657226" cy="657226"/>
            </a:xfrm>
            <a:prstGeom prst="ellipse">
              <a:avLst/>
            </a:prstGeom>
            <a:solidFill>
              <a:srgbClr val="42AA82"/>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28" name="Picture 27" descr="Medical_pictograms_Assistant.png"/>
            <p:cNvPicPr>
              <a:picLocks noChangeAspect="1"/>
            </p:cNvPicPr>
            <p:nvPr/>
          </p:nvPicPr>
          <p:blipFill>
            <a:blip r:embed="rId5"/>
            <a:stretch>
              <a:fillRect/>
            </a:stretch>
          </p:blipFill>
          <p:spPr>
            <a:xfrm>
              <a:off x="7258050" y="5311775"/>
              <a:ext cx="476250" cy="476250"/>
            </a:xfrm>
            <a:prstGeom prst="rect">
              <a:avLst/>
            </a:prstGeom>
          </p:spPr>
        </p:pic>
      </p:grpSp>
      <p:grpSp>
        <p:nvGrpSpPr>
          <p:cNvPr id="29" name="Group 28"/>
          <p:cNvGrpSpPr/>
          <p:nvPr/>
        </p:nvGrpSpPr>
        <p:grpSpPr>
          <a:xfrm>
            <a:off x="5044371" y="3432882"/>
            <a:ext cx="545040" cy="545040"/>
            <a:chOff x="5486400" y="5238750"/>
            <a:chExt cx="657226" cy="657226"/>
          </a:xfrm>
        </p:grpSpPr>
        <p:sp>
          <p:nvSpPr>
            <p:cNvPr id="30" name="Oval 29"/>
            <p:cNvSpPr/>
            <p:nvPr/>
          </p:nvSpPr>
          <p:spPr bwMode="auto">
            <a:xfrm>
              <a:off x="5486400" y="5238750"/>
              <a:ext cx="657226" cy="657226"/>
            </a:xfrm>
            <a:prstGeom prst="ellipse">
              <a:avLst/>
            </a:prstGeom>
            <a:solidFill>
              <a:srgbClr val="56A83A"/>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31" name="Picture 30" descr="Medical_pictograms_Screen.png"/>
            <p:cNvPicPr>
              <a:picLocks noChangeAspect="1"/>
            </p:cNvPicPr>
            <p:nvPr/>
          </p:nvPicPr>
          <p:blipFill>
            <a:blip r:embed="rId6"/>
            <a:stretch>
              <a:fillRect/>
            </a:stretch>
          </p:blipFill>
          <p:spPr>
            <a:xfrm>
              <a:off x="5586628" y="5356225"/>
              <a:ext cx="476250" cy="476250"/>
            </a:xfrm>
            <a:prstGeom prst="rect">
              <a:avLst/>
            </a:prstGeom>
          </p:spPr>
        </p:pic>
      </p:grpSp>
      <p:grpSp>
        <p:nvGrpSpPr>
          <p:cNvPr id="35" name="Group 34"/>
          <p:cNvGrpSpPr/>
          <p:nvPr/>
        </p:nvGrpSpPr>
        <p:grpSpPr>
          <a:xfrm>
            <a:off x="3485092" y="1497542"/>
            <a:ext cx="561974" cy="561974"/>
            <a:chOff x="3200400" y="-781050"/>
            <a:chExt cx="657226" cy="657226"/>
          </a:xfrm>
        </p:grpSpPr>
        <p:sp>
          <p:nvSpPr>
            <p:cNvPr id="36" name="Oval 35"/>
            <p:cNvSpPr/>
            <p:nvPr/>
          </p:nvSpPr>
          <p:spPr bwMode="auto">
            <a:xfrm>
              <a:off x="3200400" y="-781050"/>
              <a:ext cx="657226" cy="657226"/>
            </a:xfrm>
            <a:prstGeom prst="ellipse">
              <a:avLst/>
            </a:prstGeom>
            <a:solidFill>
              <a:srgbClr val="F67E29"/>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37" name="Picture 36" descr="Medical_pictograms_Access.png"/>
            <p:cNvPicPr>
              <a:picLocks noChangeAspect="1"/>
            </p:cNvPicPr>
            <p:nvPr/>
          </p:nvPicPr>
          <p:blipFill>
            <a:blip r:embed="rId7"/>
            <a:stretch>
              <a:fillRect/>
            </a:stretch>
          </p:blipFill>
          <p:spPr>
            <a:xfrm>
              <a:off x="3286973" y="-710619"/>
              <a:ext cx="481239" cy="481239"/>
            </a:xfrm>
            <a:prstGeom prst="rect">
              <a:avLst/>
            </a:prstGeom>
          </p:spPr>
        </p:pic>
      </p:grpSp>
      <p:grpSp>
        <p:nvGrpSpPr>
          <p:cNvPr id="44" name="Group 43"/>
          <p:cNvGrpSpPr/>
          <p:nvPr/>
        </p:nvGrpSpPr>
        <p:grpSpPr>
          <a:xfrm>
            <a:off x="3603626" y="3425826"/>
            <a:ext cx="528108" cy="528108"/>
            <a:chOff x="3862387" y="5238750"/>
            <a:chExt cx="657226" cy="657226"/>
          </a:xfrm>
        </p:grpSpPr>
        <p:sp>
          <p:nvSpPr>
            <p:cNvPr id="45" name="Oval 44"/>
            <p:cNvSpPr/>
            <p:nvPr/>
          </p:nvSpPr>
          <p:spPr bwMode="auto">
            <a:xfrm>
              <a:off x="3862387" y="5238750"/>
              <a:ext cx="657226" cy="657226"/>
            </a:xfrm>
            <a:prstGeom prst="ellipse">
              <a:avLst/>
            </a:prstGeom>
            <a:solidFill>
              <a:schemeClr val="accent4"/>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46" name="Picture 45" descr="Medical_pictograms_Satisfaction.png"/>
            <p:cNvPicPr>
              <a:picLocks noChangeAspect="1"/>
            </p:cNvPicPr>
            <p:nvPr/>
          </p:nvPicPr>
          <p:blipFill>
            <a:blip r:embed="rId8"/>
            <a:stretch>
              <a:fillRect/>
            </a:stretch>
          </p:blipFill>
          <p:spPr>
            <a:xfrm>
              <a:off x="3953314" y="5311775"/>
              <a:ext cx="476250" cy="476250"/>
            </a:xfrm>
            <a:prstGeom prst="rect">
              <a:avLst/>
            </a:prstGeom>
          </p:spPr>
        </p:pic>
      </p:grpSp>
      <p:grpSp>
        <p:nvGrpSpPr>
          <p:cNvPr id="47" name="Group 46"/>
          <p:cNvGrpSpPr/>
          <p:nvPr/>
        </p:nvGrpSpPr>
        <p:grpSpPr>
          <a:xfrm>
            <a:off x="3124200" y="2912533"/>
            <a:ext cx="547160" cy="547160"/>
            <a:chOff x="2590800" y="-857250"/>
            <a:chExt cx="657226" cy="657226"/>
          </a:xfrm>
        </p:grpSpPr>
        <p:sp>
          <p:nvSpPr>
            <p:cNvPr id="48" name="Oval 47"/>
            <p:cNvSpPr/>
            <p:nvPr/>
          </p:nvSpPr>
          <p:spPr bwMode="auto">
            <a:xfrm>
              <a:off x="2590800" y="-857250"/>
              <a:ext cx="657226" cy="657226"/>
            </a:xfrm>
            <a:prstGeom prst="ellipse">
              <a:avLst/>
            </a:prstGeom>
            <a:solidFill>
              <a:schemeClr val="accent4"/>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49" name="Picture 61" descr="SP_Picto_White_Healthcare_Monitor1"/>
            <p:cNvPicPr>
              <a:picLocks noChangeAspect="1" noChangeArrowheads="1"/>
            </p:cNvPicPr>
            <p:nvPr/>
          </p:nvPicPr>
          <p:blipFill>
            <a:blip r:embed="rId9"/>
            <a:srcRect/>
            <a:stretch>
              <a:fillRect/>
            </a:stretch>
          </p:blipFill>
          <p:spPr bwMode="auto">
            <a:xfrm>
              <a:off x="2708027" y="-740023"/>
              <a:ext cx="422773" cy="422773"/>
            </a:xfrm>
            <a:prstGeom prst="rect">
              <a:avLst/>
            </a:prstGeom>
            <a:noFill/>
          </p:spPr>
        </p:pic>
      </p:grpSp>
      <p:grpSp>
        <p:nvGrpSpPr>
          <p:cNvPr id="50" name="Group 5"/>
          <p:cNvGrpSpPr>
            <a:grpSpLocks/>
          </p:cNvGrpSpPr>
          <p:nvPr/>
        </p:nvGrpSpPr>
        <p:grpSpPr bwMode="auto">
          <a:xfrm>
            <a:off x="4256710" y="1285868"/>
            <a:ext cx="543890" cy="542940"/>
            <a:chOff x="3218025" y="2596059"/>
            <a:chExt cx="909214" cy="909102"/>
          </a:xfrm>
        </p:grpSpPr>
        <p:sp>
          <p:nvSpPr>
            <p:cNvPr id="51" name="Oval 50"/>
            <p:cNvSpPr/>
            <p:nvPr/>
          </p:nvSpPr>
          <p:spPr>
            <a:xfrm>
              <a:off x="3218025" y="2596059"/>
              <a:ext cx="909214" cy="909102"/>
            </a:xfrm>
            <a:prstGeom prst="ellipse">
              <a:avLst/>
            </a:prstGeom>
            <a:solidFill>
              <a:schemeClr val="accent5"/>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52" name="Picture 4" descr="Checklist_wht.png"/>
            <p:cNvPicPr>
              <a:picLocks noChangeAspect="1"/>
            </p:cNvPicPr>
            <p:nvPr/>
          </p:nvPicPr>
          <p:blipFill>
            <a:blip r:embed="rId10"/>
            <a:srcRect/>
            <a:stretch>
              <a:fillRect/>
            </a:stretch>
          </p:blipFill>
          <p:spPr bwMode="auto">
            <a:xfrm>
              <a:off x="3418002" y="2761866"/>
              <a:ext cx="480524" cy="586814"/>
            </a:xfrm>
            <a:prstGeom prst="rect">
              <a:avLst/>
            </a:prstGeom>
            <a:noFill/>
            <a:ln w="9525">
              <a:noFill/>
              <a:miter lim="800000"/>
              <a:headEnd/>
              <a:tailEnd/>
            </a:ln>
          </p:spPr>
        </p:pic>
      </p:grpSp>
      <p:grpSp>
        <p:nvGrpSpPr>
          <p:cNvPr id="53" name="Group 52"/>
          <p:cNvGrpSpPr/>
          <p:nvPr/>
        </p:nvGrpSpPr>
        <p:grpSpPr>
          <a:xfrm>
            <a:off x="5010243" y="1516584"/>
            <a:ext cx="543890" cy="542940"/>
            <a:chOff x="3270250" y="2882900"/>
            <a:chExt cx="909638" cy="908050"/>
          </a:xfrm>
        </p:grpSpPr>
        <p:sp>
          <p:nvSpPr>
            <p:cNvPr id="54" name="Oval 53"/>
            <p:cNvSpPr/>
            <p:nvPr/>
          </p:nvSpPr>
          <p:spPr bwMode="auto">
            <a:xfrm>
              <a:off x="3270250" y="2882900"/>
              <a:ext cx="909638" cy="908050"/>
            </a:xfrm>
            <a:prstGeom prst="ellipse">
              <a:avLst/>
            </a:prstGeom>
            <a:solidFill>
              <a:schemeClr val="accent6"/>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55" name="Picture 101"/>
            <p:cNvPicPr>
              <a:picLocks noChangeAspect="1"/>
            </p:cNvPicPr>
            <p:nvPr/>
          </p:nvPicPr>
          <p:blipFill>
            <a:blip r:embed="rId11"/>
            <a:srcRect/>
            <a:stretch>
              <a:fillRect/>
            </a:stretch>
          </p:blipFill>
          <p:spPr bwMode="auto">
            <a:xfrm>
              <a:off x="3343275" y="2954338"/>
              <a:ext cx="685800" cy="652462"/>
            </a:xfrm>
            <a:prstGeom prst="rect">
              <a:avLst/>
            </a:prstGeom>
            <a:noFill/>
            <a:ln w="9525">
              <a:noFill/>
              <a:miter lim="800000"/>
              <a:headEnd/>
              <a:tailEnd/>
            </a:ln>
          </p:spPr>
        </p:pic>
      </p:grpSp>
      <p:pic>
        <p:nvPicPr>
          <p:cNvPr id="18" name="Picture 12"/>
          <p:cNvPicPr>
            <a:picLocks noChangeAspect="1"/>
          </p:cNvPicPr>
          <p:nvPr/>
        </p:nvPicPr>
        <p:blipFill>
          <a:blip r:embed="rId12"/>
          <a:stretch>
            <a:fillRect/>
          </a:stretch>
        </p:blipFill>
        <p:spPr bwMode="auto">
          <a:xfrm>
            <a:off x="3640666" y="1733550"/>
            <a:ext cx="1845734" cy="1790068"/>
          </a:xfrm>
          <a:prstGeom prst="rect">
            <a:avLst/>
          </a:prstGeom>
          <a:noFill/>
          <a:ln>
            <a:noFill/>
          </a:ln>
        </p:spPr>
      </p:pic>
      <p:pic>
        <p:nvPicPr>
          <p:cNvPr id="25" name="118351_IBM_Diagram_04_Clinician.png" descr="/Volumes/5_Client Accounts/IBM/3. Live Jobs/118351 - IBM NHS Confederation PPT support/Studio/Draft 1/Diagrams_working/PNG/118351_IBM_Diagram_04_Clinician.png"/>
          <p:cNvPicPr>
            <a:picLocks noChangeAspect="1"/>
          </p:cNvPicPr>
          <p:nvPr/>
        </p:nvPicPr>
        <p:blipFill>
          <a:blip r:embed="rId13" r:link="rId14">
            <a:clrChange>
              <a:clrFrom>
                <a:srgbClr val="FFFFFF"/>
              </a:clrFrom>
              <a:clrTo>
                <a:srgbClr val="FFFFFF">
                  <a:alpha val="0"/>
                </a:srgbClr>
              </a:clrTo>
            </a:clrChange>
          </a:blip>
          <a:srcRect/>
          <a:stretch>
            <a:fillRect/>
          </a:stretch>
        </p:blipFill>
        <p:spPr bwMode="auto">
          <a:xfrm>
            <a:off x="4324137" y="3365134"/>
            <a:ext cx="502388" cy="669156"/>
          </a:xfrm>
          <a:prstGeom prst="rect">
            <a:avLst/>
          </a:prstGeom>
          <a:noFill/>
          <a:ln w="9525">
            <a:noFill/>
            <a:miter lim="800000"/>
            <a:headEnd/>
            <a:tailEnd/>
          </a:ln>
        </p:spPr>
      </p:pic>
    </p:spTree>
    <p:extLst>
      <p:ext uri="{BB962C8B-B14F-4D97-AF65-F5344CB8AC3E}">
        <p14:creationId xmlns:p14="http://schemas.microsoft.com/office/powerpoint/2010/main" val="3204748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76200" y="895350"/>
            <a:ext cx="9067800" cy="2862322"/>
          </a:xfrm>
          <a:prstGeom prst="rect">
            <a:avLst/>
          </a:prstGeom>
          <a:solidFill>
            <a:schemeClr val="tx2">
              <a:lumMod val="75000"/>
            </a:schemeClr>
          </a:solidFill>
        </p:spPr>
        <p:txBody>
          <a:bodyPr wrap="square">
            <a:spAutoFit/>
          </a:bodyPr>
          <a:lstStyle/>
          <a:p>
            <a:r>
              <a:rPr lang="en-US" dirty="0">
                <a:solidFill>
                  <a:schemeClr val="bg1"/>
                </a:solidFill>
              </a:rPr>
              <a:t>#1 effective and stable leadership</a:t>
            </a:r>
          </a:p>
          <a:p>
            <a:r>
              <a:rPr lang="en-US" dirty="0">
                <a:solidFill>
                  <a:schemeClr val="bg1"/>
                </a:solidFill>
              </a:rPr>
              <a:t>#2 rowing together</a:t>
            </a:r>
          </a:p>
          <a:p>
            <a:r>
              <a:rPr lang="en-US" dirty="0">
                <a:solidFill>
                  <a:schemeClr val="bg1"/>
                </a:solidFill>
              </a:rPr>
              <a:t>#3 the Clinician were excited </a:t>
            </a:r>
          </a:p>
          <a:p>
            <a:r>
              <a:rPr lang="en-US" dirty="0">
                <a:solidFill>
                  <a:schemeClr val="bg1"/>
                </a:solidFill>
              </a:rPr>
              <a:t>#4 meaningful financial support </a:t>
            </a:r>
          </a:p>
          <a:p>
            <a:r>
              <a:rPr lang="en-US" dirty="0">
                <a:solidFill>
                  <a:schemeClr val="bg1"/>
                </a:solidFill>
              </a:rPr>
              <a:t>#5 Including CMS/ state/ Medicaid support </a:t>
            </a:r>
          </a:p>
          <a:p>
            <a:r>
              <a:rPr lang="en-US" dirty="0">
                <a:solidFill>
                  <a:schemeClr val="bg1"/>
                </a:solidFill>
              </a:rPr>
              <a:t>#6 </a:t>
            </a:r>
            <a:r>
              <a:rPr lang="en-US" dirty="0" err="1">
                <a:solidFill>
                  <a:schemeClr val="bg1"/>
                </a:solidFill>
              </a:rPr>
              <a:t>multipayer</a:t>
            </a:r>
            <a:r>
              <a:rPr lang="en-US" dirty="0">
                <a:solidFill>
                  <a:schemeClr val="bg1"/>
                </a:solidFill>
              </a:rPr>
              <a:t> participation healthcare plans, employers, state, Medicaid, Medicare, HHS. </a:t>
            </a:r>
          </a:p>
          <a:p>
            <a:r>
              <a:rPr lang="en-US" dirty="0">
                <a:solidFill>
                  <a:schemeClr val="bg1"/>
                </a:solidFill>
              </a:rPr>
              <a:t>#7 technical assistance and collaborative learning </a:t>
            </a:r>
          </a:p>
          <a:p>
            <a:r>
              <a:rPr lang="en-US" dirty="0">
                <a:solidFill>
                  <a:schemeClr val="bg1"/>
                </a:solidFill>
              </a:rPr>
              <a:t>#8 team-based approaches that extend beyond the practice </a:t>
            </a:r>
          </a:p>
          <a:p>
            <a:r>
              <a:rPr lang="en-US" dirty="0">
                <a:solidFill>
                  <a:schemeClr val="bg1"/>
                </a:solidFill>
              </a:rPr>
              <a:t>#9 realistic time tables for evaluation </a:t>
            </a:r>
          </a:p>
          <a:p>
            <a:r>
              <a:rPr lang="en-US" dirty="0">
                <a:solidFill>
                  <a:schemeClr val="bg1"/>
                </a:solidFill>
              </a:rPr>
              <a:t>#10 the right tools to be able to get at accessible and useful data. </a:t>
            </a:r>
          </a:p>
        </p:txBody>
      </p:sp>
      <p:sp>
        <p:nvSpPr>
          <p:cNvPr id="3" name="Rectangle 2"/>
          <p:cNvSpPr/>
          <p:nvPr/>
        </p:nvSpPr>
        <p:spPr>
          <a:xfrm>
            <a:off x="419100" y="59710"/>
            <a:ext cx="8534400" cy="369332"/>
          </a:xfrm>
          <a:prstGeom prst="rect">
            <a:avLst/>
          </a:prstGeom>
        </p:spPr>
        <p:txBody>
          <a:bodyPr wrap="square">
            <a:spAutoFit/>
          </a:bodyPr>
          <a:lstStyle/>
          <a:p>
            <a:r>
              <a:rPr lang="en-US" dirty="0">
                <a:solidFill>
                  <a:schemeClr val="bg1"/>
                </a:solidFill>
              </a:rPr>
              <a:t>Leadership and engagement: Lighting the fire, fanning the flame</a:t>
            </a:r>
          </a:p>
        </p:txBody>
      </p:sp>
    </p:spTree>
    <p:extLst>
      <p:ext uri="{BB962C8B-B14F-4D97-AF65-F5344CB8AC3E}">
        <p14:creationId xmlns:p14="http://schemas.microsoft.com/office/powerpoint/2010/main" val="63351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4A7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2191202" y="482600"/>
            <a:ext cx="4761594" cy="4178299"/>
          </a:xfrm>
          <a:prstGeom prst="rect">
            <a:avLst/>
          </a:prstGeom>
        </p:spPr>
      </p:pic>
    </p:spTree>
    <p:extLst>
      <p:ext uri="{BB962C8B-B14F-4D97-AF65-F5344CB8AC3E}">
        <p14:creationId xmlns:p14="http://schemas.microsoft.com/office/powerpoint/2010/main" val="4137802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19269"/>
            <a:ext cx="9144000" cy="2504962"/>
          </a:xfrm>
          <a:prstGeom prst="rect">
            <a:avLst/>
          </a:prstGeom>
        </p:spPr>
      </p:pic>
      <p:pic>
        <p:nvPicPr>
          <p:cNvPr id="3" name="Picture 2"/>
          <p:cNvPicPr>
            <a:picLocks noChangeAspect="1"/>
          </p:cNvPicPr>
          <p:nvPr/>
        </p:nvPicPr>
        <p:blipFill>
          <a:blip r:embed="rId3"/>
          <a:stretch>
            <a:fillRect/>
          </a:stretch>
        </p:blipFill>
        <p:spPr>
          <a:xfrm>
            <a:off x="2438400" y="3943350"/>
            <a:ext cx="3474876" cy="1083691"/>
          </a:xfrm>
          <a:prstGeom prst="rect">
            <a:avLst/>
          </a:prstGeom>
        </p:spPr>
      </p:pic>
    </p:spTree>
    <p:extLst>
      <p:ext uri="{BB962C8B-B14F-4D97-AF65-F5344CB8AC3E}">
        <p14:creationId xmlns:p14="http://schemas.microsoft.com/office/powerpoint/2010/main" val="2511572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graphicFrame>
        <p:nvGraphicFramePr>
          <p:cNvPr id="37906" name="Object 2"/>
          <p:cNvGraphicFramePr>
            <a:graphicFrameLocks/>
          </p:cNvGraphicFramePr>
          <p:nvPr>
            <p:extLst>
              <p:ext uri="{D42A27DB-BD31-4B8C-83A1-F6EECF244321}">
                <p14:modId xmlns:p14="http://schemas.microsoft.com/office/powerpoint/2010/main" val="2641472030"/>
              </p:ext>
            </p:extLst>
          </p:nvPr>
        </p:nvGraphicFramePr>
        <p:xfrm>
          <a:off x="1324774" y="1352550"/>
          <a:ext cx="6676226" cy="3081010"/>
        </p:xfrm>
        <a:graphic>
          <a:graphicData uri="http://schemas.openxmlformats.org/presentationml/2006/ole">
            <mc:AlternateContent xmlns:mc="http://schemas.openxmlformats.org/markup-compatibility/2006">
              <mc:Choice xmlns:v="urn:schemas-microsoft-com:vml" Requires="v">
                <p:oleObj spid="_x0000_s2077" name="Worksheet" r:id="rId4" imgW="8585200" imgH="3708400" progId="Excel.Sheet.8">
                  <p:embed/>
                </p:oleObj>
              </mc:Choice>
              <mc:Fallback>
                <p:oleObj name="Worksheet" r:id="rId4" imgW="8585200" imgH="3708400" progId="Excel.Sheet.8">
                  <p:embed/>
                  <p:pic>
                    <p:nvPicPr>
                      <p:cNvPr id="37906"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4774" y="1352550"/>
                        <a:ext cx="6676226" cy="3081010"/>
                      </a:xfrm>
                      <a:prstGeom prst="rect">
                        <a:avLst/>
                      </a:prstGeom>
                      <a:noFill/>
                      <a:extLst/>
                    </p:spPr>
                  </p:pic>
                </p:oleObj>
              </mc:Fallback>
            </mc:AlternateContent>
          </a:graphicData>
        </a:graphic>
      </p:graphicFrame>
      <p:sp>
        <p:nvSpPr>
          <p:cNvPr id="37890" name="Title 4"/>
          <p:cNvSpPr>
            <a:spLocks noGrp="1"/>
          </p:cNvSpPr>
          <p:nvPr>
            <p:ph type="title"/>
          </p:nvPr>
        </p:nvSpPr>
        <p:spPr/>
        <p:txBody>
          <a:bodyPr/>
          <a:lstStyle/>
          <a:p>
            <a:pPr eaLnBrk="1" hangingPunct="1"/>
            <a:r>
              <a:rPr lang="en-US" altLang="zh-CN" sz="2200" dirty="0">
                <a:latin typeface="Arial" pitchFamily="-101" charset="0"/>
                <a:ea typeface="SimSun" pitchFamily="2" charset="-128"/>
                <a:cs typeface="SimSun" pitchFamily="2" charset="-128"/>
              </a:rPr>
              <a:t>Benefit redesign – Patient engagement  </a:t>
            </a:r>
            <a:br>
              <a:rPr lang="en-US" altLang="zh-CN" sz="2200" dirty="0">
                <a:latin typeface="Arial" pitchFamily="-101" charset="0"/>
                <a:ea typeface="SimSun" pitchFamily="2" charset="-128"/>
                <a:cs typeface="SimSun" pitchFamily="2" charset="-128"/>
              </a:rPr>
            </a:br>
            <a:r>
              <a:rPr lang="en-US" altLang="zh-CN" sz="2200" dirty="0">
                <a:latin typeface="Arial" pitchFamily="-101" charset="0"/>
                <a:ea typeface="SimSun" pitchFamily="2" charset="-128"/>
                <a:cs typeface="SimSun" pitchFamily="2" charset="-128"/>
              </a:rPr>
              <a:t>Different strategies for different Healthcare spend segments</a:t>
            </a:r>
            <a:endParaRPr lang="en-US" sz="2200" dirty="0">
              <a:latin typeface="Arial" pitchFamily="-101" charset="0"/>
              <a:ea typeface="Arial" pitchFamily="-101" charset="0"/>
              <a:cs typeface="Arial" pitchFamily="-101" charset="0"/>
            </a:endParaRPr>
          </a:p>
        </p:txBody>
      </p:sp>
      <p:sp>
        <p:nvSpPr>
          <p:cNvPr id="37894" name="TextBox 5"/>
          <p:cNvSpPr txBox="1">
            <a:spLocks noChangeArrowheads="1"/>
          </p:cNvSpPr>
          <p:nvPr/>
        </p:nvSpPr>
        <p:spPr bwMode="auto">
          <a:xfrm>
            <a:off x="228600" y="2473325"/>
            <a:ext cx="1166813" cy="594009"/>
          </a:xfrm>
          <a:prstGeom prst="rect">
            <a:avLst/>
          </a:prstGeom>
          <a:noFill/>
          <a:ln w="9525">
            <a:noFill/>
            <a:miter lim="800000"/>
            <a:headEnd/>
            <a:tailEnd/>
          </a:ln>
        </p:spPr>
        <p:txBody>
          <a:bodyPr>
            <a:prstTxWarp prst="textNoShape">
              <a:avLst/>
            </a:prstTxWarp>
            <a:spAutoFit/>
          </a:bodyPr>
          <a:lstStyle/>
          <a:p>
            <a:pPr algn="r" defTabSz="457200">
              <a:lnSpc>
                <a:spcPct val="90000"/>
              </a:lnSpc>
            </a:pPr>
            <a:r>
              <a:rPr lang="en-US" altLang="zh-CN" sz="1200" dirty="0">
                <a:latin typeface="Arial" pitchFamily="-101" charset="0"/>
                <a:ea typeface="SimSun" pitchFamily="2" charset="-128"/>
                <a:cs typeface="SimSun" pitchFamily="2" charset="-128"/>
              </a:rPr>
              <a:t> </a:t>
            </a:r>
            <a:r>
              <a:rPr lang="en-US" altLang="zh-CN" sz="1200" b="1" dirty="0">
                <a:latin typeface="Arial" pitchFamily="-101" charset="0"/>
                <a:ea typeface="SimSun" pitchFamily="2" charset="-128"/>
                <a:cs typeface="SimSun" pitchFamily="2" charset="-128"/>
              </a:rPr>
              <a:t>%</a:t>
            </a:r>
            <a:r>
              <a:rPr lang="en-US" altLang="zh-CN" sz="1200" dirty="0">
                <a:latin typeface="Arial" pitchFamily="-101" charset="0"/>
                <a:ea typeface="SimSun" pitchFamily="2" charset="-128"/>
                <a:cs typeface="SimSun" pitchFamily="2" charset="-128"/>
              </a:rPr>
              <a:t> Total healthcare spend</a:t>
            </a:r>
          </a:p>
        </p:txBody>
      </p:sp>
      <p:sp>
        <p:nvSpPr>
          <p:cNvPr id="37895" name="TextBox 6"/>
          <p:cNvSpPr txBox="1">
            <a:spLocks noChangeArrowheads="1"/>
          </p:cNvSpPr>
          <p:nvPr/>
        </p:nvSpPr>
        <p:spPr bwMode="auto">
          <a:xfrm>
            <a:off x="3314700" y="4171950"/>
            <a:ext cx="3059112" cy="261610"/>
          </a:xfrm>
          <a:prstGeom prst="rect">
            <a:avLst/>
          </a:prstGeom>
          <a:noFill/>
          <a:ln w="9525">
            <a:noFill/>
            <a:miter lim="800000"/>
            <a:headEnd/>
            <a:tailEnd/>
          </a:ln>
        </p:spPr>
        <p:txBody>
          <a:bodyPr>
            <a:prstTxWarp prst="textNoShape">
              <a:avLst/>
            </a:prstTxWarp>
            <a:spAutoFit/>
          </a:bodyPr>
          <a:lstStyle/>
          <a:p>
            <a:pPr algn="ctr" defTabSz="457200">
              <a:lnSpc>
                <a:spcPct val="90000"/>
              </a:lnSpc>
            </a:pPr>
            <a:r>
              <a:rPr lang="en-US" altLang="zh-CN" sz="1200" b="1" dirty="0">
                <a:solidFill>
                  <a:schemeClr val="bg2"/>
                </a:solidFill>
                <a:latin typeface="Arial" pitchFamily="-101" charset="0"/>
                <a:ea typeface="SimSun" pitchFamily="2" charset="-128"/>
                <a:cs typeface="SimSun" pitchFamily="2" charset="-128"/>
              </a:rPr>
              <a:t>%</a:t>
            </a:r>
            <a:r>
              <a:rPr lang="en-US" altLang="zh-CN" sz="1200" dirty="0">
                <a:solidFill>
                  <a:schemeClr val="bg2"/>
                </a:solidFill>
                <a:latin typeface="Arial" pitchFamily="-101" charset="0"/>
                <a:ea typeface="SimSun" pitchFamily="2" charset="-128"/>
                <a:cs typeface="SimSun" pitchFamily="2" charset="-128"/>
              </a:rPr>
              <a:t> of members</a:t>
            </a:r>
          </a:p>
        </p:txBody>
      </p:sp>
      <p:sp>
        <p:nvSpPr>
          <p:cNvPr id="37904" name="TextBox 10"/>
          <p:cNvSpPr txBox="1">
            <a:spLocks noChangeArrowheads="1"/>
          </p:cNvSpPr>
          <p:nvPr/>
        </p:nvSpPr>
        <p:spPr bwMode="auto">
          <a:xfrm>
            <a:off x="6515100" y="1917700"/>
            <a:ext cx="1349736" cy="552202"/>
          </a:xfrm>
          <a:prstGeom prst="rect">
            <a:avLst/>
          </a:prstGeom>
          <a:noFill/>
          <a:ln w="9525">
            <a:noFill/>
            <a:miter lim="800000"/>
            <a:headEnd/>
            <a:tailEnd/>
          </a:ln>
        </p:spPr>
        <p:txBody>
          <a:bodyPr wrap="square">
            <a:prstTxWarp prst="textNoShape">
              <a:avLst/>
            </a:prstTxWarp>
            <a:spAutoFit/>
          </a:bodyPr>
          <a:lstStyle/>
          <a:p>
            <a:pPr algn="ctr" defTabSz="457200">
              <a:lnSpc>
                <a:spcPct val="90000"/>
              </a:lnSpc>
            </a:pPr>
            <a:r>
              <a:rPr lang="en-US" altLang="zh-CN" sz="1100" b="1" dirty="0">
                <a:solidFill>
                  <a:schemeClr val="accent4"/>
                </a:solidFill>
                <a:latin typeface="Arial" pitchFamily="-101" charset="0"/>
                <a:ea typeface="SimSun" pitchFamily="2" charset="-128"/>
                <a:cs typeface="SimSun" pitchFamily="2" charset="-128"/>
              </a:rPr>
              <a:t>Those who are</a:t>
            </a:r>
            <a:br>
              <a:rPr lang="en-US" altLang="zh-CN" sz="1100" b="1" dirty="0">
                <a:solidFill>
                  <a:schemeClr val="accent4"/>
                </a:solidFill>
                <a:latin typeface="Arial" pitchFamily="-101" charset="0"/>
                <a:ea typeface="SimSun" pitchFamily="2" charset="-128"/>
                <a:cs typeface="SimSun" pitchFamily="2" charset="-128"/>
              </a:rPr>
            </a:br>
            <a:r>
              <a:rPr lang="en-US" altLang="zh-CN" sz="1100" b="1" dirty="0">
                <a:solidFill>
                  <a:schemeClr val="accent4"/>
                </a:solidFill>
                <a:latin typeface="Arial" pitchFamily="-101" charset="0"/>
                <a:ea typeface="SimSun" pitchFamily="2" charset="-128"/>
                <a:cs typeface="SimSun" pitchFamily="2" charset="-128"/>
              </a:rPr>
              <a:t>well or think </a:t>
            </a:r>
            <a:br>
              <a:rPr lang="en-US" altLang="zh-CN" sz="1100" b="1" dirty="0">
                <a:solidFill>
                  <a:schemeClr val="accent4"/>
                </a:solidFill>
                <a:latin typeface="Arial" pitchFamily="-101" charset="0"/>
                <a:ea typeface="SimSun" pitchFamily="2" charset="-128"/>
                <a:cs typeface="SimSun" pitchFamily="2" charset="-128"/>
              </a:rPr>
            </a:br>
            <a:r>
              <a:rPr lang="en-US" altLang="zh-CN" sz="1100" b="1" dirty="0">
                <a:solidFill>
                  <a:schemeClr val="accent4"/>
                </a:solidFill>
                <a:latin typeface="Arial" pitchFamily="-101" charset="0"/>
                <a:ea typeface="SimSun" pitchFamily="2" charset="-128"/>
                <a:cs typeface="SimSun" pitchFamily="2" charset="-128"/>
              </a:rPr>
              <a:t>they are well</a:t>
            </a:r>
          </a:p>
        </p:txBody>
      </p:sp>
      <p:sp>
        <p:nvSpPr>
          <p:cNvPr id="37902" name="TextBox 13"/>
          <p:cNvSpPr txBox="1">
            <a:spLocks noChangeArrowheads="1"/>
          </p:cNvSpPr>
          <p:nvPr/>
        </p:nvSpPr>
        <p:spPr bwMode="auto">
          <a:xfrm>
            <a:off x="4381500" y="1955802"/>
            <a:ext cx="1249407" cy="366712"/>
          </a:xfrm>
          <a:prstGeom prst="rect">
            <a:avLst/>
          </a:prstGeom>
          <a:noFill/>
          <a:ln w="9525">
            <a:noFill/>
            <a:miter lim="800000"/>
            <a:headEnd/>
            <a:tailEnd/>
          </a:ln>
        </p:spPr>
        <p:txBody>
          <a:bodyPr>
            <a:prstTxWarp prst="textNoShape">
              <a:avLst/>
            </a:prstTxWarp>
          </a:bodyPr>
          <a:lstStyle/>
          <a:p>
            <a:pPr algn="ctr" defTabSz="457200">
              <a:lnSpc>
                <a:spcPct val="90000"/>
              </a:lnSpc>
            </a:pPr>
            <a:r>
              <a:rPr lang="en-US" altLang="zh-CN" sz="1100" b="1" dirty="0">
                <a:solidFill>
                  <a:schemeClr val="accent1"/>
                </a:solidFill>
                <a:latin typeface="Arial" pitchFamily="-101" charset="0"/>
                <a:ea typeface="SimSun" pitchFamily="2" charset="-128"/>
                <a:cs typeface="SimSun" pitchFamily="2" charset="-128"/>
              </a:rPr>
              <a:t>Those with chronic illness</a:t>
            </a:r>
          </a:p>
        </p:txBody>
      </p:sp>
      <p:cxnSp>
        <p:nvCxnSpPr>
          <p:cNvPr id="21" name="Straight Connector 17"/>
          <p:cNvCxnSpPr>
            <a:cxnSpLocks noChangeShapeType="1"/>
          </p:cNvCxnSpPr>
          <p:nvPr/>
        </p:nvCxnSpPr>
        <p:spPr bwMode="auto">
          <a:xfrm rot="5400000">
            <a:off x="6663535" y="3381376"/>
            <a:ext cx="1086639" cy="13492"/>
          </a:xfrm>
          <a:prstGeom prst="line">
            <a:avLst/>
          </a:prstGeom>
          <a:noFill/>
          <a:ln w="19050" cap="flat" cmpd="sng" algn="ctr">
            <a:solidFill>
              <a:schemeClr val="bg2">
                <a:lumMod val="40000"/>
                <a:lumOff val="60000"/>
              </a:schemeClr>
            </a:solidFill>
            <a:prstDash val="solid"/>
            <a:round/>
            <a:headEnd type="none" w="med" len="med"/>
            <a:tailEnd type="oval" w="med" len="med"/>
          </a:ln>
        </p:spPr>
      </p:cxnSp>
      <p:cxnSp>
        <p:nvCxnSpPr>
          <p:cNvPr id="24" name="Straight Connector 17"/>
          <p:cNvCxnSpPr>
            <a:cxnSpLocks noChangeShapeType="1"/>
          </p:cNvCxnSpPr>
          <p:nvPr/>
        </p:nvCxnSpPr>
        <p:spPr bwMode="auto">
          <a:xfrm rot="5400000">
            <a:off x="4385252" y="3267075"/>
            <a:ext cx="1238247" cy="1588"/>
          </a:xfrm>
          <a:prstGeom prst="line">
            <a:avLst/>
          </a:prstGeom>
          <a:noFill/>
          <a:ln w="19050" cap="flat" cmpd="sng" algn="ctr">
            <a:solidFill>
              <a:schemeClr val="bg2">
                <a:lumMod val="40000"/>
                <a:lumOff val="60000"/>
              </a:schemeClr>
            </a:solidFill>
            <a:prstDash val="solid"/>
            <a:round/>
            <a:headEnd type="none" w="med" len="med"/>
            <a:tailEnd type="oval" w="med" len="med"/>
          </a:ln>
        </p:spPr>
      </p:cxnSp>
      <p:cxnSp>
        <p:nvCxnSpPr>
          <p:cNvPr id="25" name="Straight Connector 17"/>
          <p:cNvCxnSpPr>
            <a:cxnSpLocks noChangeShapeType="1"/>
          </p:cNvCxnSpPr>
          <p:nvPr/>
        </p:nvCxnSpPr>
        <p:spPr bwMode="auto">
          <a:xfrm rot="5400000">
            <a:off x="2165353" y="2876552"/>
            <a:ext cx="761997" cy="1588"/>
          </a:xfrm>
          <a:prstGeom prst="line">
            <a:avLst/>
          </a:prstGeom>
          <a:noFill/>
          <a:ln w="19050" cap="flat" cmpd="sng" algn="ctr">
            <a:solidFill>
              <a:schemeClr val="bg2">
                <a:lumMod val="40000"/>
                <a:lumOff val="60000"/>
              </a:schemeClr>
            </a:solidFill>
            <a:prstDash val="solid"/>
            <a:round/>
            <a:headEnd type="none" w="med" len="med"/>
            <a:tailEnd type="oval" w="med" len="med"/>
          </a:ln>
        </p:spPr>
      </p:cxnSp>
      <p:sp>
        <p:nvSpPr>
          <p:cNvPr id="37900" name="TextBox 16"/>
          <p:cNvSpPr txBox="1">
            <a:spLocks noChangeArrowheads="1"/>
          </p:cNvSpPr>
          <p:nvPr/>
        </p:nvSpPr>
        <p:spPr bwMode="auto">
          <a:xfrm>
            <a:off x="1854662" y="1454150"/>
            <a:ext cx="1390188" cy="495864"/>
          </a:xfrm>
          <a:prstGeom prst="rect">
            <a:avLst/>
          </a:prstGeom>
          <a:noFill/>
          <a:ln w="9525">
            <a:noFill/>
            <a:miter lim="800000"/>
            <a:headEnd/>
            <a:tailEnd/>
          </a:ln>
        </p:spPr>
        <p:txBody>
          <a:bodyPr>
            <a:prstTxWarp prst="textNoShape">
              <a:avLst/>
            </a:prstTxWarp>
          </a:bodyPr>
          <a:lstStyle/>
          <a:p>
            <a:pPr algn="ctr" defTabSz="457200">
              <a:lnSpc>
                <a:spcPct val="90000"/>
              </a:lnSpc>
            </a:pPr>
            <a:r>
              <a:rPr lang="en-US" altLang="zh-CN" sz="1100" b="1" dirty="0">
                <a:solidFill>
                  <a:schemeClr val="accent2"/>
                </a:solidFill>
                <a:latin typeface="Arial" pitchFamily="-101" charset="0"/>
                <a:ea typeface="SimSun" pitchFamily="2" charset="-128"/>
                <a:cs typeface="SimSun" pitchFamily="2" charset="-128"/>
              </a:rPr>
              <a:t>Those with severe, acute illness or injuries</a:t>
            </a:r>
          </a:p>
        </p:txBody>
      </p:sp>
      <p:grpSp>
        <p:nvGrpSpPr>
          <p:cNvPr id="53" name="Group 52"/>
          <p:cNvGrpSpPr/>
          <p:nvPr/>
        </p:nvGrpSpPr>
        <p:grpSpPr>
          <a:xfrm>
            <a:off x="2228850" y="2012950"/>
            <a:ext cx="657226" cy="657226"/>
            <a:chOff x="3962400" y="-781050"/>
            <a:chExt cx="657226" cy="657226"/>
          </a:xfrm>
        </p:grpSpPr>
        <p:sp>
          <p:nvSpPr>
            <p:cNvPr id="54" name="Oval 53"/>
            <p:cNvSpPr/>
            <p:nvPr/>
          </p:nvSpPr>
          <p:spPr bwMode="auto">
            <a:xfrm>
              <a:off x="3962400" y="-781050"/>
              <a:ext cx="657226" cy="657226"/>
            </a:xfrm>
            <a:prstGeom prst="ellipse">
              <a:avLst/>
            </a:prstGeom>
            <a:solidFill>
              <a:schemeClr val="accent2"/>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55" name="Picture 54" descr="Medical_pictograms_Bed.png"/>
            <p:cNvPicPr>
              <a:picLocks noChangeAspect="1"/>
            </p:cNvPicPr>
            <p:nvPr/>
          </p:nvPicPr>
          <p:blipFill>
            <a:blip r:embed="rId6"/>
            <a:stretch>
              <a:fillRect/>
            </a:stretch>
          </p:blipFill>
          <p:spPr>
            <a:xfrm>
              <a:off x="4060794" y="-720725"/>
              <a:ext cx="476250" cy="476250"/>
            </a:xfrm>
            <a:prstGeom prst="rect">
              <a:avLst/>
            </a:prstGeom>
          </p:spPr>
        </p:pic>
      </p:grpSp>
      <p:grpSp>
        <p:nvGrpSpPr>
          <p:cNvPr id="74" name="Group 73"/>
          <p:cNvGrpSpPr/>
          <p:nvPr/>
        </p:nvGrpSpPr>
        <p:grpSpPr>
          <a:xfrm>
            <a:off x="4676292" y="2398714"/>
            <a:ext cx="657226" cy="657226"/>
            <a:chOff x="4800600" y="-781050"/>
            <a:chExt cx="657226" cy="657226"/>
          </a:xfrm>
        </p:grpSpPr>
        <p:sp>
          <p:nvSpPr>
            <p:cNvPr id="75" name="Oval 74"/>
            <p:cNvSpPr/>
            <p:nvPr/>
          </p:nvSpPr>
          <p:spPr bwMode="auto">
            <a:xfrm>
              <a:off x="4800600" y="-781050"/>
              <a:ext cx="657226" cy="657226"/>
            </a:xfrm>
            <a:prstGeom prst="ellipse">
              <a:avLst/>
            </a:prstGeom>
            <a:solidFill>
              <a:schemeClr val="accent1"/>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76" name="Picture 75" descr="Medical_pictograms_Lungs.png"/>
            <p:cNvPicPr>
              <a:picLocks noChangeAspect="1"/>
            </p:cNvPicPr>
            <p:nvPr/>
          </p:nvPicPr>
          <p:blipFill>
            <a:blip r:embed="rId7"/>
            <a:stretch>
              <a:fillRect/>
            </a:stretch>
          </p:blipFill>
          <p:spPr>
            <a:xfrm>
              <a:off x="4869514" y="-761349"/>
              <a:ext cx="519398" cy="519398"/>
            </a:xfrm>
            <a:prstGeom prst="rect">
              <a:avLst/>
            </a:prstGeom>
          </p:spPr>
        </p:pic>
      </p:grpSp>
      <p:grpSp>
        <p:nvGrpSpPr>
          <p:cNvPr id="86" name="Group 85"/>
          <p:cNvGrpSpPr/>
          <p:nvPr/>
        </p:nvGrpSpPr>
        <p:grpSpPr>
          <a:xfrm>
            <a:off x="6872287" y="2484514"/>
            <a:ext cx="657226" cy="657226"/>
            <a:chOff x="3862387" y="5238750"/>
            <a:chExt cx="657226" cy="657226"/>
          </a:xfrm>
        </p:grpSpPr>
        <p:sp>
          <p:nvSpPr>
            <p:cNvPr id="87" name="Oval 86"/>
            <p:cNvSpPr/>
            <p:nvPr/>
          </p:nvSpPr>
          <p:spPr bwMode="auto">
            <a:xfrm>
              <a:off x="3862387" y="5238750"/>
              <a:ext cx="657226" cy="657226"/>
            </a:xfrm>
            <a:prstGeom prst="ellipse">
              <a:avLst/>
            </a:prstGeom>
            <a:solidFill>
              <a:schemeClr val="accent4"/>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88" name="Picture 87" descr="Medical_pictograms_Satisfaction.png"/>
            <p:cNvPicPr>
              <a:picLocks noChangeAspect="1"/>
            </p:cNvPicPr>
            <p:nvPr/>
          </p:nvPicPr>
          <p:blipFill>
            <a:blip r:embed="rId8"/>
            <a:stretch>
              <a:fillRect/>
            </a:stretch>
          </p:blipFill>
          <p:spPr>
            <a:xfrm>
              <a:off x="3953314" y="5311775"/>
              <a:ext cx="476250" cy="476250"/>
            </a:xfrm>
            <a:prstGeom prst="rect">
              <a:avLst/>
            </a:prstGeom>
          </p:spPr>
        </p:pic>
      </p:grpSp>
    </p:spTree>
    <p:extLst>
      <p:ext uri="{BB962C8B-B14F-4D97-AF65-F5344CB8AC3E}">
        <p14:creationId xmlns:p14="http://schemas.microsoft.com/office/powerpoint/2010/main" val="4245876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6"/>
          <p:cNvSpPr txBox="1">
            <a:spLocks noChangeArrowheads="1"/>
          </p:cNvSpPr>
          <p:nvPr/>
        </p:nvSpPr>
        <p:spPr bwMode="auto">
          <a:xfrm>
            <a:off x="5308772" y="1549400"/>
            <a:ext cx="3138092" cy="336550"/>
          </a:xfrm>
          <a:prstGeom prst="rect">
            <a:avLst/>
          </a:prstGeom>
          <a:solidFill>
            <a:srgbClr val="808080"/>
          </a:solidFill>
          <a:ln>
            <a:noFill/>
            <a:headEnd/>
            <a:tailEnd/>
          </a:ln>
          <a:extLst/>
        </p:spPr>
        <p:style>
          <a:lnRef idx="2">
            <a:schemeClr val="accent5"/>
          </a:lnRef>
          <a:fillRef idx="1">
            <a:schemeClr val="lt1"/>
          </a:fillRef>
          <a:effectRef idx="0">
            <a:schemeClr val="accent5"/>
          </a:effectRef>
          <a:fontRef idx="minor">
            <a:schemeClr val="dk1"/>
          </a:fontRef>
        </p:style>
        <p:txBody>
          <a:bodyPr wrap="square" rIns="180000" anchor="ctr" anchorCtr="0">
            <a:noAutofit/>
          </a:bodyPr>
          <a:lstStyle/>
          <a:p>
            <a:pPr algn="r">
              <a:lnSpc>
                <a:spcPct val="90000"/>
              </a:lnSpc>
              <a:spcBef>
                <a:spcPts val="0"/>
              </a:spcBef>
              <a:defRPr/>
            </a:pPr>
            <a:r>
              <a:rPr lang="en-US" sz="1200" dirty="0">
                <a:solidFill>
                  <a:schemeClr val="bg1"/>
                </a:solidFill>
                <a:latin typeface="Arial" charset="0"/>
                <a:ea typeface="Arial" charset="0"/>
                <a:cs typeface="Arial" charset="0"/>
              </a:rPr>
              <a:t>A coordinated Health System</a:t>
            </a:r>
          </a:p>
        </p:txBody>
      </p:sp>
      <p:sp>
        <p:nvSpPr>
          <p:cNvPr id="47" name="Text Box 6"/>
          <p:cNvSpPr txBox="1">
            <a:spLocks noChangeArrowheads="1"/>
          </p:cNvSpPr>
          <p:nvPr/>
        </p:nvSpPr>
        <p:spPr bwMode="auto">
          <a:xfrm>
            <a:off x="5537372" y="1962150"/>
            <a:ext cx="2920828" cy="368300"/>
          </a:xfrm>
          <a:prstGeom prst="rect">
            <a:avLst/>
          </a:prstGeom>
          <a:solidFill>
            <a:schemeClr val="accent4"/>
          </a:solidFill>
          <a:ln>
            <a:noFill/>
            <a:headEnd/>
            <a:tailEnd/>
          </a:ln>
          <a:extLst/>
        </p:spPr>
        <p:style>
          <a:lnRef idx="2">
            <a:schemeClr val="accent5"/>
          </a:lnRef>
          <a:fillRef idx="1">
            <a:schemeClr val="lt1"/>
          </a:fillRef>
          <a:effectRef idx="0">
            <a:schemeClr val="accent5"/>
          </a:effectRef>
          <a:fontRef idx="minor">
            <a:schemeClr val="dk1"/>
          </a:fontRef>
        </p:style>
        <p:txBody>
          <a:bodyPr wrap="square" rIns="180000" anchor="ctr" anchorCtr="0">
            <a:noAutofit/>
          </a:bodyPr>
          <a:lstStyle/>
          <a:p>
            <a:pPr algn="r">
              <a:lnSpc>
                <a:spcPct val="90000"/>
              </a:lnSpc>
              <a:spcBef>
                <a:spcPts val="0"/>
              </a:spcBef>
              <a:defRPr/>
            </a:pPr>
            <a:r>
              <a:rPr lang="en-US" sz="1200" dirty="0">
                <a:solidFill>
                  <a:schemeClr val="bg1"/>
                </a:solidFill>
                <a:latin typeface="Arial" charset="0"/>
                <a:ea typeface="Arial" charset="0"/>
                <a:cs typeface="Arial" charset="0"/>
              </a:rPr>
              <a:t>Health IT Framework</a:t>
            </a:r>
          </a:p>
        </p:txBody>
      </p:sp>
      <p:sp>
        <p:nvSpPr>
          <p:cNvPr id="49" name="Text Box 6"/>
          <p:cNvSpPr txBox="1">
            <a:spLocks noChangeArrowheads="1"/>
          </p:cNvSpPr>
          <p:nvPr/>
        </p:nvSpPr>
        <p:spPr bwMode="auto">
          <a:xfrm>
            <a:off x="5537372" y="2419350"/>
            <a:ext cx="2920828" cy="368300"/>
          </a:xfrm>
          <a:prstGeom prst="rect">
            <a:avLst/>
          </a:prstGeom>
          <a:solidFill>
            <a:schemeClr val="accent6"/>
          </a:solidFill>
          <a:ln>
            <a:noFill/>
            <a:headEnd/>
            <a:tailEnd/>
          </a:ln>
          <a:extLst/>
        </p:spPr>
        <p:style>
          <a:lnRef idx="2">
            <a:schemeClr val="accent5"/>
          </a:lnRef>
          <a:fillRef idx="1">
            <a:schemeClr val="lt1"/>
          </a:fillRef>
          <a:effectRef idx="0">
            <a:schemeClr val="accent5"/>
          </a:effectRef>
          <a:fontRef idx="minor">
            <a:schemeClr val="dk1"/>
          </a:fontRef>
        </p:style>
        <p:txBody>
          <a:bodyPr wrap="square" rIns="180000" anchor="ctr" anchorCtr="0">
            <a:noAutofit/>
          </a:bodyPr>
          <a:lstStyle/>
          <a:p>
            <a:pPr algn="r">
              <a:lnSpc>
                <a:spcPct val="90000"/>
              </a:lnSpc>
              <a:spcBef>
                <a:spcPts val="0"/>
              </a:spcBef>
              <a:defRPr/>
            </a:pPr>
            <a:r>
              <a:rPr lang="en-US" sz="1200" dirty="0">
                <a:solidFill>
                  <a:srgbClr val="808080"/>
                </a:solidFill>
                <a:latin typeface="Arial" charset="0"/>
                <a:ea typeface="Arial" charset="0"/>
                <a:cs typeface="Arial" charset="0"/>
              </a:rPr>
              <a:t>Global Information Framework</a:t>
            </a:r>
          </a:p>
        </p:txBody>
      </p:sp>
      <p:sp>
        <p:nvSpPr>
          <p:cNvPr id="50" name="Text Box 6"/>
          <p:cNvSpPr txBox="1">
            <a:spLocks noChangeArrowheads="1"/>
          </p:cNvSpPr>
          <p:nvPr/>
        </p:nvSpPr>
        <p:spPr bwMode="auto">
          <a:xfrm>
            <a:off x="5537372" y="2876550"/>
            <a:ext cx="2920828" cy="361950"/>
          </a:xfrm>
          <a:prstGeom prst="rect">
            <a:avLst/>
          </a:prstGeom>
          <a:solidFill>
            <a:srgbClr val="F67E29"/>
          </a:solidFill>
          <a:ln>
            <a:noFill/>
            <a:headEnd/>
            <a:tailEnd/>
          </a:ln>
          <a:extLst/>
        </p:spPr>
        <p:style>
          <a:lnRef idx="2">
            <a:schemeClr val="accent5"/>
          </a:lnRef>
          <a:fillRef idx="1">
            <a:schemeClr val="lt1"/>
          </a:fillRef>
          <a:effectRef idx="0">
            <a:schemeClr val="accent5"/>
          </a:effectRef>
          <a:fontRef idx="minor">
            <a:schemeClr val="dk1"/>
          </a:fontRef>
        </p:style>
        <p:txBody>
          <a:bodyPr wrap="square" rIns="180000" anchor="ctr" anchorCtr="0">
            <a:noAutofit/>
          </a:bodyPr>
          <a:lstStyle/>
          <a:p>
            <a:pPr algn="r">
              <a:lnSpc>
                <a:spcPct val="90000"/>
              </a:lnSpc>
              <a:spcBef>
                <a:spcPct val="50000"/>
              </a:spcBef>
              <a:defRPr/>
            </a:pPr>
            <a:r>
              <a:rPr lang="en-US" sz="1200" dirty="0">
                <a:solidFill>
                  <a:schemeClr val="bg1"/>
                </a:solidFill>
                <a:ea typeface="Arial" charset="0"/>
                <a:cs typeface="Arial" charset="0"/>
              </a:rPr>
              <a:t>Evaluation Framework</a:t>
            </a:r>
          </a:p>
        </p:txBody>
      </p:sp>
      <p:sp>
        <p:nvSpPr>
          <p:cNvPr id="51" name="Text Box 6"/>
          <p:cNvSpPr txBox="1">
            <a:spLocks noChangeArrowheads="1"/>
          </p:cNvSpPr>
          <p:nvPr/>
        </p:nvSpPr>
        <p:spPr bwMode="auto">
          <a:xfrm>
            <a:off x="5308772" y="3333750"/>
            <a:ext cx="3138092" cy="361950"/>
          </a:xfrm>
          <a:prstGeom prst="rect">
            <a:avLst/>
          </a:prstGeom>
          <a:solidFill>
            <a:srgbClr val="E53723"/>
          </a:solidFill>
          <a:ln>
            <a:noFill/>
            <a:headEnd/>
            <a:tailEnd/>
          </a:ln>
          <a:extLst/>
        </p:spPr>
        <p:style>
          <a:lnRef idx="2">
            <a:schemeClr val="accent5"/>
          </a:lnRef>
          <a:fillRef idx="1">
            <a:schemeClr val="lt1"/>
          </a:fillRef>
          <a:effectRef idx="0">
            <a:schemeClr val="accent5"/>
          </a:effectRef>
          <a:fontRef idx="minor">
            <a:schemeClr val="dk1"/>
          </a:fontRef>
        </p:style>
        <p:txBody>
          <a:bodyPr wrap="square" rIns="180000" anchor="ctr" anchorCtr="0">
            <a:noAutofit/>
          </a:bodyPr>
          <a:lstStyle/>
          <a:p>
            <a:pPr algn="r">
              <a:lnSpc>
                <a:spcPct val="90000"/>
              </a:lnSpc>
              <a:spcBef>
                <a:spcPts val="0"/>
              </a:spcBef>
              <a:defRPr/>
            </a:pPr>
            <a:r>
              <a:rPr lang="en-US" sz="1200" dirty="0">
                <a:solidFill>
                  <a:schemeClr val="bg1"/>
                </a:solidFill>
                <a:latin typeface="Arial" charset="0"/>
                <a:ea typeface="Arial" charset="0"/>
                <a:cs typeface="Arial" charset="0"/>
              </a:rPr>
              <a:t>Operations</a:t>
            </a:r>
          </a:p>
        </p:txBody>
      </p:sp>
      <p:sp>
        <p:nvSpPr>
          <p:cNvPr id="76" name="Oval 75"/>
          <p:cNvSpPr/>
          <p:nvPr/>
        </p:nvSpPr>
        <p:spPr>
          <a:xfrm>
            <a:off x="3092622" y="1200150"/>
            <a:ext cx="2971800" cy="2971800"/>
          </a:xfrm>
          <a:prstGeom prst="ellipse">
            <a:avLst/>
          </a:prstGeom>
          <a:solidFill>
            <a:schemeClr val="bg2">
              <a:lumMod val="40000"/>
              <a:lumOff val="60000"/>
            </a:schemeClr>
          </a:solidFill>
          <a:ln w="57150" cap="flat" cmpd="sng" algn="ctr">
            <a:noFill/>
            <a:prstDash val="solid"/>
          </a:ln>
          <a:effectLst/>
        </p:spPr>
        <p:txBody>
          <a:bodyPr anchor="t" anchorCtr="0"/>
          <a:lstStyle/>
          <a:p>
            <a:pPr algn="ctr" fontAlgn="auto">
              <a:lnSpc>
                <a:spcPct val="90000"/>
              </a:lnSpc>
              <a:spcBef>
                <a:spcPts val="0"/>
              </a:spcBef>
              <a:spcAft>
                <a:spcPts val="0"/>
              </a:spcAft>
              <a:defRPr/>
            </a:pPr>
            <a:endParaRPr lang="en-US" sz="1600" b="1" kern="0" dirty="0">
              <a:solidFill>
                <a:srgbClr val="0C5183"/>
              </a:solidFill>
              <a:latin typeface="Arial"/>
              <a:ea typeface="ＭＳ Ｐゴシック"/>
            </a:endParaRPr>
          </a:p>
        </p:txBody>
      </p:sp>
      <p:sp>
        <p:nvSpPr>
          <p:cNvPr id="105" name="Oval 104"/>
          <p:cNvSpPr/>
          <p:nvPr/>
        </p:nvSpPr>
        <p:spPr bwMode="auto">
          <a:xfrm>
            <a:off x="635000" y="2975550"/>
            <a:ext cx="2870200" cy="1272600"/>
          </a:xfrm>
          <a:prstGeom prst="ellipse">
            <a:avLst/>
          </a:prstGeom>
          <a:solidFill>
            <a:schemeClr val="accent2">
              <a:alpha val="60000"/>
            </a:schemeClr>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sp>
        <p:nvSpPr>
          <p:cNvPr id="108" name="Oval 107"/>
          <p:cNvSpPr/>
          <p:nvPr/>
        </p:nvSpPr>
        <p:spPr bwMode="auto">
          <a:xfrm>
            <a:off x="552450" y="2094200"/>
            <a:ext cx="2870200" cy="1272600"/>
          </a:xfrm>
          <a:prstGeom prst="ellipse">
            <a:avLst/>
          </a:prstGeom>
          <a:solidFill>
            <a:schemeClr val="accent2">
              <a:alpha val="60000"/>
            </a:schemeClr>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sp>
        <p:nvSpPr>
          <p:cNvPr id="111" name="Oval 110"/>
          <p:cNvSpPr/>
          <p:nvPr/>
        </p:nvSpPr>
        <p:spPr bwMode="auto">
          <a:xfrm>
            <a:off x="635000" y="1212850"/>
            <a:ext cx="2870200" cy="1272600"/>
          </a:xfrm>
          <a:prstGeom prst="ellipse">
            <a:avLst/>
          </a:prstGeom>
          <a:solidFill>
            <a:schemeClr val="accent2">
              <a:alpha val="60000"/>
            </a:schemeClr>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sp>
        <p:nvSpPr>
          <p:cNvPr id="100" name="TextBox 19"/>
          <p:cNvSpPr txBox="1">
            <a:spLocks noChangeArrowheads="1"/>
          </p:cNvSpPr>
          <p:nvPr/>
        </p:nvSpPr>
        <p:spPr bwMode="auto">
          <a:xfrm>
            <a:off x="986204" y="2408220"/>
            <a:ext cx="1547446" cy="628530"/>
          </a:xfrm>
          <a:prstGeom prst="rect">
            <a:avLst/>
          </a:prstGeom>
          <a:noFill/>
          <a:ln w="9525">
            <a:noFill/>
            <a:miter lim="800000"/>
            <a:headEnd/>
            <a:tailEnd/>
          </a:ln>
        </p:spPr>
        <p:txBody>
          <a:bodyPr lIns="36000" rIns="36000" anchor="ctr" anchorCtr="0">
            <a:prstTxWarp prst="textNoShape">
              <a:avLst/>
            </a:prstTxWarp>
            <a:noAutofit/>
          </a:bodyPr>
          <a:lstStyle/>
          <a:p>
            <a:pPr marL="112713">
              <a:lnSpc>
                <a:spcPct val="90000"/>
              </a:lnSpc>
            </a:pPr>
            <a:r>
              <a:rPr lang="en-US" altLang="zh-CN" sz="1600" dirty="0">
                <a:solidFill>
                  <a:schemeClr val="bg1"/>
                </a:solidFill>
                <a:latin typeface="Arial" pitchFamily="-101" charset="0"/>
                <a:ea typeface="SimSun" pitchFamily="2" charset="-128"/>
                <a:cs typeface="SimSun" pitchFamily="2" charset="-128"/>
              </a:rPr>
              <a:t>Specialists</a:t>
            </a:r>
          </a:p>
        </p:txBody>
      </p:sp>
      <p:sp>
        <p:nvSpPr>
          <p:cNvPr id="101" name="TextBox 21"/>
          <p:cNvSpPr txBox="1">
            <a:spLocks noChangeArrowheads="1"/>
          </p:cNvSpPr>
          <p:nvPr/>
        </p:nvSpPr>
        <p:spPr bwMode="auto">
          <a:xfrm>
            <a:off x="1049215" y="3314821"/>
            <a:ext cx="1617785" cy="628529"/>
          </a:xfrm>
          <a:prstGeom prst="rect">
            <a:avLst/>
          </a:prstGeom>
          <a:noFill/>
          <a:ln w="9525">
            <a:noFill/>
            <a:miter lim="800000"/>
            <a:headEnd/>
            <a:tailEnd/>
          </a:ln>
        </p:spPr>
        <p:txBody>
          <a:bodyPr lIns="36000" rIns="36000" anchor="ctr" anchorCtr="0">
            <a:prstTxWarp prst="textNoShape">
              <a:avLst/>
            </a:prstTxWarp>
            <a:noAutofit/>
          </a:bodyPr>
          <a:lstStyle/>
          <a:p>
            <a:pPr marL="112713">
              <a:lnSpc>
                <a:spcPct val="90000"/>
              </a:lnSpc>
            </a:pPr>
            <a:r>
              <a:rPr lang="en-US" altLang="zh-CN" sz="1600" dirty="0">
                <a:solidFill>
                  <a:schemeClr val="bg1"/>
                </a:solidFill>
                <a:latin typeface="Arial" pitchFamily="-101" charset="0"/>
                <a:ea typeface="SimSun" pitchFamily="2" charset="-128"/>
                <a:cs typeface="SimSun" pitchFamily="2" charset="-128"/>
              </a:rPr>
              <a:t>Public Health </a:t>
            </a:r>
            <a:br>
              <a:rPr lang="en-US" altLang="zh-CN" sz="1600" dirty="0">
                <a:solidFill>
                  <a:schemeClr val="bg1"/>
                </a:solidFill>
                <a:latin typeface="Arial" pitchFamily="-101" charset="0"/>
                <a:ea typeface="SimSun" pitchFamily="2" charset="-128"/>
                <a:cs typeface="SimSun" pitchFamily="2" charset="-128"/>
              </a:rPr>
            </a:br>
            <a:r>
              <a:rPr lang="en-US" altLang="zh-CN" sz="1600" dirty="0">
                <a:solidFill>
                  <a:schemeClr val="bg1"/>
                </a:solidFill>
                <a:latin typeface="Arial" pitchFamily="-101" charset="0"/>
                <a:ea typeface="SimSun" pitchFamily="2" charset="-128"/>
                <a:cs typeface="SimSun" pitchFamily="2" charset="-128"/>
              </a:rPr>
              <a:t>Prevention</a:t>
            </a:r>
          </a:p>
        </p:txBody>
      </p:sp>
      <p:sp>
        <p:nvSpPr>
          <p:cNvPr id="20" name="Title 19"/>
          <p:cNvSpPr>
            <a:spLocks noGrp="1"/>
          </p:cNvSpPr>
          <p:nvPr>
            <p:ph type="title"/>
          </p:nvPr>
        </p:nvSpPr>
        <p:spPr>
          <a:xfrm>
            <a:off x="152401" y="533586"/>
            <a:ext cx="8731249" cy="437964"/>
          </a:xfrm>
        </p:spPr>
        <p:txBody>
          <a:bodyPr>
            <a:normAutofit fontScale="90000"/>
          </a:bodyPr>
          <a:lstStyle/>
          <a:p>
            <a:r>
              <a:rPr lang="en-US" dirty="0"/>
              <a:t>PCMH 2.0 in action</a:t>
            </a:r>
          </a:p>
        </p:txBody>
      </p:sp>
      <p:grpSp>
        <p:nvGrpSpPr>
          <p:cNvPr id="3" name="Group 26663"/>
          <p:cNvGrpSpPr>
            <a:grpSpLocks/>
          </p:cNvGrpSpPr>
          <p:nvPr/>
        </p:nvGrpSpPr>
        <p:grpSpPr bwMode="auto">
          <a:xfrm>
            <a:off x="4235622" y="920750"/>
            <a:ext cx="666132" cy="661822"/>
            <a:chOff x="938149" y="2839609"/>
            <a:chExt cx="574842" cy="574842"/>
          </a:xfrm>
        </p:grpSpPr>
        <p:sp>
          <p:nvSpPr>
            <p:cNvPr id="94" name="Oval 26656"/>
            <p:cNvSpPr>
              <a:spLocks noChangeArrowheads="1"/>
            </p:cNvSpPr>
            <p:nvPr/>
          </p:nvSpPr>
          <p:spPr bwMode="auto">
            <a:xfrm>
              <a:off x="938149" y="2839609"/>
              <a:ext cx="574842" cy="574842"/>
            </a:xfrm>
            <a:prstGeom prst="ellipse">
              <a:avLst/>
            </a:prstGeom>
            <a:solidFill>
              <a:srgbClr val="003F69"/>
            </a:solidFill>
            <a:ln w="9525">
              <a:noFill/>
              <a:round/>
              <a:headEnd/>
              <a:tailEnd/>
            </a:ln>
          </p:spPr>
          <p:txBody>
            <a:bodyPr>
              <a:prstTxWarp prst="textNoShape">
                <a:avLst/>
              </a:prstTxWarp>
            </a:bodyPr>
            <a:lstStyle/>
            <a:p>
              <a:pPr algn="ctr">
                <a:lnSpc>
                  <a:spcPct val="90000"/>
                </a:lnSpc>
              </a:pPr>
              <a:endParaRPr lang="en-US" dirty="0"/>
            </a:p>
          </p:txBody>
        </p:sp>
        <p:pic>
          <p:nvPicPr>
            <p:cNvPr id="95" name="Picture 26655"/>
            <p:cNvPicPr>
              <a:picLocks noChangeAspect="1"/>
            </p:cNvPicPr>
            <p:nvPr/>
          </p:nvPicPr>
          <p:blipFill>
            <a:blip r:embed="rId3"/>
            <a:srcRect/>
            <a:stretch>
              <a:fillRect/>
            </a:stretch>
          </p:blipFill>
          <p:spPr bwMode="auto">
            <a:xfrm>
              <a:off x="1007750" y="3013124"/>
              <a:ext cx="435642" cy="227812"/>
            </a:xfrm>
            <a:prstGeom prst="rect">
              <a:avLst/>
            </a:prstGeom>
            <a:noFill/>
            <a:ln w="9525">
              <a:noFill/>
              <a:miter lim="800000"/>
              <a:headEnd/>
              <a:tailEnd/>
            </a:ln>
          </p:spPr>
        </p:pic>
      </p:grpSp>
      <p:sp>
        <p:nvSpPr>
          <p:cNvPr id="97" name="Rectangle 96"/>
          <p:cNvSpPr/>
          <p:nvPr/>
        </p:nvSpPr>
        <p:spPr>
          <a:xfrm>
            <a:off x="3092622" y="3378200"/>
            <a:ext cx="2971800" cy="483722"/>
          </a:xfrm>
          <a:prstGeom prst="rect">
            <a:avLst/>
          </a:prstGeom>
        </p:spPr>
        <p:txBody>
          <a:bodyPr wrap="square">
            <a:spAutoFit/>
          </a:bodyPr>
          <a:lstStyle/>
          <a:p>
            <a:pPr algn="ctr" fontAlgn="auto">
              <a:lnSpc>
                <a:spcPct val="90000"/>
              </a:lnSpc>
              <a:spcBef>
                <a:spcPts val="0"/>
              </a:spcBef>
              <a:spcAft>
                <a:spcPts val="0"/>
              </a:spcAft>
              <a:defRPr/>
            </a:pPr>
            <a:r>
              <a:rPr lang="en-US" sz="1400" kern="0" dirty="0">
                <a:solidFill>
                  <a:srgbClr val="008000"/>
                </a:solidFill>
                <a:latin typeface="Arial"/>
                <a:ea typeface="ＭＳ Ｐゴシック"/>
              </a:rPr>
              <a:t>Public Health Prevention </a:t>
            </a:r>
          </a:p>
          <a:p>
            <a:pPr algn="ctr" fontAlgn="auto">
              <a:lnSpc>
                <a:spcPct val="90000"/>
              </a:lnSpc>
              <a:spcBef>
                <a:spcPts val="0"/>
              </a:spcBef>
              <a:spcAft>
                <a:spcPts val="0"/>
              </a:spcAft>
              <a:defRPr/>
            </a:pPr>
            <a:r>
              <a:rPr lang="en-US" sz="1400" b="1" kern="0" dirty="0">
                <a:solidFill>
                  <a:srgbClr val="008000"/>
                </a:solidFill>
                <a:latin typeface="Arial"/>
                <a:ea typeface="ＭＳ Ｐゴシック"/>
              </a:rPr>
              <a:t>HEALTH WELLNESS</a:t>
            </a:r>
          </a:p>
        </p:txBody>
      </p:sp>
      <p:sp>
        <p:nvSpPr>
          <p:cNvPr id="98" name="Rectangle 97"/>
          <p:cNvSpPr/>
          <p:nvPr/>
        </p:nvSpPr>
        <p:spPr>
          <a:xfrm>
            <a:off x="4127500" y="2074555"/>
            <a:ext cx="1752600" cy="1246495"/>
          </a:xfrm>
          <a:prstGeom prst="rect">
            <a:avLst/>
          </a:prstGeom>
        </p:spPr>
        <p:txBody>
          <a:bodyPr wrap="square">
            <a:spAutoFit/>
          </a:bodyPr>
          <a:lstStyle/>
          <a:p>
            <a:pPr algn="ctr" fontAlgn="auto">
              <a:lnSpc>
                <a:spcPct val="90000"/>
              </a:lnSpc>
              <a:spcBef>
                <a:spcPts val="0"/>
              </a:spcBef>
              <a:spcAft>
                <a:spcPts val="300"/>
              </a:spcAft>
              <a:defRPr/>
            </a:pPr>
            <a:r>
              <a:rPr lang="en-US" sz="1200" kern="0" dirty="0">
                <a:solidFill>
                  <a:schemeClr val="tx1">
                    <a:lumMod val="65000"/>
                    <a:lumOff val="35000"/>
                  </a:schemeClr>
                </a:solidFill>
                <a:latin typeface="Arial"/>
                <a:ea typeface="ＭＳ Ｐゴシック"/>
              </a:rPr>
              <a:t>Nurse Coordinator</a:t>
            </a:r>
          </a:p>
          <a:p>
            <a:pPr algn="ctr" fontAlgn="auto">
              <a:lnSpc>
                <a:spcPct val="90000"/>
              </a:lnSpc>
              <a:spcBef>
                <a:spcPts val="0"/>
              </a:spcBef>
              <a:spcAft>
                <a:spcPts val="300"/>
              </a:spcAft>
              <a:defRPr/>
            </a:pPr>
            <a:r>
              <a:rPr lang="en-US" sz="1200" kern="0" dirty="0">
                <a:solidFill>
                  <a:schemeClr val="tx1">
                    <a:lumMod val="65000"/>
                    <a:lumOff val="35000"/>
                  </a:schemeClr>
                </a:solidFill>
                <a:latin typeface="Arial"/>
                <a:ea typeface="ＭＳ Ｐゴシック"/>
              </a:rPr>
              <a:t>Social Workers</a:t>
            </a:r>
          </a:p>
          <a:p>
            <a:pPr algn="ctr" fontAlgn="auto">
              <a:lnSpc>
                <a:spcPct val="90000"/>
              </a:lnSpc>
              <a:spcBef>
                <a:spcPts val="0"/>
              </a:spcBef>
              <a:spcAft>
                <a:spcPts val="300"/>
              </a:spcAft>
              <a:defRPr/>
            </a:pPr>
            <a:r>
              <a:rPr lang="en-US" sz="1200" kern="0" dirty="0">
                <a:solidFill>
                  <a:schemeClr val="tx1">
                    <a:lumMod val="65000"/>
                    <a:lumOff val="35000"/>
                  </a:schemeClr>
                </a:solidFill>
                <a:latin typeface="Arial"/>
                <a:ea typeface="ＭＳ Ｐゴシック"/>
              </a:rPr>
              <a:t>Dieticians</a:t>
            </a:r>
          </a:p>
          <a:p>
            <a:pPr algn="ctr" fontAlgn="auto">
              <a:lnSpc>
                <a:spcPct val="90000"/>
              </a:lnSpc>
              <a:spcBef>
                <a:spcPts val="0"/>
              </a:spcBef>
              <a:spcAft>
                <a:spcPts val="300"/>
              </a:spcAft>
              <a:defRPr/>
            </a:pPr>
            <a:r>
              <a:rPr lang="en-US" sz="1200" kern="0" dirty="0">
                <a:solidFill>
                  <a:schemeClr val="tx1">
                    <a:lumMod val="65000"/>
                    <a:lumOff val="35000"/>
                  </a:schemeClr>
                </a:solidFill>
                <a:latin typeface="Arial"/>
                <a:ea typeface="ＭＳ Ｐゴシック"/>
              </a:rPr>
              <a:t>Community </a:t>
            </a:r>
            <a:br>
              <a:rPr lang="en-US" sz="1200" kern="0" dirty="0">
                <a:solidFill>
                  <a:schemeClr val="tx1">
                    <a:lumMod val="65000"/>
                    <a:lumOff val="35000"/>
                  </a:schemeClr>
                </a:solidFill>
                <a:latin typeface="Arial"/>
                <a:ea typeface="ＭＳ Ｐゴシック"/>
              </a:rPr>
            </a:br>
            <a:r>
              <a:rPr lang="en-US" sz="1200" kern="0" dirty="0">
                <a:solidFill>
                  <a:schemeClr val="tx1">
                    <a:lumMod val="65000"/>
                    <a:lumOff val="35000"/>
                  </a:schemeClr>
                </a:solidFill>
                <a:latin typeface="Arial"/>
                <a:ea typeface="ＭＳ Ｐゴシック"/>
              </a:rPr>
              <a:t>Health Workers</a:t>
            </a:r>
          </a:p>
          <a:p>
            <a:pPr algn="ctr" fontAlgn="auto">
              <a:lnSpc>
                <a:spcPct val="90000"/>
              </a:lnSpc>
              <a:spcBef>
                <a:spcPts val="0"/>
              </a:spcBef>
              <a:spcAft>
                <a:spcPts val="300"/>
              </a:spcAft>
              <a:defRPr/>
            </a:pPr>
            <a:r>
              <a:rPr lang="en-US" sz="1200" kern="0" dirty="0">
                <a:solidFill>
                  <a:schemeClr val="tx1">
                    <a:lumMod val="65000"/>
                    <a:lumOff val="35000"/>
                  </a:schemeClr>
                </a:solidFill>
                <a:latin typeface="Arial"/>
                <a:ea typeface="ＭＳ Ｐゴシック"/>
              </a:rPr>
              <a:t>Care Coordinators</a:t>
            </a:r>
          </a:p>
        </p:txBody>
      </p:sp>
      <p:pic>
        <p:nvPicPr>
          <p:cNvPr id="106" name="Picture 52" descr="SP_Picto_White_Healthcare_HealthcareWorker"/>
          <p:cNvPicPr>
            <a:picLocks noChangeAspect="1" noChangeArrowheads="1"/>
          </p:cNvPicPr>
          <p:nvPr/>
        </p:nvPicPr>
        <p:blipFill>
          <a:blip r:embed="rId4"/>
          <a:srcRect/>
          <a:stretch>
            <a:fillRect/>
          </a:stretch>
        </p:blipFill>
        <p:spPr bwMode="auto">
          <a:xfrm>
            <a:off x="732955" y="3421750"/>
            <a:ext cx="404091" cy="404091"/>
          </a:xfrm>
          <a:prstGeom prst="rect">
            <a:avLst/>
          </a:prstGeom>
          <a:noFill/>
        </p:spPr>
      </p:pic>
      <p:pic>
        <p:nvPicPr>
          <p:cNvPr id="109" name="Picture 108" descr="Medical_pictograms_Doctor.png"/>
          <p:cNvPicPr>
            <a:picLocks noChangeAspect="1"/>
          </p:cNvPicPr>
          <p:nvPr/>
        </p:nvPicPr>
        <p:blipFill>
          <a:blip r:embed="rId5"/>
          <a:stretch>
            <a:fillRect/>
          </a:stretch>
        </p:blipFill>
        <p:spPr>
          <a:xfrm>
            <a:off x="698220" y="2525280"/>
            <a:ext cx="360795" cy="360796"/>
          </a:xfrm>
          <a:prstGeom prst="rect">
            <a:avLst/>
          </a:prstGeom>
        </p:spPr>
      </p:pic>
      <p:pic>
        <p:nvPicPr>
          <p:cNvPr id="112" name="Picture 111" descr="Medical_pictograms_Hospital.png"/>
          <p:cNvPicPr>
            <a:picLocks noChangeAspect="1"/>
          </p:cNvPicPr>
          <p:nvPr/>
        </p:nvPicPr>
        <p:blipFill>
          <a:blip r:embed="rId6"/>
          <a:stretch>
            <a:fillRect/>
          </a:stretch>
        </p:blipFill>
        <p:spPr>
          <a:xfrm>
            <a:off x="795000" y="1663940"/>
            <a:ext cx="334722" cy="334723"/>
          </a:xfrm>
          <a:prstGeom prst="rect">
            <a:avLst/>
          </a:prstGeom>
        </p:spPr>
      </p:pic>
      <p:sp>
        <p:nvSpPr>
          <p:cNvPr id="114" name="Oval 113"/>
          <p:cNvSpPr/>
          <p:nvPr/>
        </p:nvSpPr>
        <p:spPr>
          <a:xfrm>
            <a:off x="2266950" y="1949450"/>
            <a:ext cx="1187450" cy="685800"/>
          </a:xfrm>
          <a:prstGeom prst="ellipse">
            <a:avLst/>
          </a:prstGeom>
          <a:solidFill>
            <a:schemeClr val="accent5">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1200" dirty="0"/>
              <a:t>PCMH</a:t>
            </a:r>
          </a:p>
        </p:txBody>
      </p:sp>
      <p:sp>
        <p:nvSpPr>
          <p:cNvPr id="115" name="Oval 114"/>
          <p:cNvSpPr/>
          <p:nvPr/>
        </p:nvSpPr>
        <p:spPr>
          <a:xfrm>
            <a:off x="2266950" y="2806700"/>
            <a:ext cx="1187450" cy="685800"/>
          </a:xfrm>
          <a:prstGeom prst="ellipse">
            <a:avLst/>
          </a:prstGeom>
          <a:solidFill>
            <a:schemeClr val="accent5">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1200" dirty="0"/>
              <a:t>PCMH</a:t>
            </a:r>
          </a:p>
        </p:txBody>
      </p:sp>
      <p:sp>
        <p:nvSpPr>
          <p:cNvPr id="31" name="Rectangle 30"/>
          <p:cNvSpPr/>
          <p:nvPr/>
        </p:nvSpPr>
        <p:spPr>
          <a:xfrm>
            <a:off x="3733800" y="1524000"/>
            <a:ext cx="1676400" cy="539635"/>
          </a:xfrm>
          <a:prstGeom prst="rect">
            <a:avLst/>
          </a:prstGeom>
        </p:spPr>
        <p:txBody>
          <a:bodyPr wrap="square">
            <a:spAutoFit/>
          </a:bodyPr>
          <a:lstStyle/>
          <a:p>
            <a:pPr algn="ctr" fontAlgn="auto">
              <a:lnSpc>
                <a:spcPct val="90000"/>
              </a:lnSpc>
              <a:spcBef>
                <a:spcPts val="0"/>
              </a:spcBef>
              <a:spcAft>
                <a:spcPts val="0"/>
              </a:spcAft>
              <a:defRPr/>
            </a:pPr>
            <a:r>
              <a:rPr lang="en-US" sz="1600" b="1" kern="0" dirty="0">
                <a:solidFill>
                  <a:srgbClr val="0C5183"/>
                </a:solidFill>
                <a:latin typeface="Arial"/>
                <a:ea typeface="ＭＳ Ｐゴシック"/>
              </a:rPr>
              <a:t>Community </a:t>
            </a:r>
            <a:br>
              <a:rPr lang="en-US" sz="1600" b="1" kern="0" dirty="0">
                <a:solidFill>
                  <a:srgbClr val="0C5183"/>
                </a:solidFill>
                <a:latin typeface="Arial"/>
                <a:ea typeface="ＭＳ Ｐゴシック"/>
              </a:rPr>
            </a:br>
            <a:r>
              <a:rPr lang="en-US" sz="1600" b="1" kern="0" dirty="0">
                <a:solidFill>
                  <a:srgbClr val="0C5183"/>
                </a:solidFill>
                <a:latin typeface="Arial"/>
                <a:ea typeface="ＭＳ Ｐゴシック"/>
              </a:rPr>
              <a:t>Care Team  </a:t>
            </a:r>
          </a:p>
        </p:txBody>
      </p:sp>
      <p:sp>
        <p:nvSpPr>
          <p:cNvPr id="27" name="TextBox 21"/>
          <p:cNvSpPr txBox="1">
            <a:spLocks noChangeArrowheads="1"/>
          </p:cNvSpPr>
          <p:nvPr/>
        </p:nvSpPr>
        <p:spPr bwMode="auto">
          <a:xfrm>
            <a:off x="1092200" y="1505071"/>
            <a:ext cx="1752600" cy="628529"/>
          </a:xfrm>
          <a:prstGeom prst="rect">
            <a:avLst/>
          </a:prstGeom>
          <a:noFill/>
          <a:ln w="9525">
            <a:noFill/>
            <a:miter lim="800000"/>
            <a:headEnd/>
            <a:tailEnd/>
          </a:ln>
        </p:spPr>
        <p:txBody>
          <a:bodyPr lIns="36000" rIns="36000" anchor="ctr" anchorCtr="0">
            <a:prstTxWarp prst="textNoShape">
              <a:avLst/>
            </a:prstTxWarp>
            <a:noAutofit/>
          </a:bodyPr>
          <a:lstStyle/>
          <a:p>
            <a:pPr marL="112713">
              <a:lnSpc>
                <a:spcPct val="90000"/>
              </a:lnSpc>
            </a:pPr>
            <a:r>
              <a:rPr lang="en-US" altLang="zh-CN" sz="1600" dirty="0">
                <a:solidFill>
                  <a:schemeClr val="bg1"/>
                </a:solidFill>
                <a:latin typeface="Arial" pitchFamily="-101" charset="0"/>
                <a:ea typeface="SimSun" pitchFamily="2" charset="-128"/>
                <a:cs typeface="SimSun" pitchFamily="2" charset="-128"/>
              </a:rPr>
              <a:t>Hospitals</a:t>
            </a:r>
          </a:p>
        </p:txBody>
      </p:sp>
      <p:pic>
        <p:nvPicPr>
          <p:cNvPr id="96" name="Picture 12"/>
          <p:cNvPicPr>
            <a:picLocks noChangeAspect="1"/>
          </p:cNvPicPr>
          <p:nvPr/>
        </p:nvPicPr>
        <p:blipFill>
          <a:blip r:embed="rId7"/>
          <a:stretch>
            <a:fillRect/>
          </a:stretch>
        </p:blipFill>
        <p:spPr bwMode="auto">
          <a:xfrm>
            <a:off x="3155918" y="1924050"/>
            <a:ext cx="1289082" cy="1250204"/>
          </a:xfrm>
          <a:prstGeom prst="rect">
            <a:avLst/>
          </a:prstGeom>
          <a:noFill/>
          <a:ln>
            <a:noFill/>
          </a:ln>
        </p:spPr>
      </p:pic>
    </p:spTree>
    <p:extLst>
      <p:ext uri="{BB962C8B-B14F-4D97-AF65-F5344CB8AC3E}">
        <p14:creationId xmlns:p14="http://schemas.microsoft.com/office/powerpoint/2010/main" val="489206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25129"/>
            <a:ext cx="3810000" cy="2857500"/>
          </a:xfrm>
          <a:prstGeom prst="rect">
            <a:avLst/>
          </a:prstGeom>
        </p:spPr>
      </p:pic>
      <p:pic>
        <p:nvPicPr>
          <p:cNvPr id="3" name="Picture 2"/>
          <p:cNvPicPr>
            <a:picLocks noChangeAspect="1"/>
          </p:cNvPicPr>
          <p:nvPr/>
        </p:nvPicPr>
        <p:blipFill>
          <a:blip r:embed="rId4"/>
          <a:stretch>
            <a:fillRect/>
          </a:stretch>
        </p:blipFill>
        <p:spPr>
          <a:xfrm>
            <a:off x="4495345" y="1950757"/>
            <a:ext cx="4457700" cy="2971800"/>
          </a:xfrm>
          <a:prstGeom prst="rect">
            <a:avLst/>
          </a:prstGeom>
        </p:spPr>
      </p:pic>
      <p:pic>
        <p:nvPicPr>
          <p:cNvPr id="4" name="Picture 3"/>
          <p:cNvPicPr>
            <a:picLocks noChangeAspect="1"/>
          </p:cNvPicPr>
          <p:nvPr/>
        </p:nvPicPr>
        <p:blipFill>
          <a:blip r:embed="rId5"/>
          <a:stretch>
            <a:fillRect/>
          </a:stretch>
        </p:blipFill>
        <p:spPr>
          <a:xfrm>
            <a:off x="228600" y="2132371"/>
            <a:ext cx="2914650" cy="1943100"/>
          </a:xfrm>
          <a:prstGeom prst="rect">
            <a:avLst/>
          </a:prstGeom>
        </p:spPr>
      </p:pic>
      <p:sp>
        <p:nvSpPr>
          <p:cNvPr id="5" name="TextBox 4"/>
          <p:cNvSpPr txBox="1"/>
          <p:nvPr/>
        </p:nvSpPr>
        <p:spPr>
          <a:xfrm>
            <a:off x="4343400" y="666750"/>
            <a:ext cx="4419600" cy="1107996"/>
          </a:xfrm>
          <a:prstGeom prst="rect">
            <a:avLst/>
          </a:prstGeom>
          <a:noFill/>
        </p:spPr>
        <p:txBody>
          <a:bodyPr wrap="square" rtlCol="0">
            <a:spAutoFit/>
          </a:bodyPr>
          <a:lstStyle/>
          <a:p>
            <a:r>
              <a:rPr lang="en-US" sz="2400" dirty="0"/>
              <a:t>Call &amp; Check Providing support and care for all in the community</a:t>
            </a:r>
          </a:p>
          <a:p>
            <a:r>
              <a:rPr lang="en-US" dirty="0"/>
              <a:t> </a:t>
            </a:r>
          </a:p>
        </p:txBody>
      </p:sp>
    </p:spTree>
    <p:extLst>
      <p:ext uri="{BB962C8B-B14F-4D97-AF65-F5344CB8AC3E}">
        <p14:creationId xmlns:p14="http://schemas.microsoft.com/office/powerpoint/2010/main" val="104987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0600" y="34290"/>
            <a:ext cx="7569200" cy="5109210"/>
          </a:xfrm>
          <a:prstGeom prst="rect">
            <a:avLst/>
          </a:prstGeom>
          <a:solidFill>
            <a:schemeClr val="accent1">
              <a:lumMod val="75000"/>
            </a:schemeClr>
          </a:solidFill>
        </p:spPr>
      </p:pic>
      <p:sp>
        <p:nvSpPr>
          <p:cNvPr id="3" name="TextBox 2"/>
          <p:cNvSpPr txBox="1"/>
          <p:nvPr/>
        </p:nvSpPr>
        <p:spPr>
          <a:xfrm>
            <a:off x="1447800" y="209550"/>
            <a:ext cx="7002366" cy="584775"/>
          </a:xfrm>
          <a:prstGeom prst="rect">
            <a:avLst/>
          </a:prstGeom>
          <a:noFill/>
        </p:spPr>
        <p:txBody>
          <a:bodyPr wrap="none" rtlCol="0">
            <a:spAutoFit/>
          </a:bodyPr>
          <a:lstStyle/>
          <a:p>
            <a:r>
              <a:rPr lang="en-US" sz="3200" dirty="0"/>
              <a:t>12 Attributes of PCH in British Columbia  </a:t>
            </a:r>
          </a:p>
        </p:txBody>
      </p:sp>
      <p:sp>
        <p:nvSpPr>
          <p:cNvPr id="4" name="TextBox 3"/>
          <p:cNvSpPr txBox="1"/>
          <p:nvPr/>
        </p:nvSpPr>
        <p:spPr>
          <a:xfrm>
            <a:off x="-76200" y="4019550"/>
            <a:ext cx="6578975" cy="1077218"/>
          </a:xfrm>
          <a:prstGeom prst="rect">
            <a:avLst/>
          </a:prstGeom>
          <a:noFill/>
        </p:spPr>
        <p:txBody>
          <a:bodyPr wrap="square" rtlCol="0">
            <a:spAutoFit/>
          </a:bodyPr>
          <a:lstStyle/>
          <a:p>
            <a:r>
              <a:rPr lang="en-CA" altLang="en-US" sz="1600" dirty="0"/>
              <a:t>From </a:t>
            </a:r>
            <a:r>
              <a:rPr lang="en-CA" altLang="en-US" sz="1600" dirty="0" err="1"/>
              <a:t>Dr</a:t>
            </a:r>
            <a:r>
              <a:rPr lang="en-CA" altLang="en-US" sz="1600" dirty="0"/>
              <a:t> Brenda </a:t>
            </a:r>
            <a:r>
              <a:rPr lang="en-CA" altLang="en-US" sz="1600" dirty="0" err="1"/>
              <a:t>Hefford</a:t>
            </a:r>
            <a:br>
              <a:rPr lang="en-CA" altLang="en-US" sz="1600" dirty="0"/>
            </a:br>
            <a:r>
              <a:rPr lang="en-CA" altLang="en-US" sz="1600" dirty="0"/>
              <a:t>Executive Director, </a:t>
            </a:r>
          </a:p>
          <a:p>
            <a:r>
              <a:rPr lang="en-CA" altLang="en-US" sz="1600" dirty="0"/>
              <a:t>Community Practice, </a:t>
            </a:r>
          </a:p>
          <a:p>
            <a:r>
              <a:rPr lang="en-CA" altLang="en-US" sz="1600" dirty="0"/>
              <a:t>Quality and Integration</a:t>
            </a:r>
            <a:endParaRPr lang="en-US" sz="1600" dirty="0"/>
          </a:p>
        </p:txBody>
      </p:sp>
    </p:spTree>
    <p:extLst>
      <p:ext uri="{BB962C8B-B14F-4D97-AF65-F5344CB8AC3E}">
        <p14:creationId xmlns:p14="http://schemas.microsoft.com/office/powerpoint/2010/main" val="62834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7925" y="1364703"/>
            <a:ext cx="5796499" cy="3477898"/>
          </a:xfrm>
          <a:prstGeom prst="rect">
            <a:avLst/>
          </a:prstGeom>
        </p:spPr>
      </p:pic>
      <p:cxnSp>
        <p:nvCxnSpPr>
          <p:cNvPr id="14" name="Straight Connector 1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39948" y="1178110"/>
            <a:ext cx="0" cy="278267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52400" y="133350"/>
            <a:ext cx="8915400" cy="1231106"/>
          </a:xfrm>
          <a:prstGeom prst="rect">
            <a:avLst/>
          </a:prstGeom>
        </p:spPr>
        <p:txBody>
          <a:bodyPr wrap="square">
            <a:spAutoFit/>
          </a:bodyPr>
          <a:lstStyle/>
          <a:p>
            <a:r>
              <a:rPr lang="en-US" dirty="0"/>
              <a:t>measurable indicators of the PMH model and applied them across 10 Canadian provinces. The national average PMH score was 5.63 of 10, which </a:t>
            </a:r>
            <a:r>
              <a:rPr lang="en-US" sz="2000" dirty="0">
                <a:solidFill>
                  <a:srgbClr val="FF0000"/>
                </a:solidFill>
              </a:rPr>
              <a:t>indicates that major work remains.  </a:t>
            </a:r>
            <a:r>
              <a:rPr lang="en-US" dirty="0"/>
              <a:t>Ontario was the only province to achieve a higher overall PMH score than the national average.</a:t>
            </a:r>
          </a:p>
        </p:txBody>
      </p:sp>
      <p:sp>
        <p:nvSpPr>
          <p:cNvPr id="4" name="Rectangle 3"/>
          <p:cNvSpPr/>
          <p:nvPr/>
        </p:nvSpPr>
        <p:spPr>
          <a:xfrm>
            <a:off x="6416149" y="1415283"/>
            <a:ext cx="2727851" cy="2308324"/>
          </a:xfrm>
          <a:prstGeom prst="rect">
            <a:avLst/>
          </a:prstGeom>
        </p:spPr>
        <p:txBody>
          <a:bodyPr wrap="square">
            <a:spAutoFit/>
          </a:bodyPr>
          <a:lstStyle/>
          <a:p>
            <a:r>
              <a:rPr lang="en-US" dirty="0">
                <a:solidFill>
                  <a:schemeClr val="accent6">
                    <a:lumMod val="75000"/>
                  </a:schemeClr>
                </a:solidFill>
              </a:rPr>
              <a:t>Alignment of Canadian Primary Care With the Patient Medical Home Model: A QUALICO-PC Study – May 2017 </a:t>
            </a:r>
          </a:p>
          <a:p>
            <a:endParaRPr lang="en-US" dirty="0">
              <a:solidFill>
                <a:schemeClr val="accent6">
                  <a:lumMod val="75000"/>
                </a:schemeClr>
              </a:solidFill>
            </a:endParaRPr>
          </a:p>
          <a:p>
            <a:r>
              <a:rPr lang="en-US" dirty="0">
                <a:solidFill>
                  <a:schemeClr val="accent6">
                    <a:lumMod val="75000"/>
                  </a:schemeClr>
                </a:solidFill>
              </a:rPr>
              <a:t>http://www.annfammed.org/content/15/3/230.full</a:t>
            </a:r>
          </a:p>
        </p:txBody>
      </p:sp>
    </p:spTree>
    <p:extLst>
      <p:ext uri="{BB962C8B-B14F-4D97-AF65-F5344CB8AC3E}">
        <p14:creationId xmlns:p14="http://schemas.microsoft.com/office/powerpoint/2010/main" val="1526118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483634" cy="5161461"/>
          </a:xfrm>
          <a:prstGeom prst="rect">
            <a:avLst/>
          </a:prstGeom>
          <a:solidFill>
            <a:schemeClr val="accent1">
              <a:lumMod val="20000"/>
              <a:lumOff val="80000"/>
            </a:schemeClr>
          </a:solidFill>
        </p:spPr>
        <p:txBody>
          <a:bodyPr wrap="square">
            <a:spAutoFit/>
          </a:bodyPr>
          <a:lstStyle/>
          <a:p>
            <a:r>
              <a:rPr lang="en-US" sz="1400" dirty="0"/>
              <a:t>Alignment of Canadian Primary Care With the Patient Medical Home Model The 10 Goals of the Patient Medical Home </a:t>
            </a:r>
          </a:p>
          <a:p>
            <a:endParaRPr lang="en-US" sz="1200" dirty="0"/>
          </a:p>
          <a:p>
            <a:r>
              <a:rPr lang="en-US" sz="1200" dirty="0"/>
              <a:t>  1. Patient centered -Provide services that are responsive to patients’ and their families’ feelings, preferences, and expectations</a:t>
            </a:r>
          </a:p>
          <a:p>
            <a:endParaRPr lang="en-US" sz="1200" dirty="0"/>
          </a:p>
          <a:p>
            <a:r>
              <a:rPr lang="en-US" sz="1200" dirty="0"/>
              <a:t>  2. Personal family physician-  The most responsible provider of a given patient’s medical care Every person in Canada should have a personal</a:t>
            </a:r>
          </a:p>
          <a:p>
            <a:r>
              <a:rPr lang="en-US" sz="1200" dirty="0"/>
              <a:t>       family physician</a:t>
            </a:r>
          </a:p>
          <a:p>
            <a:endParaRPr lang="en-US" sz="1200" dirty="0"/>
          </a:p>
          <a:p>
            <a:r>
              <a:rPr lang="en-US" sz="1200" dirty="0"/>
              <a:t>  3. Team-based care Offer a broad scope of services carried out by teams or networks of clinicians; inclusive of nurses, peer physicians, and others</a:t>
            </a:r>
          </a:p>
          <a:p>
            <a:endParaRPr lang="en-US" sz="1200" dirty="0"/>
          </a:p>
          <a:p>
            <a:r>
              <a:rPr lang="en-US" sz="1200" dirty="0"/>
              <a:t>  4. Timely access Timely access to appointments in the practice Advocate for and coordinate timely appointments with other health and medical </a:t>
            </a:r>
          </a:p>
          <a:p>
            <a:r>
              <a:rPr lang="en-US" sz="1200" dirty="0"/>
              <a:t>       services required</a:t>
            </a:r>
          </a:p>
          <a:p>
            <a:endParaRPr lang="en-US" sz="1200" dirty="0"/>
          </a:p>
          <a:p>
            <a:r>
              <a:rPr lang="en-US" sz="1200" dirty="0"/>
              <a:t> 5. Comprehensive care Provide a comprehensive scope of family practice services by working collaboratively with other professionals Address</a:t>
            </a:r>
          </a:p>
          <a:p>
            <a:r>
              <a:rPr lang="en-US" sz="1200" dirty="0"/>
              <a:t>       public health needs Taking population health effects into account</a:t>
            </a:r>
          </a:p>
          <a:p>
            <a:endParaRPr lang="en-US" sz="1200" dirty="0"/>
          </a:p>
          <a:p>
            <a:r>
              <a:rPr lang="en-US" sz="1200" dirty="0"/>
              <a:t>  6. Continuity	Offer continuous care over time and in different settings Advocate on the patients’ behalf for continuity of care throughout the</a:t>
            </a:r>
          </a:p>
          <a:p>
            <a:r>
              <a:rPr lang="en-US" sz="1200" dirty="0"/>
              <a:t>      health care system Preserve constant relationships and continuous medical information for patients</a:t>
            </a:r>
          </a:p>
          <a:p>
            <a:endParaRPr lang="en-US" sz="1200" dirty="0"/>
          </a:p>
          <a:p>
            <a:r>
              <a:rPr lang="en-US" sz="1200" dirty="0"/>
              <a:t>  7. Electronic records and health information  Maintain electronic medical records</a:t>
            </a:r>
          </a:p>
          <a:p>
            <a:endParaRPr lang="en-US" sz="1200" dirty="0"/>
          </a:p>
          <a:p>
            <a:r>
              <a:rPr lang="en-US" sz="1200" dirty="0"/>
              <a:t>  8. Education, training, and research  Serve as a model place for training students, residents, and other health professionals Carry out and/or </a:t>
            </a:r>
          </a:p>
          <a:p>
            <a:r>
              <a:rPr lang="en-US" sz="1200" dirty="0"/>
              <a:t>       encourage staff to be involved in primary care research</a:t>
            </a:r>
          </a:p>
          <a:p>
            <a:endParaRPr lang="en-US" sz="1200" dirty="0"/>
          </a:p>
          <a:p>
            <a:r>
              <a:rPr lang="en-US" sz="1200" dirty="0"/>
              <a:t>  9. Evaluation	Carry out ongoing evaluation as part of the commitment to continuous quality improvement</a:t>
            </a:r>
          </a:p>
          <a:p>
            <a:endParaRPr lang="en-US" sz="1200" dirty="0"/>
          </a:p>
          <a:p>
            <a:r>
              <a:rPr lang="en-US" sz="1200" dirty="0"/>
              <a:t>10. System support   Internal support through governance and management structures External support by stakeholders, the public, and other     medical and health professionals and their organizations across Canada</a:t>
            </a:r>
          </a:p>
        </p:txBody>
      </p:sp>
    </p:spTree>
    <p:extLst>
      <p:ext uri="{BB962C8B-B14F-4D97-AF65-F5344CB8AC3E}">
        <p14:creationId xmlns:p14="http://schemas.microsoft.com/office/powerpoint/2010/main" val="2509855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1108" b="8535"/>
          <a:stretch/>
        </p:blipFill>
        <p:spPr>
          <a:xfrm>
            <a:off x="359970" y="133350"/>
            <a:ext cx="8771447" cy="4933940"/>
          </a:xfrm>
          <a:prstGeom prst="rect">
            <a:avLst/>
          </a:prstGeom>
        </p:spPr>
      </p:pic>
      <p:sp>
        <p:nvSpPr>
          <p:cNvPr id="3" name="TextBox 2"/>
          <p:cNvSpPr txBox="1"/>
          <p:nvPr/>
        </p:nvSpPr>
        <p:spPr>
          <a:xfrm>
            <a:off x="3962401" y="209550"/>
            <a:ext cx="1676400" cy="646331"/>
          </a:xfrm>
          <a:prstGeom prst="rect">
            <a:avLst/>
          </a:prstGeom>
          <a:noFill/>
        </p:spPr>
        <p:txBody>
          <a:bodyPr wrap="square" rtlCol="0">
            <a:spAutoFit/>
          </a:bodyPr>
          <a:lstStyle/>
          <a:p>
            <a:r>
              <a:rPr lang="en-US" dirty="0"/>
              <a:t>English Primary</a:t>
            </a:r>
          </a:p>
          <a:p>
            <a:r>
              <a:rPr lang="en-US" dirty="0"/>
              <a:t> Care Homes  </a:t>
            </a:r>
          </a:p>
        </p:txBody>
      </p:sp>
    </p:spTree>
    <p:extLst>
      <p:ext uri="{BB962C8B-B14F-4D97-AF65-F5344CB8AC3E}">
        <p14:creationId xmlns:p14="http://schemas.microsoft.com/office/powerpoint/2010/main" val="2342625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7162800" y="1130299"/>
            <a:ext cx="657226" cy="657226"/>
            <a:chOff x="7162800" y="-781050"/>
            <a:chExt cx="657226" cy="657226"/>
          </a:xfrm>
        </p:grpSpPr>
        <p:sp>
          <p:nvSpPr>
            <p:cNvPr id="23" name="Oval 22"/>
            <p:cNvSpPr/>
            <p:nvPr/>
          </p:nvSpPr>
          <p:spPr bwMode="auto">
            <a:xfrm>
              <a:off x="7162800" y="-781050"/>
              <a:ext cx="657226" cy="657226"/>
            </a:xfrm>
            <a:prstGeom prst="ellipse">
              <a:avLst/>
            </a:prstGeom>
            <a:solidFill>
              <a:schemeClr val="accent3"/>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rgbClr val="FFFFFF"/>
                </a:solidFill>
                <a:latin typeface="Arial"/>
                <a:ea typeface="ＭＳ Ｐゴシック"/>
                <a:cs typeface="+mn-cs"/>
              </a:endParaRPr>
            </a:p>
          </p:txBody>
        </p:sp>
        <p:pic>
          <p:nvPicPr>
            <p:cNvPr id="24" name="Picture 61" descr="SP_Picto_White_General_House"/>
            <p:cNvPicPr>
              <a:picLocks noChangeAspect="1" noChangeArrowheads="1"/>
            </p:cNvPicPr>
            <p:nvPr/>
          </p:nvPicPr>
          <p:blipFill>
            <a:blip r:embed="rId3"/>
            <a:srcRect/>
            <a:stretch>
              <a:fillRect/>
            </a:stretch>
          </p:blipFill>
          <p:spPr bwMode="auto">
            <a:xfrm>
              <a:off x="7312026" y="-661047"/>
              <a:ext cx="358774" cy="358772"/>
            </a:xfrm>
            <a:prstGeom prst="rect">
              <a:avLst/>
            </a:prstGeom>
            <a:noFill/>
          </p:spPr>
        </p:pic>
      </p:grpSp>
      <p:pic>
        <p:nvPicPr>
          <p:cNvPr id="25" name="Picture 24" descr="Healthcare_House.png"/>
          <p:cNvPicPr>
            <a:picLocks noChangeAspect="1"/>
          </p:cNvPicPr>
          <p:nvPr/>
        </p:nvPicPr>
        <p:blipFill>
          <a:blip r:embed="rId4"/>
          <a:stretch>
            <a:fillRect/>
          </a:stretch>
        </p:blipFill>
        <p:spPr>
          <a:xfrm>
            <a:off x="6828000" y="1787525"/>
            <a:ext cx="2316000" cy="2501900"/>
          </a:xfrm>
          <a:prstGeom prst="rect">
            <a:avLst/>
          </a:prstGeom>
        </p:spPr>
      </p:pic>
      <p:sp>
        <p:nvSpPr>
          <p:cNvPr id="6" name="Title 5"/>
          <p:cNvSpPr>
            <a:spLocks noGrp="1"/>
          </p:cNvSpPr>
          <p:nvPr>
            <p:ph type="title"/>
          </p:nvPr>
        </p:nvSpPr>
        <p:spPr>
          <a:xfrm>
            <a:off x="457200" y="-55564"/>
            <a:ext cx="8229600" cy="857250"/>
          </a:xfrm>
        </p:spPr>
        <p:txBody>
          <a:bodyPr/>
          <a:lstStyle/>
          <a:p>
            <a:r>
              <a:rPr lang="en-US" dirty="0"/>
              <a:t>Key principles</a:t>
            </a:r>
          </a:p>
        </p:txBody>
      </p:sp>
      <p:sp>
        <p:nvSpPr>
          <p:cNvPr id="7" name="Content Placeholder 6"/>
          <p:cNvSpPr>
            <a:spLocks noGrp="1"/>
          </p:cNvSpPr>
          <p:nvPr>
            <p:ph idx="1"/>
          </p:nvPr>
        </p:nvSpPr>
        <p:spPr>
          <a:xfrm>
            <a:off x="152401" y="1063229"/>
            <a:ext cx="6675600" cy="3794521"/>
          </a:xfrm>
        </p:spPr>
        <p:txBody>
          <a:bodyPr>
            <a:normAutofit fontScale="92500" lnSpcReduction="20000"/>
          </a:bodyPr>
          <a:lstStyle/>
          <a:p>
            <a:pPr>
              <a:spcBef>
                <a:spcPts val="0"/>
              </a:spcBef>
              <a:spcAft>
                <a:spcPts val="600"/>
              </a:spcAft>
            </a:pPr>
            <a:r>
              <a:rPr lang="en-US" sz="1800" b="1" dirty="0">
                <a:solidFill>
                  <a:schemeClr val="accent1"/>
                </a:solidFill>
              </a:rPr>
              <a:t>Personal healer </a:t>
            </a:r>
            <a:r>
              <a:rPr lang="en-US" sz="1800" dirty="0"/>
              <a:t>– each patient has an ongoing personal relationship with a physician for continuous, comprehensive care</a:t>
            </a:r>
          </a:p>
          <a:p>
            <a:pPr>
              <a:spcBef>
                <a:spcPts val="0"/>
              </a:spcBef>
              <a:spcAft>
                <a:spcPts val="600"/>
              </a:spcAft>
            </a:pPr>
            <a:r>
              <a:rPr lang="en-US" sz="1800" b="1" dirty="0">
                <a:solidFill>
                  <a:srgbClr val="F67E29"/>
                </a:solidFill>
              </a:rPr>
              <a:t>Whole person orientation </a:t>
            </a:r>
            <a:r>
              <a:rPr lang="en-US" sz="1800" dirty="0"/>
              <a:t>– physician is responsible for providing all the patient’s health care needs or arranging care with other qualified professionals</a:t>
            </a:r>
          </a:p>
          <a:p>
            <a:pPr>
              <a:spcBef>
                <a:spcPts val="0"/>
              </a:spcBef>
              <a:spcAft>
                <a:spcPts val="600"/>
              </a:spcAft>
            </a:pPr>
            <a:r>
              <a:rPr lang="en-US" sz="1800" b="1" dirty="0">
                <a:solidFill>
                  <a:schemeClr val="accent6">
                    <a:lumMod val="75000"/>
                  </a:schemeClr>
                </a:solidFill>
              </a:rPr>
              <a:t>Care is coordinated and integrated </a:t>
            </a:r>
            <a:r>
              <a:rPr lang="en-US" sz="1800" dirty="0"/>
              <a:t>– across all elements of the complex healthcare community</a:t>
            </a:r>
          </a:p>
          <a:p>
            <a:pPr>
              <a:spcBef>
                <a:spcPts val="0"/>
              </a:spcBef>
              <a:spcAft>
                <a:spcPts val="600"/>
              </a:spcAft>
            </a:pPr>
            <a:r>
              <a:rPr lang="en-US" sz="1800" b="1" dirty="0">
                <a:solidFill>
                  <a:schemeClr val="accent4"/>
                </a:solidFill>
              </a:rPr>
              <a:t>Quality and safety are hallmarks of the medical home </a:t>
            </a:r>
            <a:r>
              <a:rPr lang="en-US" sz="1800" dirty="0"/>
              <a:t>– Evidence-based medicine and clinical decision-support tools guide decision-making</a:t>
            </a:r>
          </a:p>
          <a:p>
            <a:pPr>
              <a:spcBef>
                <a:spcPts val="0"/>
              </a:spcBef>
              <a:spcAft>
                <a:spcPts val="600"/>
              </a:spcAft>
            </a:pPr>
            <a:r>
              <a:rPr lang="en-US" sz="1800" b="1" dirty="0">
                <a:solidFill>
                  <a:srgbClr val="42AA82"/>
                </a:solidFill>
              </a:rPr>
              <a:t>Enhanced access to care is available </a:t>
            </a:r>
            <a:r>
              <a:rPr lang="en-US" sz="1800" dirty="0"/>
              <a:t>– systems such as open scheduling, expanded hours, and new communication paths between patients, their physician and practice staff </a:t>
            </a:r>
          </a:p>
          <a:p>
            <a:pPr>
              <a:spcBef>
                <a:spcPts val="0"/>
              </a:spcBef>
              <a:spcAft>
                <a:spcPts val="600"/>
              </a:spcAft>
            </a:pPr>
            <a:r>
              <a:rPr lang="en-US" sz="1800" b="1" dirty="0">
                <a:solidFill>
                  <a:schemeClr val="accent2"/>
                </a:solidFill>
              </a:rPr>
              <a:t>Payment is appropriate </a:t>
            </a:r>
            <a:r>
              <a:rPr lang="en-US" sz="1800" dirty="0"/>
              <a:t>– added value provided to patients who have a patient-centered medical home</a:t>
            </a:r>
          </a:p>
        </p:txBody>
      </p:sp>
    </p:spTree>
    <p:extLst>
      <p:ext uri="{BB962C8B-B14F-4D97-AF65-F5344CB8AC3E}">
        <p14:creationId xmlns:p14="http://schemas.microsoft.com/office/powerpoint/2010/main" val="889046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5447645"/>
          </a:xfrm>
          <a:prstGeom prst="rect">
            <a:avLst/>
          </a:prstGeom>
        </p:spPr>
        <p:txBody>
          <a:bodyPr wrap="square">
            <a:spAutoFit/>
          </a:bodyPr>
          <a:lstStyle/>
          <a:p>
            <a:r>
              <a:rPr lang="en-US" sz="1600" b="1" dirty="0">
                <a:solidFill>
                  <a:schemeClr val="accent6">
                    <a:lumMod val="75000"/>
                  </a:schemeClr>
                </a:solidFill>
              </a:rPr>
              <a:t>Person &amp; Family Centered</a:t>
            </a:r>
            <a:r>
              <a:rPr lang="en-US" sz="1600" dirty="0">
                <a:solidFill>
                  <a:schemeClr val="accent6">
                    <a:lumMod val="75000"/>
                  </a:schemeClr>
                </a:solidFill>
              </a:rPr>
              <a:t>. </a:t>
            </a:r>
            <a:r>
              <a:rPr lang="en-US" sz="1600" dirty="0"/>
              <a:t>Primary care is focused on the whole person  their physical, emotional psychological and spiritual wellbeing, as well as cultural, linguistic and social needs.</a:t>
            </a:r>
          </a:p>
          <a:p>
            <a:endParaRPr lang="en-US" sz="1600" b="1" dirty="0">
              <a:solidFill>
                <a:schemeClr val="accent3">
                  <a:lumMod val="75000"/>
                </a:schemeClr>
              </a:solidFill>
            </a:endParaRPr>
          </a:p>
          <a:p>
            <a:r>
              <a:rPr lang="en-US" sz="1600" b="1" dirty="0">
                <a:solidFill>
                  <a:schemeClr val="accent3">
                    <a:lumMod val="75000"/>
                  </a:schemeClr>
                </a:solidFill>
              </a:rPr>
              <a:t>Continuous. Dynamic. </a:t>
            </a:r>
            <a:r>
              <a:rPr lang="en-US" sz="1600" dirty="0"/>
              <a:t>Trusted, respectful and enduring relationships between individuals, families and their clinical team members are hallmarks of primary care. </a:t>
            </a:r>
          </a:p>
          <a:p>
            <a:endParaRPr lang="en-US" sz="1600" dirty="0"/>
          </a:p>
          <a:p>
            <a:r>
              <a:rPr lang="en-US" sz="1600" b="1" dirty="0">
                <a:solidFill>
                  <a:schemeClr val="accent5">
                    <a:lumMod val="75000"/>
                  </a:schemeClr>
                </a:solidFill>
              </a:rPr>
              <a:t>Comprehensive and Equitable</a:t>
            </a:r>
            <a:r>
              <a:rPr lang="en-US" sz="1600" dirty="0">
                <a:solidFill>
                  <a:schemeClr val="accent5">
                    <a:lumMod val="75000"/>
                  </a:schemeClr>
                </a:solidFill>
              </a:rPr>
              <a:t>. </a:t>
            </a:r>
            <a:r>
              <a:rPr lang="en-US" sz="1600" dirty="0"/>
              <a:t>Primary care addresses the whole-person with appropriate clinical and supportive services that include acute, chronic and preventive care, behavioral and mental health, oral health</a:t>
            </a:r>
          </a:p>
          <a:p>
            <a:endParaRPr lang="en-US" sz="1600" b="1" dirty="0"/>
          </a:p>
          <a:p>
            <a:r>
              <a:rPr lang="en-US" sz="1600" b="1" dirty="0">
                <a:solidFill>
                  <a:schemeClr val="bg2">
                    <a:lumMod val="25000"/>
                  </a:schemeClr>
                </a:solidFill>
              </a:rPr>
              <a:t>Team-Based and Collaborative.  </a:t>
            </a:r>
            <a:r>
              <a:rPr lang="en-US" sz="1600" dirty="0"/>
              <a:t>Interdisciplinary teams, including individuals and families, work collaboratively and dynamically toward a common goal. The services they provide and the coordinated manner in which they work together are synergistic to better health.</a:t>
            </a:r>
          </a:p>
          <a:p>
            <a:r>
              <a:rPr lang="en-US" sz="1600" b="1" dirty="0">
                <a:solidFill>
                  <a:schemeClr val="accent3">
                    <a:lumMod val="75000"/>
                  </a:schemeClr>
                </a:solidFill>
              </a:rPr>
              <a:t> </a:t>
            </a:r>
          </a:p>
          <a:p>
            <a:r>
              <a:rPr lang="en-US" sz="1600" b="1" dirty="0">
                <a:solidFill>
                  <a:schemeClr val="accent3">
                    <a:lumMod val="75000"/>
                  </a:schemeClr>
                </a:solidFill>
              </a:rPr>
              <a:t>Coordinated and Integrated</a:t>
            </a:r>
            <a:r>
              <a:rPr lang="en-US" sz="1600" dirty="0">
                <a:solidFill>
                  <a:schemeClr val="accent3">
                    <a:lumMod val="75000"/>
                  </a:schemeClr>
                </a:solidFill>
              </a:rPr>
              <a:t>.  </a:t>
            </a:r>
            <a:r>
              <a:rPr lang="en-US" sz="1600" dirty="0"/>
              <a:t>Primary care integrates the activities of those involved in an individual’s care, across settings and services. </a:t>
            </a:r>
          </a:p>
          <a:p>
            <a:endParaRPr lang="en-US" sz="1600" b="1" dirty="0"/>
          </a:p>
          <a:p>
            <a:r>
              <a:rPr lang="en-US" sz="1600" b="1" dirty="0">
                <a:solidFill>
                  <a:schemeClr val="accent6">
                    <a:lumMod val="75000"/>
                  </a:schemeClr>
                </a:solidFill>
              </a:rPr>
              <a:t>Accessible. </a:t>
            </a:r>
            <a:r>
              <a:rPr lang="en-US" sz="1600" dirty="0"/>
              <a:t>with easy,  and with routine access to their health information. </a:t>
            </a:r>
          </a:p>
          <a:p>
            <a:endParaRPr lang="en-US" sz="1600" b="1" dirty="0">
              <a:solidFill>
                <a:schemeClr val="accent5">
                  <a:lumMod val="75000"/>
                </a:schemeClr>
              </a:solidFill>
            </a:endParaRPr>
          </a:p>
          <a:p>
            <a:r>
              <a:rPr lang="en-US" sz="1600" b="1" dirty="0">
                <a:solidFill>
                  <a:schemeClr val="accent5">
                    <a:lumMod val="75000"/>
                  </a:schemeClr>
                </a:solidFill>
              </a:rPr>
              <a:t>High-Value.  </a:t>
            </a:r>
            <a:r>
              <a:rPr lang="en-US" sz="1600" dirty="0"/>
              <a:t>Primary care achieves excellent, equitable outcomes for individuals and families, including using health care resources wisely and considering costs to patients, payers and the system. </a:t>
            </a:r>
          </a:p>
          <a:p>
            <a:r>
              <a:rPr lang="en-US" sz="1200" dirty="0">
                <a:solidFill>
                  <a:schemeClr val="accent1">
                    <a:lumMod val="40000"/>
                    <a:lumOff val="60000"/>
                  </a:schemeClr>
                </a:solidFill>
              </a:rPr>
              <a:t> </a:t>
            </a:r>
            <a:endParaRPr lang="en-US" sz="1400" dirty="0">
              <a:solidFill>
                <a:schemeClr val="accent1">
                  <a:lumMod val="40000"/>
                  <a:lumOff val="60000"/>
                </a:schemeClr>
              </a:solidFill>
            </a:endParaRPr>
          </a:p>
        </p:txBody>
      </p:sp>
    </p:spTree>
    <p:extLst>
      <p:ext uri="{BB962C8B-B14F-4D97-AF65-F5344CB8AC3E}">
        <p14:creationId xmlns:p14="http://schemas.microsoft.com/office/powerpoint/2010/main" val="1165489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0" y="4663369"/>
            <a:ext cx="9181011" cy="480131"/>
          </a:xfrm>
          <a:prstGeom prst="rect">
            <a:avLst/>
          </a:prstGeom>
          <a:solidFill>
            <a:schemeClr val="tx1"/>
          </a:solidFill>
          <a:ln w="9525">
            <a:noFill/>
            <a:miter lim="800000"/>
            <a:headEnd/>
            <a:tailEnd/>
          </a:ln>
        </p:spPr>
        <p:txBody>
          <a:bodyPr wrap="square">
            <a:prstTxWarp prst="textNoShape">
              <a:avLst/>
            </a:prstTxWarp>
            <a:spAutoFit/>
          </a:bodyPr>
          <a:lstStyle/>
          <a:p>
            <a:pPr fontAlgn="base">
              <a:lnSpc>
                <a:spcPct val="90000"/>
              </a:lnSpc>
              <a:spcBef>
                <a:spcPts val="600"/>
              </a:spcBef>
              <a:spcAft>
                <a:spcPct val="0"/>
              </a:spcAft>
              <a:buClr>
                <a:srgbClr val="BBE0E3"/>
              </a:buClr>
              <a:buSzPct val="76000"/>
              <a:buFont typeface="Wingdings 3" pitchFamily="18" charset="2"/>
              <a:buNone/>
            </a:pPr>
            <a:r>
              <a:rPr lang="en-US" altLang="zh-CN" sz="1400" b="1" dirty="0">
                <a:solidFill>
                  <a:srgbClr val="FFFFFF"/>
                </a:solidFill>
                <a:latin typeface="Arial" pitchFamily="-101" charset="0"/>
                <a:cs typeface="SimSun" pitchFamily="2" charset="-128"/>
              </a:rPr>
              <a:t>Outcomes of Implementing Patient Centered Medical Home Interventions: </a:t>
            </a:r>
            <a:r>
              <a:rPr lang="en-US" altLang="zh-CN" sz="1400" dirty="0">
                <a:solidFill>
                  <a:srgbClr val="FFFFFF"/>
                </a:solidFill>
                <a:latin typeface="Arial" pitchFamily="-101" charset="0"/>
                <a:cs typeface="SimSun" pitchFamily="2" charset="-128"/>
              </a:rPr>
              <a:t>A Review of the Evidence from Prospective Evaluation Studies in the US – PCPCC Oct 2012 </a:t>
            </a:r>
          </a:p>
        </p:txBody>
      </p:sp>
      <p:sp>
        <p:nvSpPr>
          <p:cNvPr id="3" name="Text Box 6"/>
          <p:cNvSpPr txBox="1">
            <a:spLocks noChangeArrowheads="1"/>
          </p:cNvSpPr>
          <p:nvPr/>
        </p:nvSpPr>
        <p:spPr bwMode="auto">
          <a:xfrm>
            <a:off x="1" y="0"/>
            <a:ext cx="9144000" cy="1362943"/>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200">
                <a:solidFill>
                  <a:schemeClr val="accent5"/>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2200">
                <a:solidFill>
                  <a:schemeClr val="accent1"/>
                </a:solidFill>
                <a:latin typeface="Arial" pitchFamily="-65" charset="0"/>
                <a:ea typeface="ＭＳ Ｐゴシック" pitchFamily="-107" charset="-128"/>
                <a:cs typeface="ＭＳ Ｐゴシック" pitchFamily="-107" charset="-128"/>
              </a:defRPr>
            </a:lvl2pPr>
            <a:lvl3pPr algn="l" rtl="0" eaLnBrk="0" fontAlgn="base" hangingPunct="0">
              <a:spcBef>
                <a:spcPct val="0"/>
              </a:spcBef>
              <a:spcAft>
                <a:spcPct val="0"/>
              </a:spcAft>
              <a:defRPr sz="2200">
                <a:solidFill>
                  <a:schemeClr val="accent1"/>
                </a:solidFill>
                <a:latin typeface="Arial" pitchFamily="-65" charset="0"/>
                <a:ea typeface="ＭＳ Ｐゴシック" pitchFamily="-107" charset="-128"/>
                <a:cs typeface="ＭＳ Ｐゴシック" pitchFamily="-107" charset="-128"/>
              </a:defRPr>
            </a:lvl3pPr>
            <a:lvl4pPr algn="l" rtl="0" eaLnBrk="0" fontAlgn="base" hangingPunct="0">
              <a:spcBef>
                <a:spcPct val="0"/>
              </a:spcBef>
              <a:spcAft>
                <a:spcPct val="0"/>
              </a:spcAft>
              <a:defRPr sz="2200">
                <a:solidFill>
                  <a:schemeClr val="accent1"/>
                </a:solidFill>
                <a:latin typeface="Arial" pitchFamily="-65" charset="0"/>
                <a:ea typeface="ＭＳ Ｐゴシック" pitchFamily="-107" charset="-128"/>
                <a:cs typeface="ＭＳ Ｐゴシック" pitchFamily="-107" charset="-128"/>
              </a:defRPr>
            </a:lvl4pPr>
            <a:lvl5pPr algn="l" rtl="0" eaLnBrk="0" fontAlgn="base" hangingPunct="0">
              <a:spcBef>
                <a:spcPct val="0"/>
              </a:spcBef>
              <a:spcAft>
                <a:spcPct val="0"/>
              </a:spcAft>
              <a:defRPr sz="2200">
                <a:solidFill>
                  <a:schemeClr val="accent1"/>
                </a:solidFill>
                <a:latin typeface="Arial" pitchFamily="-65" charset="0"/>
                <a:ea typeface="ＭＳ Ｐゴシック" pitchFamily="-107" charset="-128"/>
                <a:cs typeface="ＭＳ Ｐゴシック" pitchFamily="-107" charset="-128"/>
              </a:defRPr>
            </a:lvl5pPr>
            <a:lvl6pPr marL="457200" algn="l" rtl="0" fontAlgn="base">
              <a:spcBef>
                <a:spcPct val="0"/>
              </a:spcBef>
              <a:spcAft>
                <a:spcPct val="0"/>
              </a:spcAft>
              <a:defRPr sz="2200">
                <a:solidFill>
                  <a:schemeClr val="accent1"/>
                </a:solidFill>
                <a:latin typeface="Arial" pitchFamily="-65" charset="0"/>
              </a:defRPr>
            </a:lvl6pPr>
            <a:lvl7pPr marL="914400" algn="l" rtl="0" fontAlgn="base">
              <a:spcBef>
                <a:spcPct val="0"/>
              </a:spcBef>
              <a:spcAft>
                <a:spcPct val="0"/>
              </a:spcAft>
              <a:defRPr sz="2200">
                <a:solidFill>
                  <a:schemeClr val="accent1"/>
                </a:solidFill>
                <a:latin typeface="Arial" pitchFamily="-65" charset="0"/>
              </a:defRPr>
            </a:lvl7pPr>
            <a:lvl8pPr marL="1371600" algn="l" rtl="0" fontAlgn="base">
              <a:spcBef>
                <a:spcPct val="0"/>
              </a:spcBef>
              <a:spcAft>
                <a:spcPct val="0"/>
              </a:spcAft>
              <a:defRPr sz="2200">
                <a:solidFill>
                  <a:schemeClr val="accent1"/>
                </a:solidFill>
                <a:latin typeface="Arial" pitchFamily="-65" charset="0"/>
              </a:defRPr>
            </a:lvl8pPr>
            <a:lvl9pPr marL="1828800" algn="l" rtl="0" fontAlgn="base">
              <a:spcBef>
                <a:spcPct val="0"/>
              </a:spcBef>
              <a:spcAft>
                <a:spcPct val="0"/>
              </a:spcAft>
              <a:defRPr sz="2200">
                <a:solidFill>
                  <a:schemeClr val="accent1"/>
                </a:solidFill>
                <a:latin typeface="Arial" pitchFamily="-65" charset="0"/>
              </a:defRPr>
            </a:lvl9pPr>
          </a:lstStyle>
          <a:p>
            <a:pPr>
              <a:lnSpc>
                <a:spcPct val="90000"/>
              </a:lnSpc>
            </a:pPr>
            <a:r>
              <a:rPr lang="en-US" kern="0" dirty="0">
                <a:solidFill>
                  <a:srgbClr val="FFFFFF"/>
                </a:solidFill>
                <a:latin typeface="Arial" pitchFamily="-101" charset="0"/>
              </a:rPr>
              <a:t>Smarter </a:t>
            </a:r>
            <a:r>
              <a:rPr lang="en-US" kern="0">
                <a:solidFill>
                  <a:srgbClr val="FFFFFF"/>
                </a:solidFill>
                <a:latin typeface="Arial" pitchFamily="-101" charset="0"/>
              </a:rPr>
              <a:t>Healthcare -- a no Brainer </a:t>
            </a:r>
            <a:endParaRPr lang="en-US" kern="0" dirty="0">
              <a:solidFill>
                <a:srgbClr val="FFFFFF"/>
              </a:solidFill>
              <a:latin typeface="Arial" pitchFamily="-101" charset="0"/>
            </a:endParaRPr>
          </a:p>
        </p:txBody>
      </p:sp>
      <p:sp>
        <p:nvSpPr>
          <p:cNvPr id="4" name="Content Placeholder 8"/>
          <p:cNvSpPr txBox="1">
            <a:spLocks/>
          </p:cNvSpPr>
          <p:nvPr/>
        </p:nvSpPr>
        <p:spPr bwMode="auto">
          <a:xfrm>
            <a:off x="0" y="831109"/>
            <a:ext cx="9144000" cy="3832259"/>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lvl1pPr marL="171450" indent="-171450" algn="l" rtl="0" eaLnBrk="0" fontAlgn="base" hangingPunct="0">
              <a:spcBef>
                <a:spcPct val="20000"/>
              </a:spcBef>
              <a:spcAft>
                <a:spcPct val="0"/>
              </a:spcAft>
              <a:buClr>
                <a:schemeClr val="bg1"/>
              </a:buClr>
              <a:buFont typeface="Wingdings" charset="2"/>
              <a:buChar char="§"/>
              <a:defRPr sz="1600">
                <a:solidFill>
                  <a:schemeClr val="bg2"/>
                </a:solidFill>
                <a:latin typeface="+mn-lt"/>
                <a:ea typeface="ＭＳ Ｐゴシック" pitchFamily="-107" charset="-128"/>
                <a:cs typeface="ＭＳ Ｐゴシック" pitchFamily="-107" charset="-128"/>
              </a:defRPr>
            </a:lvl1pPr>
            <a:lvl2pPr marL="517525" indent="-174625" algn="l" rtl="0" eaLnBrk="0" fontAlgn="base" hangingPunct="0">
              <a:spcBef>
                <a:spcPct val="20000"/>
              </a:spcBef>
              <a:spcAft>
                <a:spcPct val="0"/>
              </a:spcAft>
              <a:buClr>
                <a:schemeClr val="bg1"/>
              </a:buClr>
              <a:buFont typeface="Arial" charset="0"/>
              <a:buChar char="–"/>
              <a:defRPr sz="1400">
                <a:solidFill>
                  <a:schemeClr val="bg2"/>
                </a:solidFill>
                <a:latin typeface="+mn-lt"/>
                <a:ea typeface="ＭＳ Ｐゴシック" pitchFamily="-65" charset="-128"/>
              </a:defRPr>
            </a:lvl2pPr>
            <a:lvl3pPr marL="690563" indent="-6350" algn="l" rtl="0" eaLnBrk="0" fontAlgn="base" hangingPunct="0">
              <a:spcBef>
                <a:spcPct val="20000"/>
              </a:spcBef>
              <a:spcAft>
                <a:spcPct val="0"/>
              </a:spcAft>
              <a:defRPr sz="1400">
                <a:solidFill>
                  <a:schemeClr val="bg2"/>
                </a:solidFill>
                <a:latin typeface="+mn-lt"/>
                <a:ea typeface="ＭＳ Ｐゴシック" pitchFamily="-65" charset="-128"/>
              </a:defRPr>
            </a:lvl3pPr>
            <a:lvl4pPr marL="1025525" indent="346075" algn="l" rtl="0" eaLnBrk="0" fontAlgn="base" hangingPunct="0">
              <a:spcBef>
                <a:spcPct val="20000"/>
              </a:spcBef>
              <a:spcAft>
                <a:spcPct val="0"/>
              </a:spcAft>
              <a:defRPr sz="1400">
                <a:solidFill>
                  <a:schemeClr val="bg2"/>
                </a:solidFill>
                <a:latin typeface="+mn-lt"/>
                <a:ea typeface="ＭＳ Ｐゴシック" pitchFamily="-65" charset="-128"/>
              </a:defRPr>
            </a:lvl4pPr>
            <a:lvl5pPr marL="1371600" indent="457200" algn="l" rtl="0" eaLnBrk="0" fontAlgn="base" hangingPunct="0">
              <a:spcBef>
                <a:spcPct val="20000"/>
              </a:spcBef>
              <a:spcAft>
                <a:spcPct val="0"/>
              </a:spcAft>
              <a:defRPr sz="1400">
                <a:solidFill>
                  <a:schemeClr val="bg2"/>
                </a:solidFill>
                <a:latin typeface="+mn-lt"/>
                <a:ea typeface="ＭＳ Ｐゴシック" pitchFamily="-65" charset="-128"/>
              </a:defRPr>
            </a:lvl5pPr>
            <a:lvl6pPr marL="1828800" algn="l" rtl="0" fontAlgn="base">
              <a:spcBef>
                <a:spcPct val="20000"/>
              </a:spcBef>
              <a:spcAft>
                <a:spcPct val="0"/>
              </a:spcAft>
              <a:defRPr sz="1400">
                <a:solidFill>
                  <a:schemeClr val="bg1"/>
                </a:solidFill>
                <a:latin typeface="+mn-lt"/>
                <a:ea typeface="ＭＳ Ｐゴシック" pitchFamily="-65" charset="-128"/>
              </a:defRPr>
            </a:lvl6pPr>
            <a:lvl7pPr marL="2286000" algn="l" rtl="0" fontAlgn="base">
              <a:spcBef>
                <a:spcPct val="20000"/>
              </a:spcBef>
              <a:spcAft>
                <a:spcPct val="0"/>
              </a:spcAft>
              <a:defRPr sz="1400">
                <a:solidFill>
                  <a:schemeClr val="bg1"/>
                </a:solidFill>
                <a:latin typeface="+mn-lt"/>
                <a:ea typeface="ＭＳ Ｐゴシック" pitchFamily="-65" charset="-128"/>
              </a:defRPr>
            </a:lvl7pPr>
            <a:lvl8pPr marL="2743200" algn="l" rtl="0" fontAlgn="base">
              <a:spcBef>
                <a:spcPct val="20000"/>
              </a:spcBef>
              <a:spcAft>
                <a:spcPct val="0"/>
              </a:spcAft>
              <a:defRPr sz="1400">
                <a:solidFill>
                  <a:schemeClr val="bg1"/>
                </a:solidFill>
                <a:latin typeface="+mn-lt"/>
                <a:ea typeface="ＭＳ Ｐゴシック" pitchFamily="-65" charset="-128"/>
              </a:defRPr>
            </a:lvl8pPr>
            <a:lvl9pPr marL="3200400" algn="l" rtl="0" fontAlgn="base">
              <a:spcBef>
                <a:spcPct val="20000"/>
              </a:spcBef>
              <a:spcAft>
                <a:spcPct val="0"/>
              </a:spcAft>
              <a:defRPr sz="1400">
                <a:solidFill>
                  <a:schemeClr val="bg1"/>
                </a:solidFill>
                <a:latin typeface="+mn-lt"/>
                <a:ea typeface="ＭＳ Ｐゴシック" pitchFamily="-65" charset="-128"/>
              </a:defRPr>
            </a:lvl9pPr>
          </a:lstStyle>
          <a:p>
            <a:pPr marL="171450" marR="0" lvl="0" indent="-171450" algn="l" defTabSz="914400" rtl="0" eaLnBrk="0" fontAlgn="base" latinLnBrk="0" hangingPunct="0">
              <a:lnSpc>
                <a:spcPct val="100000"/>
              </a:lnSpc>
              <a:spcBef>
                <a:spcPct val="20000"/>
              </a:spcBef>
              <a:spcAft>
                <a:spcPct val="0"/>
              </a:spcAft>
              <a:buClr>
                <a:srgbClr val="FFFFFF"/>
              </a:buClr>
              <a:buSzTx/>
              <a:buFont typeface="Wingdings" charset="2"/>
              <a:buNone/>
              <a:tabLst/>
              <a:defRPr/>
            </a:pPr>
            <a:r>
              <a:rPr kumimoji="0" lang="en-US" altLang="zh-CN" sz="1600" b="1" i="0" u="none" strike="noStrike" kern="0" cap="none" spc="0" normalizeH="0" baseline="0" noProof="0" dirty="0">
                <a:ln>
                  <a:noFill/>
                </a:ln>
                <a:solidFill>
                  <a:srgbClr val="FFFFFF"/>
                </a:solidFill>
                <a:effectLst/>
                <a:uLnTx/>
                <a:uFillTx/>
                <a:latin typeface="Arial"/>
                <a:ea typeface="ＭＳ Ｐゴシック" pitchFamily="-107" charset="-128"/>
              </a:rPr>
              <a:t> 36.3% </a:t>
            </a:r>
            <a:r>
              <a:rPr kumimoji="0" lang="en-US" altLang="zh-CN" sz="1600" b="0" i="0" u="none" strike="noStrike" kern="0" cap="none" spc="0" normalizeH="0" baseline="0" noProof="0" dirty="0">
                <a:ln>
                  <a:noFill/>
                </a:ln>
                <a:solidFill>
                  <a:srgbClr val="FFFFFF"/>
                </a:solidFill>
                <a:effectLst/>
                <a:uLnTx/>
                <a:uFillTx/>
                <a:latin typeface="Arial"/>
                <a:ea typeface="ＭＳ Ｐゴシック" pitchFamily="-107" charset="-128"/>
              </a:rPr>
              <a:t>	Drop in hospital days</a:t>
            </a:r>
          </a:p>
          <a:p>
            <a:pPr marL="171450" marR="0" lvl="0" indent="-171450" algn="l" defTabSz="914400" rtl="0" eaLnBrk="0" fontAlgn="base" latinLnBrk="0" hangingPunct="0">
              <a:lnSpc>
                <a:spcPct val="100000"/>
              </a:lnSpc>
              <a:spcBef>
                <a:spcPct val="20000"/>
              </a:spcBef>
              <a:spcAft>
                <a:spcPct val="0"/>
              </a:spcAft>
              <a:buClr>
                <a:srgbClr val="FFFFFF"/>
              </a:buClr>
              <a:buSzTx/>
              <a:buFont typeface="Wingdings" charset="2"/>
              <a:buNone/>
              <a:tabLst/>
              <a:defRPr/>
            </a:pPr>
            <a:r>
              <a:rPr kumimoji="0" lang="en-US" altLang="zh-CN" sz="1600" b="1" i="0" u="none" strike="noStrike" kern="0" cap="none" spc="0" normalizeH="0" baseline="0" noProof="0" dirty="0">
                <a:ln>
                  <a:noFill/>
                </a:ln>
                <a:solidFill>
                  <a:srgbClr val="FFFFFF"/>
                </a:solidFill>
                <a:effectLst/>
                <a:uLnTx/>
                <a:uFillTx/>
                <a:latin typeface="Arial"/>
                <a:ea typeface="ＭＳ Ｐゴシック" pitchFamily="-107" charset="-128"/>
              </a:rPr>
              <a:t> 32.2% </a:t>
            </a:r>
            <a:r>
              <a:rPr kumimoji="0" lang="en-US" altLang="zh-CN" sz="1600" b="0" i="0" u="none" strike="noStrike" kern="0" cap="none" spc="0" normalizeH="0" baseline="0" noProof="0" dirty="0">
                <a:ln>
                  <a:noFill/>
                </a:ln>
                <a:solidFill>
                  <a:srgbClr val="FFFFFF"/>
                </a:solidFill>
                <a:effectLst/>
                <a:uLnTx/>
                <a:uFillTx/>
                <a:latin typeface="Arial"/>
                <a:ea typeface="ＭＳ Ｐゴシック" pitchFamily="-107" charset="-128"/>
              </a:rPr>
              <a:t>	Drop in ER use</a:t>
            </a:r>
          </a:p>
          <a:p>
            <a:pPr marL="171450" marR="0" lvl="0" indent="-171450" algn="l" defTabSz="914400" rtl="0" eaLnBrk="0" fontAlgn="base" latinLnBrk="0" hangingPunct="0">
              <a:lnSpc>
                <a:spcPct val="100000"/>
              </a:lnSpc>
              <a:spcBef>
                <a:spcPct val="20000"/>
              </a:spcBef>
              <a:spcAft>
                <a:spcPct val="0"/>
              </a:spcAft>
              <a:buClr>
                <a:srgbClr val="FFFFFF"/>
              </a:buClr>
              <a:buSzTx/>
              <a:buFont typeface="Wingdings" charset="2"/>
              <a:buNone/>
              <a:tabLst/>
              <a:defRPr/>
            </a:pPr>
            <a:r>
              <a:rPr kumimoji="0" lang="en-US" altLang="zh-CN" sz="1600" b="1" i="0" u="none" strike="noStrike" kern="0" cap="none" spc="0" normalizeH="0" baseline="0" noProof="0" dirty="0">
                <a:ln>
                  <a:noFill/>
                </a:ln>
                <a:solidFill>
                  <a:srgbClr val="FFFFFF"/>
                </a:solidFill>
                <a:effectLst/>
                <a:uLnTx/>
                <a:uFillTx/>
                <a:latin typeface="Arial"/>
                <a:ea typeface="ＭＳ Ｐゴシック" pitchFamily="-107" charset="-128"/>
              </a:rPr>
              <a:t> 12.8% </a:t>
            </a:r>
            <a:r>
              <a:rPr kumimoji="0" lang="en-US" altLang="zh-CN" sz="1600" b="0" i="0" u="none" strike="noStrike" kern="0" cap="none" spc="0" normalizeH="0" baseline="0" noProof="0" dirty="0">
                <a:ln>
                  <a:noFill/>
                </a:ln>
                <a:solidFill>
                  <a:srgbClr val="FFFFFF"/>
                </a:solidFill>
                <a:effectLst/>
                <a:uLnTx/>
                <a:uFillTx/>
                <a:latin typeface="Arial"/>
                <a:ea typeface="ＭＳ Ｐゴシック" pitchFamily="-107" charset="-128"/>
              </a:rPr>
              <a:t>	Increase in chronic medication  </a:t>
            </a:r>
          </a:p>
          <a:p>
            <a:pPr marL="171450" marR="0" lvl="0" indent="-171450" algn="l" defTabSz="914400" rtl="0" eaLnBrk="0" fontAlgn="base" latinLnBrk="0" hangingPunct="0">
              <a:lnSpc>
                <a:spcPct val="100000"/>
              </a:lnSpc>
              <a:spcBef>
                <a:spcPct val="20000"/>
              </a:spcBef>
              <a:spcAft>
                <a:spcPct val="0"/>
              </a:spcAft>
              <a:buClr>
                <a:srgbClr val="FFFFFF"/>
              </a:buClr>
              <a:buSzTx/>
              <a:buFont typeface="Wingdings" charset="2"/>
              <a:buNone/>
              <a:tabLst/>
              <a:defRPr/>
            </a:pPr>
            <a:r>
              <a:rPr kumimoji="0" lang="en-US" altLang="zh-CN" sz="1600" b="1" i="0" u="none" strike="noStrike" kern="0" cap="none" spc="0" normalizeH="0" baseline="0" noProof="0" dirty="0">
                <a:ln>
                  <a:noFill/>
                </a:ln>
                <a:solidFill>
                  <a:srgbClr val="FFFFFF"/>
                </a:solidFill>
                <a:effectLst/>
                <a:uLnTx/>
                <a:uFillTx/>
                <a:latin typeface="Arial"/>
                <a:ea typeface="ＭＳ Ｐゴシック" pitchFamily="-107" charset="-128"/>
              </a:rPr>
              <a:t>-15.6% </a:t>
            </a:r>
            <a:r>
              <a:rPr kumimoji="0" lang="en-US" altLang="zh-CN" sz="1600" b="0" i="0" u="none" strike="noStrike" kern="0" cap="none" spc="0" normalizeH="0" baseline="0" noProof="0" dirty="0">
                <a:ln>
                  <a:noFill/>
                </a:ln>
                <a:solidFill>
                  <a:srgbClr val="FFFFFF"/>
                </a:solidFill>
                <a:effectLst/>
                <a:uLnTx/>
                <a:uFillTx/>
                <a:latin typeface="Arial"/>
                <a:ea typeface="ＭＳ Ｐゴシック" pitchFamily="-107" charset="-128"/>
              </a:rPr>
              <a:t>	Total cost  </a:t>
            </a:r>
          </a:p>
          <a:p>
            <a:pPr marL="171450" marR="0" lvl="0" indent="-171450" algn="l" defTabSz="914400" rtl="0" eaLnBrk="0" fontAlgn="base" latinLnBrk="0" hangingPunct="0">
              <a:lnSpc>
                <a:spcPct val="100000"/>
              </a:lnSpc>
              <a:spcBef>
                <a:spcPct val="20000"/>
              </a:spcBef>
              <a:spcAft>
                <a:spcPct val="0"/>
              </a:spcAft>
              <a:buClr>
                <a:srgbClr val="FFFFFF"/>
              </a:buClr>
              <a:buSzTx/>
              <a:buFont typeface="Wingdings" charset="2"/>
              <a:buNone/>
              <a:tabLst/>
              <a:defRPr/>
            </a:pPr>
            <a:r>
              <a:rPr kumimoji="0" lang="en-US" altLang="zh-CN" sz="1600" b="1" i="0" u="none" strike="noStrike" kern="0" cap="none" spc="0" normalizeH="0" baseline="0" noProof="0" dirty="0">
                <a:ln>
                  <a:noFill/>
                </a:ln>
                <a:solidFill>
                  <a:srgbClr val="FFFFFF"/>
                </a:solidFill>
                <a:effectLst/>
                <a:uLnTx/>
                <a:uFillTx/>
                <a:latin typeface="Arial"/>
                <a:ea typeface="ＭＳ Ｐゴシック" pitchFamily="-107" charset="-128"/>
              </a:rPr>
              <a:t> 10.5% </a:t>
            </a:r>
            <a:r>
              <a:rPr kumimoji="0" lang="en-US" altLang="zh-CN" sz="1600" b="0" i="0" u="none" strike="noStrike" kern="0" cap="none" spc="0" normalizeH="0" baseline="0" noProof="0" dirty="0">
                <a:ln>
                  <a:noFill/>
                </a:ln>
                <a:solidFill>
                  <a:srgbClr val="FFFFFF"/>
                </a:solidFill>
                <a:effectLst/>
                <a:uLnTx/>
                <a:uFillTx/>
                <a:latin typeface="Arial"/>
                <a:ea typeface="ＭＳ Ｐゴシック" pitchFamily="-107" charset="-128"/>
              </a:rPr>
              <a:t>	Drop in inpatient specialty care costs </a:t>
            </a:r>
          </a:p>
          <a:p>
            <a:pPr marL="171450" marR="0" lvl="0" indent="-171450" algn="l" defTabSz="914400" rtl="0" eaLnBrk="0" fontAlgn="base" latinLnBrk="0" hangingPunct="0">
              <a:lnSpc>
                <a:spcPct val="100000"/>
              </a:lnSpc>
              <a:spcBef>
                <a:spcPct val="20000"/>
              </a:spcBef>
              <a:spcAft>
                <a:spcPct val="0"/>
              </a:spcAft>
              <a:buClr>
                <a:srgbClr val="FFFFFF"/>
              </a:buClr>
              <a:buSzTx/>
              <a:buFont typeface="Wingdings" charset="2"/>
              <a:buNone/>
              <a:tabLst/>
              <a:defRPr/>
            </a:pPr>
            <a:r>
              <a:rPr kumimoji="0" lang="en-US" altLang="zh-CN" sz="1600" b="1" i="0" u="none" strike="noStrike" kern="0" cap="none" spc="0" normalizeH="0" baseline="0" noProof="0" dirty="0">
                <a:ln>
                  <a:noFill/>
                </a:ln>
                <a:solidFill>
                  <a:srgbClr val="FFFFFF"/>
                </a:solidFill>
                <a:effectLst/>
                <a:uLnTx/>
                <a:uFillTx/>
                <a:latin typeface="Arial"/>
                <a:ea typeface="ＭＳ Ｐゴシック" pitchFamily="-107" charset="-128"/>
              </a:rPr>
              <a:t> 18.9%</a:t>
            </a:r>
            <a:r>
              <a:rPr kumimoji="0" lang="en-US" altLang="zh-CN" sz="1600" b="0" i="0" u="none" strike="noStrike" kern="0" cap="none" spc="0" normalizeH="0" baseline="0" noProof="0" dirty="0">
                <a:ln>
                  <a:noFill/>
                </a:ln>
                <a:solidFill>
                  <a:srgbClr val="FFFFFF"/>
                </a:solidFill>
                <a:effectLst/>
                <a:uLnTx/>
                <a:uFillTx/>
                <a:latin typeface="Arial"/>
                <a:ea typeface="ＭＳ Ｐゴシック" pitchFamily="-107" charset="-128"/>
              </a:rPr>
              <a:t>	Ancillary costs down </a:t>
            </a:r>
          </a:p>
          <a:p>
            <a:pPr marL="171450" marR="0" lvl="0" indent="-171450" algn="l" defTabSz="914400" rtl="0" eaLnBrk="0" fontAlgn="base" latinLnBrk="0" hangingPunct="0">
              <a:lnSpc>
                <a:spcPct val="100000"/>
              </a:lnSpc>
              <a:spcBef>
                <a:spcPct val="20000"/>
              </a:spcBef>
              <a:spcAft>
                <a:spcPct val="0"/>
              </a:spcAft>
              <a:buClr>
                <a:srgbClr val="FFFFFF"/>
              </a:buClr>
              <a:buSzTx/>
              <a:buFont typeface="Wingdings" charset="2"/>
              <a:buNone/>
              <a:tabLst/>
              <a:defRPr/>
            </a:pPr>
            <a:r>
              <a:rPr kumimoji="0" lang="en-US" altLang="zh-CN" sz="1600" b="1" i="0" u="none" strike="noStrike" kern="0" cap="none" spc="0" normalizeH="0" baseline="0" noProof="0" dirty="0">
                <a:ln>
                  <a:noFill/>
                </a:ln>
                <a:solidFill>
                  <a:srgbClr val="FFFFFF"/>
                </a:solidFill>
                <a:effectLst/>
                <a:uLnTx/>
                <a:uFillTx/>
                <a:latin typeface="Arial"/>
                <a:ea typeface="ＭＳ Ｐゴシック" pitchFamily="-107" charset="-128"/>
              </a:rPr>
              <a:t> 15.0%</a:t>
            </a:r>
            <a:r>
              <a:rPr kumimoji="0" lang="en-US" altLang="zh-CN" sz="1600" b="0" i="0" u="none" strike="noStrike" kern="0" cap="none" spc="0" normalizeH="0" baseline="0" noProof="0" dirty="0">
                <a:ln>
                  <a:noFill/>
                </a:ln>
                <a:solidFill>
                  <a:srgbClr val="FFFFFF"/>
                </a:solidFill>
                <a:effectLst/>
                <a:uLnTx/>
                <a:uFillTx/>
                <a:latin typeface="Arial"/>
                <a:ea typeface="ＭＳ Ｐゴシック" pitchFamily="-107" charset="-128"/>
              </a:rPr>
              <a:t>	Outpatient specialty down</a:t>
            </a:r>
          </a:p>
        </p:txBody>
      </p:sp>
      <p:pic>
        <p:nvPicPr>
          <p:cNvPr id="8" name="Picture 7"/>
          <p:cNvPicPr>
            <a:picLocks noChangeAspect="1"/>
          </p:cNvPicPr>
          <p:nvPr/>
        </p:nvPicPr>
        <p:blipFill>
          <a:blip r:embed="rId3"/>
          <a:srcRect l="11719" t="3924" r="9377" b="2542"/>
          <a:stretch>
            <a:fillRect/>
          </a:stretch>
        </p:blipFill>
        <p:spPr>
          <a:xfrm>
            <a:off x="5867400" y="1123950"/>
            <a:ext cx="2330450" cy="2552700"/>
          </a:xfrm>
          <a:prstGeom prst="rect">
            <a:avLst/>
          </a:prstGeom>
          <a:solidFill>
            <a:schemeClr val="tx1"/>
          </a:solidFill>
        </p:spPr>
      </p:pic>
    </p:spTree>
    <p:extLst>
      <p:ext uri="{BB962C8B-B14F-4D97-AF65-F5344CB8AC3E}">
        <p14:creationId xmlns:p14="http://schemas.microsoft.com/office/powerpoint/2010/main" val="2967126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1508" name="Rectangle 6"/>
          <p:cNvSpPr>
            <a:spLocks noChangeArrowheads="1"/>
          </p:cNvSpPr>
          <p:nvPr/>
        </p:nvSpPr>
        <p:spPr bwMode="auto">
          <a:xfrm>
            <a:off x="1674812" y="3568700"/>
            <a:ext cx="5411788" cy="677621"/>
          </a:xfrm>
          <a:prstGeom prst="rect">
            <a:avLst/>
          </a:prstGeom>
          <a:noFill/>
          <a:ln w="9525">
            <a:noFill/>
            <a:miter lim="800000"/>
            <a:headEnd/>
            <a:tailEnd/>
          </a:ln>
        </p:spPr>
        <p:txBody>
          <a:bodyPr wrap="square">
            <a:prstTxWarp prst="textNoShape">
              <a:avLst/>
            </a:prstTxWarp>
            <a:spAutoFit/>
          </a:bodyPr>
          <a:lstStyle/>
          <a:p>
            <a:pPr>
              <a:lnSpc>
                <a:spcPct val="90000"/>
              </a:lnSpc>
            </a:pPr>
            <a:r>
              <a:rPr lang="en-US" sz="1400" b="1" dirty="0">
                <a:latin typeface="Arial" pitchFamily="-101" charset="0"/>
              </a:rPr>
              <a:t>4,022 primary care doctors </a:t>
            </a:r>
            <a:r>
              <a:rPr lang="en-US" sz="1400" dirty="0">
                <a:latin typeface="Arial" pitchFamily="-101" charset="0"/>
              </a:rPr>
              <a:t>at </a:t>
            </a:r>
            <a:r>
              <a:rPr lang="en-US" sz="1400" b="1" dirty="0">
                <a:latin typeface="Arial" pitchFamily="-101" charset="0"/>
              </a:rPr>
              <a:t>1,422 practices</a:t>
            </a:r>
            <a:r>
              <a:rPr lang="en-US" sz="1400" dirty="0">
                <a:latin typeface="Arial" pitchFamily="-101" charset="0"/>
              </a:rPr>
              <a:t> around the state in its sixth year of operation. </a:t>
            </a:r>
          </a:p>
          <a:p>
            <a:pPr>
              <a:lnSpc>
                <a:spcPct val="90000"/>
              </a:lnSpc>
            </a:pPr>
            <a:r>
              <a:rPr lang="en-US" sz="1400" dirty="0">
                <a:latin typeface="Arial" pitchFamily="-101" charset="0"/>
              </a:rPr>
              <a:t>These practices care for more than </a:t>
            </a:r>
            <a:r>
              <a:rPr lang="en-US" sz="1400" b="1" dirty="0">
                <a:latin typeface="Arial" pitchFamily="-101" charset="0"/>
              </a:rPr>
              <a:t>1.2 million </a:t>
            </a:r>
            <a:r>
              <a:rPr lang="en-US" sz="1400" dirty="0">
                <a:latin typeface="Arial" pitchFamily="-101" charset="0"/>
              </a:rPr>
              <a:t>BCBSM members.</a:t>
            </a:r>
          </a:p>
        </p:txBody>
      </p:sp>
      <p:sp>
        <p:nvSpPr>
          <p:cNvPr id="21509" name="Text Box 6"/>
          <p:cNvSpPr>
            <a:spLocks noGrp="1" noChangeArrowheads="1"/>
          </p:cNvSpPr>
          <p:nvPr>
            <p:ph type="title"/>
          </p:nvPr>
        </p:nvSpPr>
        <p:spPr>
          <a:xfrm>
            <a:off x="-76200" y="23506"/>
            <a:ext cx="9525000" cy="1021556"/>
          </a:xfrm>
        </p:spPr>
        <p:txBody>
          <a:bodyPr>
            <a:noAutofit/>
          </a:bodyPr>
          <a:lstStyle/>
          <a:p>
            <a:pPr>
              <a:lnSpc>
                <a:spcPct val="90000"/>
              </a:lnSpc>
            </a:pPr>
            <a:r>
              <a:rPr lang="en-US" sz="2400" dirty="0">
                <a:latin typeface="Arial" pitchFamily="-101" charset="0"/>
              </a:rPr>
              <a:t>24 April 2015, Michigan patient-centered medical home program shows statewide transformation of care YEAR 6  </a:t>
            </a:r>
          </a:p>
        </p:txBody>
      </p:sp>
      <p:sp>
        <p:nvSpPr>
          <p:cNvPr id="9" name="Content Placeholder 8"/>
          <p:cNvSpPr>
            <a:spLocks noGrp="1"/>
          </p:cNvSpPr>
          <p:nvPr>
            <p:ph idx="1"/>
          </p:nvPr>
        </p:nvSpPr>
        <p:spPr>
          <a:xfrm>
            <a:off x="1497563" y="1324402"/>
            <a:ext cx="6400800" cy="2057400"/>
          </a:xfrm>
        </p:spPr>
        <p:txBody>
          <a:bodyPr>
            <a:normAutofit fontScale="85000" lnSpcReduction="10000"/>
          </a:bodyPr>
          <a:lstStyle/>
          <a:p>
            <a:pPr>
              <a:lnSpc>
                <a:spcPct val="90000"/>
              </a:lnSpc>
              <a:buNone/>
            </a:pPr>
            <a:r>
              <a:rPr lang="en-US" b="1" dirty="0">
                <a:solidFill>
                  <a:schemeClr val="tx1"/>
                </a:solidFill>
                <a:latin typeface="Arial" pitchFamily="-101" charset="0"/>
              </a:rPr>
              <a:t>  9.9%</a:t>
            </a:r>
            <a:r>
              <a:rPr lang="en-US" dirty="0">
                <a:solidFill>
                  <a:schemeClr val="tx1"/>
                </a:solidFill>
                <a:latin typeface="Arial" pitchFamily="-101" charset="0"/>
              </a:rPr>
              <a:t>	Decrease in adult ER visits</a:t>
            </a:r>
          </a:p>
          <a:p>
            <a:pPr>
              <a:lnSpc>
                <a:spcPct val="90000"/>
              </a:lnSpc>
              <a:buNone/>
            </a:pPr>
            <a:r>
              <a:rPr lang="en-US" b="1" dirty="0">
                <a:solidFill>
                  <a:schemeClr val="tx1"/>
                </a:solidFill>
                <a:latin typeface="Arial" pitchFamily="-101" charset="0"/>
              </a:rPr>
              <a:t>27.5%</a:t>
            </a:r>
            <a:r>
              <a:rPr lang="en-US" dirty="0">
                <a:solidFill>
                  <a:schemeClr val="tx1"/>
                </a:solidFill>
                <a:latin typeface="Arial" pitchFamily="-101" charset="0"/>
              </a:rPr>
              <a:t>	Decrease in adult ambulatory care sensitive inpatient stays</a:t>
            </a:r>
          </a:p>
          <a:p>
            <a:pPr>
              <a:lnSpc>
                <a:spcPct val="90000"/>
              </a:lnSpc>
              <a:buNone/>
            </a:pPr>
            <a:r>
              <a:rPr lang="en-US" b="1" dirty="0">
                <a:solidFill>
                  <a:schemeClr val="tx1"/>
                </a:solidFill>
                <a:latin typeface="Arial" pitchFamily="-101" charset="0"/>
              </a:rPr>
              <a:t>11.8%</a:t>
            </a:r>
            <a:r>
              <a:rPr lang="en-US" dirty="0">
                <a:solidFill>
                  <a:schemeClr val="tx1"/>
                </a:solidFill>
                <a:latin typeface="Arial" pitchFamily="-101" charset="0"/>
              </a:rPr>
              <a:t>	Decrease in adult primary care sensitive ER visits</a:t>
            </a:r>
          </a:p>
          <a:p>
            <a:pPr>
              <a:lnSpc>
                <a:spcPct val="90000"/>
              </a:lnSpc>
              <a:buNone/>
            </a:pPr>
            <a:r>
              <a:rPr lang="en-US" b="1" dirty="0">
                <a:solidFill>
                  <a:schemeClr val="tx1"/>
                </a:solidFill>
                <a:latin typeface="Arial" pitchFamily="-101" charset="0"/>
              </a:rPr>
              <a:t>  8.7%</a:t>
            </a:r>
            <a:r>
              <a:rPr lang="en-US" dirty="0">
                <a:solidFill>
                  <a:schemeClr val="tx1"/>
                </a:solidFill>
                <a:latin typeface="Arial" pitchFamily="-101" charset="0"/>
              </a:rPr>
              <a:t>	Decrease in adult high-tech radiology usage</a:t>
            </a:r>
          </a:p>
          <a:p>
            <a:pPr>
              <a:lnSpc>
                <a:spcPct val="90000"/>
              </a:lnSpc>
              <a:buNone/>
            </a:pPr>
            <a:r>
              <a:rPr lang="en-US" b="1" dirty="0">
                <a:solidFill>
                  <a:schemeClr val="tx1"/>
                </a:solidFill>
                <a:latin typeface="Arial" pitchFamily="-101" charset="0"/>
              </a:rPr>
              <a:t>14.9%</a:t>
            </a:r>
            <a:r>
              <a:rPr lang="en-US" dirty="0">
                <a:solidFill>
                  <a:schemeClr val="tx1"/>
                </a:solidFill>
                <a:latin typeface="Arial" pitchFamily="-101" charset="0"/>
              </a:rPr>
              <a:t>	Decrease in pediatric ER visits</a:t>
            </a:r>
          </a:p>
          <a:p>
            <a:pPr>
              <a:lnSpc>
                <a:spcPct val="90000"/>
              </a:lnSpc>
              <a:buNone/>
            </a:pPr>
            <a:r>
              <a:rPr lang="en-US" b="1" dirty="0">
                <a:solidFill>
                  <a:schemeClr val="tx1"/>
                </a:solidFill>
                <a:latin typeface="Arial" pitchFamily="-101" charset="0"/>
              </a:rPr>
              <a:t>21.3%</a:t>
            </a:r>
            <a:r>
              <a:rPr lang="en-US" dirty="0">
                <a:solidFill>
                  <a:schemeClr val="tx1"/>
                </a:solidFill>
                <a:latin typeface="Arial" pitchFamily="-101" charset="0"/>
              </a:rPr>
              <a:t>	Decrease in pediatric primary-care sensitive ER visits</a:t>
            </a:r>
          </a:p>
        </p:txBody>
      </p:sp>
      <p:grpSp>
        <p:nvGrpSpPr>
          <p:cNvPr id="8" name="Group 7"/>
          <p:cNvGrpSpPr/>
          <p:nvPr/>
        </p:nvGrpSpPr>
        <p:grpSpPr>
          <a:xfrm>
            <a:off x="492126" y="1555750"/>
            <a:ext cx="892174" cy="892174"/>
            <a:chOff x="1295400" y="5238750"/>
            <a:chExt cx="657226" cy="657226"/>
          </a:xfrm>
        </p:grpSpPr>
        <p:sp>
          <p:nvSpPr>
            <p:cNvPr id="10" name="Oval 9"/>
            <p:cNvSpPr/>
            <p:nvPr/>
          </p:nvSpPr>
          <p:spPr bwMode="auto">
            <a:xfrm>
              <a:off x="1295400" y="5238750"/>
              <a:ext cx="657226" cy="657226"/>
            </a:xfrm>
            <a:prstGeom prst="ellipse">
              <a:avLst/>
            </a:prstGeom>
            <a:solidFill>
              <a:srgbClr val="2463A1"/>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latin typeface="Arial"/>
                <a:ea typeface="ＭＳ Ｐゴシック"/>
                <a:cs typeface="+mn-cs"/>
              </a:endParaRPr>
            </a:p>
          </p:txBody>
        </p:sp>
        <p:pic>
          <p:nvPicPr>
            <p:cNvPr id="11" name="Picture 10" descr="Medical_pictograms_Medical.png"/>
            <p:cNvPicPr>
              <a:picLocks noChangeAspect="1"/>
            </p:cNvPicPr>
            <p:nvPr/>
          </p:nvPicPr>
          <p:blipFill>
            <a:blip r:embed="rId3"/>
            <a:stretch>
              <a:fillRect/>
            </a:stretch>
          </p:blipFill>
          <p:spPr>
            <a:xfrm>
              <a:off x="1378836" y="5319011"/>
              <a:ext cx="507114" cy="507114"/>
            </a:xfrm>
            <a:prstGeom prst="rect">
              <a:avLst/>
            </a:prstGeom>
          </p:spPr>
        </p:pic>
      </p:grpSp>
    </p:spTree>
    <p:extLst>
      <p:ext uri="{BB962C8B-B14F-4D97-AF65-F5344CB8AC3E}">
        <p14:creationId xmlns:p14="http://schemas.microsoft.com/office/powerpoint/2010/main" val="364237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3" name="Rectangle 6"/>
          <p:cNvSpPr>
            <a:spLocks noChangeArrowheads="1"/>
          </p:cNvSpPr>
          <p:nvPr/>
        </p:nvSpPr>
        <p:spPr bwMode="auto">
          <a:xfrm>
            <a:off x="152401" y="3223539"/>
            <a:ext cx="8610599" cy="480131"/>
          </a:xfrm>
          <a:prstGeom prst="rect">
            <a:avLst/>
          </a:prstGeom>
          <a:noFill/>
          <a:ln w="9525">
            <a:noFill/>
            <a:miter lim="800000"/>
            <a:headEnd/>
            <a:tailEnd/>
          </a:ln>
        </p:spPr>
        <p:txBody>
          <a:bodyPr wrap="square">
            <a:prstTxWarp prst="textNoShape">
              <a:avLst/>
            </a:prstTxWarp>
            <a:spAutoFit/>
          </a:bodyPr>
          <a:lstStyle/>
          <a:p>
            <a:pPr>
              <a:lnSpc>
                <a:spcPct val="90000"/>
              </a:lnSpc>
            </a:pPr>
            <a:r>
              <a:rPr lang="en-US" sz="1400" b="1" dirty="0">
                <a:solidFill>
                  <a:schemeClr val="bg1"/>
                </a:solidFill>
                <a:latin typeface="Arial" pitchFamily="-101" charset="0"/>
              </a:rPr>
              <a:t>4,534 primary care doctors </a:t>
            </a:r>
            <a:r>
              <a:rPr lang="en-US" sz="1400" dirty="0">
                <a:solidFill>
                  <a:schemeClr val="bg1"/>
                </a:solidFill>
                <a:latin typeface="Arial" pitchFamily="-101" charset="0"/>
              </a:rPr>
              <a:t>at </a:t>
            </a:r>
            <a:r>
              <a:rPr lang="en-US" sz="1400" b="1" dirty="0">
                <a:solidFill>
                  <a:schemeClr val="bg1"/>
                </a:solidFill>
                <a:latin typeface="Arial" pitchFamily="-101" charset="0"/>
              </a:rPr>
              <a:t>1,638 practices</a:t>
            </a:r>
            <a:r>
              <a:rPr lang="en-US" sz="1400" dirty="0">
                <a:solidFill>
                  <a:schemeClr val="bg1"/>
                </a:solidFill>
                <a:latin typeface="Arial" pitchFamily="-101" charset="0"/>
              </a:rPr>
              <a:t> around the state in its seventh  year of operation. </a:t>
            </a:r>
          </a:p>
          <a:p>
            <a:pPr>
              <a:lnSpc>
                <a:spcPct val="90000"/>
              </a:lnSpc>
            </a:pPr>
            <a:r>
              <a:rPr lang="en-US" sz="1400" dirty="0">
                <a:solidFill>
                  <a:schemeClr val="bg1"/>
                </a:solidFill>
                <a:latin typeface="Arial" pitchFamily="-101" charset="0"/>
              </a:rPr>
              <a:t>These practices care for more than </a:t>
            </a:r>
            <a:r>
              <a:rPr lang="en-US" sz="1400" b="1" dirty="0">
                <a:solidFill>
                  <a:schemeClr val="bg1"/>
                </a:solidFill>
                <a:latin typeface="Arial" pitchFamily="-101" charset="0"/>
              </a:rPr>
              <a:t>1.4 million </a:t>
            </a:r>
            <a:r>
              <a:rPr lang="en-US" sz="1400" dirty="0">
                <a:solidFill>
                  <a:schemeClr val="bg1"/>
                </a:solidFill>
                <a:latin typeface="Arial" pitchFamily="-101" charset="0"/>
              </a:rPr>
              <a:t>BCBSM members.</a:t>
            </a:r>
          </a:p>
        </p:txBody>
      </p:sp>
      <p:sp>
        <p:nvSpPr>
          <p:cNvPr id="4" name="Text Box 6"/>
          <p:cNvSpPr txBox="1">
            <a:spLocks noChangeArrowheads="1"/>
          </p:cNvSpPr>
          <p:nvPr/>
        </p:nvSpPr>
        <p:spPr>
          <a:xfrm>
            <a:off x="152401" y="525066"/>
            <a:ext cx="8731249" cy="837877"/>
          </a:xfrm>
          <a:prstGeom prst="rect">
            <a:avLst/>
          </a:prstGeom>
        </p:spPr>
        <p:txBody>
          <a:bodyPr/>
          <a:lstStyle>
            <a:lvl1pPr algn="l" rtl="0" eaLnBrk="0" fontAlgn="base" hangingPunct="0">
              <a:spcBef>
                <a:spcPct val="0"/>
              </a:spcBef>
              <a:spcAft>
                <a:spcPct val="0"/>
              </a:spcAft>
              <a:defRPr sz="2200">
                <a:solidFill>
                  <a:schemeClr val="bg1"/>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2200">
                <a:solidFill>
                  <a:schemeClr val="accent1"/>
                </a:solidFill>
                <a:latin typeface="Arial" pitchFamily="-65" charset="0"/>
                <a:ea typeface="ＭＳ Ｐゴシック" pitchFamily="-107" charset="-128"/>
                <a:cs typeface="ＭＳ Ｐゴシック" pitchFamily="-107" charset="-128"/>
              </a:defRPr>
            </a:lvl2pPr>
            <a:lvl3pPr algn="l" rtl="0" eaLnBrk="0" fontAlgn="base" hangingPunct="0">
              <a:spcBef>
                <a:spcPct val="0"/>
              </a:spcBef>
              <a:spcAft>
                <a:spcPct val="0"/>
              </a:spcAft>
              <a:defRPr sz="2200">
                <a:solidFill>
                  <a:schemeClr val="accent1"/>
                </a:solidFill>
                <a:latin typeface="Arial" pitchFamily="-65" charset="0"/>
                <a:ea typeface="ＭＳ Ｐゴシック" pitchFamily="-107" charset="-128"/>
                <a:cs typeface="ＭＳ Ｐゴシック" pitchFamily="-107" charset="-128"/>
              </a:defRPr>
            </a:lvl3pPr>
            <a:lvl4pPr algn="l" rtl="0" eaLnBrk="0" fontAlgn="base" hangingPunct="0">
              <a:spcBef>
                <a:spcPct val="0"/>
              </a:spcBef>
              <a:spcAft>
                <a:spcPct val="0"/>
              </a:spcAft>
              <a:defRPr sz="2200">
                <a:solidFill>
                  <a:schemeClr val="accent1"/>
                </a:solidFill>
                <a:latin typeface="Arial" pitchFamily="-65" charset="0"/>
                <a:ea typeface="ＭＳ Ｐゴシック" pitchFamily="-107" charset="-128"/>
                <a:cs typeface="ＭＳ Ｐゴシック" pitchFamily="-107" charset="-128"/>
              </a:defRPr>
            </a:lvl4pPr>
            <a:lvl5pPr algn="l" rtl="0" eaLnBrk="0" fontAlgn="base" hangingPunct="0">
              <a:spcBef>
                <a:spcPct val="0"/>
              </a:spcBef>
              <a:spcAft>
                <a:spcPct val="0"/>
              </a:spcAft>
              <a:defRPr sz="2200">
                <a:solidFill>
                  <a:schemeClr val="accent1"/>
                </a:solidFill>
                <a:latin typeface="Arial" pitchFamily="-65" charset="0"/>
                <a:ea typeface="ＭＳ Ｐゴシック" pitchFamily="-107" charset="-128"/>
                <a:cs typeface="ＭＳ Ｐゴシック" pitchFamily="-107" charset="-128"/>
              </a:defRPr>
            </a:lvl5pPr>
            <a:lvl6pPr marL="457200" algn="l" rtl="0" fontAlgn="base">
              <a:spcBef>
                <a:spcPct val="0"/>
              </a:spcBef>
              <a:spcAft>
                <a:spcPct val="0"/>
              </a:spcAft>
              <a:defRPr sz="2200">
                <a:solidFill>
                  <a:schemeClr val="accent1"/>
                </a:solidFill>
                <a:latin typeface="Arial" pitchFamily="-65" charset="0"/>
              </a:defRPr>
            </a:lvl6pPr>
            <a:lvl7pPr marL="914400" algn="l" rtl="0" fontAlgn="base">
              <a:spcBef>
                <a:spcPct val="0"/>
              </a:spcBef>
              <a:spcAft>
                <a:spcPct val="0"/>
              </a:spcAft>
              <a:defRPr sz="2200">
                <a:solidFill>
                  <a:schemeClr val="accent1"/>
                </a:solidFill>
                <a:latin typeface="Arial" pitchFamily="-65" charset="0"/>
              </a:defRPr>
            </a:lvl7pPr>
            <a:lvl8pPr marL="1371600" algn="l" rtl="0" fontAlgn="base">
              <a:spcBef>
                <a:spcPct val="0"/>
              </a:spcBef>
              <a:spcAft>
                <a:spcPct val="0"/>
              </a:spcAft>
              <a:defRPr sz="2200">
                <a:solidFill>
                  <a:schemeClr val="accent1"/>
                </a:solidFill>
                <a:latin typeface="Arial" pitchFamily="-65" charset="0"/>
              </a:defRPr>
            </a:lvl8pPr>
            <a:lvl9pPr marL="1828800" algn="l" rtl="0" fontAlgn="base">
              <a:spcBef>
                <a:spcPct val="0"/>
              </a:spcBef>
              <a:spcAft>
                <a:spcPct val="0"/>
              </a:spcAft>
              <a:defRPr sz="2200">
                <a:solidFill>
                  <a:schemeClr val="accent1"/>
                </a:solidFill>
                <a:latin typeface="Arial" pitchFamily="-65" charset="0"/>
              </a:defRPr>
            </a:lvl9pPr>
          </a:lstStyle>
          <a:p>
            <a:pPr>
              <a:lnSpc>
                <a:spcPct val="90000"/>
              </a:lnSpc>
            </a:pPr>
            <a:r>
              <a:rPr lang="en-US" kern="0" dirty="0">
                <a:latin typeface="Arial" pitchFamily="-101" charset="0"/>
              </a:rPr>
              <a:t>Sept 2016, Michigan patient-centered medical home program shows statewide transformation of care YEAR 7  </a:t>
            </a:r>
          </a:p>
        </p:txBody>
      </p:sp>
      <p:sp>
        <p:nvSpPr>
          <p:cNvPr id="5" name="Content Placeholder 8"/>
          <p:cNvSpPr txBox="1">
            <a:spLocks/>
          </p:cNvSpPr>
          <p:nvPr/>
        </p:nvSpPr>
        <p:spPr>
          <a:xfrm>
            <a:off x="1497563" y="1362943"/>
            <a:ext cx="6400800" cy="2057400"/>
          </a:xfrm>
          <a:prstGeom prst="rect">
            <a:avLst/>
          </a:prstGeom>
        </p:spPr>
        <p:txBody>
          <a:bodyPr/>
          <a:lstStyle>
            <a:lvl1pPr marL="171450" indent="-171450" algn="l" rtl="0" eaLnBrk="0" fontAlgn="base" hangingPunct="0">
              <a:spcBef>
                <a:spcPct val="20000"/>
              </a:spcBef>
              <a:spcAft>
                <a:spcPct val="0"/>
              </a:spcAft>
              <a:buClr>
                <a:schemeClr val="bg1"/>
              </a:buClr>
              <a:buFont typeface="Wingdings" charset="2"/>
              <a:buChar char="§"/>
              <a:defRPr sz="1600">
                <a:solidFill>
                  <a:schemeClr val="bg1"/>
                </a:solidFill>
                <a:latin typeface="+mn-lt"/>
                <a:ea typeface="ＭＳ Ｐゴシック" pitchFamily="-107" charset="-128"/>
                <a:cs typeface="ＭＳ Ｐゴシック" pitchFamily="-107" charset="-128"/>
              </a:defRPr>
            </a:lvl1pPr>
            <a:lvl2pPr marL="517525" indent="-174625" algn="l" rtl="0" eaLnBrk="0" fontAlgn="base" hangingPunct="0">
              <a:spcBef>
                <a:spcPct val="20000"/>
              </a:spcBef>
              <a:spcAft>
                <a:spcPct val="0"/>
              </a:spcAft>
              <a:buClr>
                <a:schemeClr val="bg1"/>
              </a:buClr>
              <a:buFont typeface="Arial" charset="0"/>
              <a:buChar char="–"/>
              <a:defRPr sz="1400">
                <a:solidFill>
                  <a:schemeClr val="bg1"/>
                </a:solidFill>
                <a:latin typeface="+mn-lt"/>
                <a:ea typeface="ＭＳ Ｐゴシック" pitchFamily="-65" charset="-128"/>
              </a:defRPr>
            </a:lvl2pPr>
            <a:lvl3pPr marL="690563" indent="-6350" algn="l" rtl="0" eaLnBrk="0" fontAlgn="base" hangingPunct="0">
              <a:spcBef>
                <a:spcPct val="20000"/>
              </a:spcBef>
              <a:spcAft>
                <a:spcPct val="0"/>
              </a:spcAft>
              <a:defRPr sz="1400">
                <a:solidFill>
                  <a:schemeClr val="bg1"/>
                </a:solidFill>
                <a:latin typeface="+mn-lt"/>
                <a:ea typeface="ＭＳ Ｐゴシック" pitchFamily="-65" charset="-128"/>
              </a:defRPr>
            </a:lvl3pPr>
            <a:lvl4pPr marL="1025525" indent="346075" algn="l" rtl="0" eaLnBrk="0" fontAlgn="base" hangingPunct="0">
              <a:spcBef>
                <a:spcPct val="20000"/>
              </a:spcBef>
              <a:spcAft>
                <a:spcPct val="0"/>
              </a:spcAft>
              <a:defRPr sz="1400">
                <a:solidFill>
                  <a:schemeClr val="bg1"/>
                </a:solidFill>
                <a:latin typeface="+mn-lt"/>
                <a:ea typeface="ＭＳ Ｐゴシック" pitchFamily="-65" charset="-128"/>
              </a:defRPr>
            </a:lvl4pPr>
            <a:lvl5pPr marL="1371600" indent="457200" algn="l" rtl="0" eaLnBrk="0" fontAlgn="base" hangingPunct="0">
              <a:spcBef>
                <a:spcPct val="20000"/>
              </a:spcBef>
              <a:spcAft>
                <a:spcPct val="0"/>
              </a:spcAft>
              <a:defRPr sz="1400">
                <a:solidFill>
                  <a:schemeClr val="bg1"/>
                </a:solidFill>
                <a:latin typeface="+mn-lt"/>
                <a:ea typeface="ＭＳ Ｐゴシック" pitchFamily="-65" charset="-128"/>
              </a:defRPr>
            </a:lvl5pPr>
            <a:lvl6pPr marL="1828800" algn="l" rtl="0" fontAlgn="base">
              <a:spcBef>
                <a:spcPct val="20000"/>
              </a:spcBef>
              <a:spcAft>
                <a:spcPct val="0"/>
              </a:spcAft>
              <a:defRPr sz="1400">
                <a:solidFill>
                  <a:schemeClr val="bg1"/>
                </a:solidFill>
                <a:latin typeface="+mn-lt"/>
                <a:ea typeface="ＭＳ Ｐゴシック" pitchFamily="-65" charset="-128"/>
              </a:defRPr>
            </a:lvl6pPr>
            <a:lvl7pPr marL="2286000" algn="l" rtl="0" fontAlgn="base">
              <a:spcBef>
                <a:spcPct val="20000"/>
              </a:spcBef>
              <a:spcAft>
                <a:spcPct val="0"/>
              </a:spcAft>
              <a:defRPr sz="1400">
                <a:solidFill>
                  <a:schemeClr val="bg1"/>
                </a:solidFill>
                <a:latin typeface="+mn-lt"/>
                <a:ea typeface="ＭＳ Ｐゴシック" pitchFamily="-65" charset="-128"/>
              </a:defRPr>
            </a:lvl7pPr>
            <a:lvl8pPr marL="2743200" algn="l" rtl="0" fontAlgn="base">
              <a:spcBef>
                <a:spcPct val="20000"/>
              </a:spcBef>
              <a:spcAft>
                <a:spcPct val="0"/>
              </a:spcAft>
              <a:defRPr sz="1400">
                <a:solidFill>
                  <a:schemeClr val="bg1"/>
                </a:solidFill>
                <a:latin typeface="+mn-lt"/>
                <a:ea typeface="ＭＳ Ｐゴシック" pitchFamily="-65" charset="-128"/>
              </a:defRPr>
            </a:lvl8pPr>
            <a:lvl9pPr marL="3200400" algn="l" rtl="0" fontAlgn="base">
              <a:spcBef>
                <a:spcPct val="20000"/>
              </a:spcBef>
              <a:spcAft>
                <a:spcPct val="0"/>
              </a:spcAft>
              <a:defRPr sz="1400">
                <a:solidFill>
                  <a:schemeClr val="bg1"/>
                </a:solidFill>
                <a:latin typeface="+mn-lt"/>
                <a:ea typeface="ＭＳ Ｐゴシック" pitchFamily="-65" charset="-128"/>
              </a:defRPr>
            </a:lvl9pPr>
          </a:lstStyle>
          <a:p>
            <a:pPr>
              <a:lnSpc>
                <a:spcPct val="90000"/>
              </a:lnSpc>
              <a:buFont typeface="Wingdings" charset="2"/>
              <a:buNone/>
            </a:pPr>
            <a:r>
              <a:rPr lang="en-US" b="1" kern="0" dirty="0">
                <a:latin typeface="Arial" pitchFamily="-101" charset="0"/>
              </a:rPr>
              <a:t> 15%</a:t>
            </a:r>
            <a:r>
              <a:rPr lang="en-US" kern="0" dirty="0">
                <a:latin typeface="Arial" pitchFamily="-101" charset="0"/>
              </a:rPr>
              <a:t>	Decrease in adult ER visits</a:t>
            </a:r>
          </a:p>
          <a:p>
            <a:pPr>
              <a:lnSpc>
                <a:spcPct val="90000"/>
              </a:lnSpc>
              <a:buFont typeface="Wingdings" charset="2"/>
              <a:buNone/>
            </a:pPr>
            <a:r>
              <a:rPr lang="en-US" b="1" kern="0" dirty="0">
                <a:latin typeface="Arial" pitchFamily="-101" charset="0"/>
              </a:rPr>
              <a:t> 21.4%</a:t>
            </a:r>
            <a:r>
              <a:rPr lang="en-US" kern="0" dirty="0">
                <a:latin typeface="Arial" pitchFamily="-101" charset="0"/>
              </a:rPr>
              <a:t>	Decrease in adult ambulatory care sensitive inpatient stays</a:t>
            </a:r>
          </a:p>
          <a:p>
            <a:pPr>
              <a:lnSpc>
                <a:spcPct val="90000"/>
              </a:lnSpc>
              <a:buFont typeface="Wingdings" charset="2"/>
              <a:buNone/>
            </a:pPr>
            <a:r>
              <a:rPr lang="en-US" b="1" kern="0" dirty="0">
                <a:latin typeface="Arial" pitchFamily="-101" charset="0"/>
              </a:rPr>
              <a:t> 18.1%</a:t>
            </a:r>
            <a:r>
              <a:rPr lang="en-US" kern="0" dirty="0">
                <a:latin typeface="Arial" pitchFamily="-101" charset="0"/>
              </a:rPr>
              <a:t>	Decrease in adult primary care sensitive ER visits</a:t>
            </a:r>
          </a:p>
          <a:p>
            <a:pPr>
              <a:lnSpc>
                <a:spcPct val="90000"/>
              </a:lnSpc>
              <a:buFont typeface="Wingdings" charset="2"/>
              <a:buNone/>
            </a:pPr>
            <a:r>
              <a:rPr lang="en-US" b="1" kern="0" dirty="0">
                <a:latin typeface="Arial" pitchFamily="-101" charset="0"/>
              </a:rPr>
              <a:t> 12.7%</a:t>
            </a:r>
            <a:r>
              <a:rPr lang="en-US" kern="0" dirty="0">
                <a:latin typeface="Arial" pitchFamily="-101" charset="0"/>
              </a:rPr>
              <a:t>	Decrease in adult high-tech radiology usage</a:t>
            </a:r>
          </a:p>
          <a:p>
            <a:pPr>
              <a:lnSpc>
                <a:spcPct val="90000"/>
              </a:lnSpc>
              <a:buFont typeface="Wingdings" charset="2"/>
              <a:buNone/>
            </a:pPr>
            <a:r>
              <a:rPr lang="en-US" b="1" kern="0" dirty="0">
                <a:latin typeface="Arial" pitchFamily="-101" charset="0"/>
              </a:rPr>
              <a:t> 17.2%</a:t>
            </a:r>
            <a:r>
              <a:rPr lang="en-US" kern="0" dirty="0">
                <a:latin typeface="Arial" pitchFamily="-101" charset="0"/>
              </a:rPr>
              <a:t>	Decrease in pediatric ER visits</a:t>
            </a:r>
          </a:p>
          <a:p>
            <a:pPr>
              <a:lnSpc>
                <a:spcPct val="90000"/>
              </a:lnSpc>
              <a:buFont typeface="Wingdings" charset="2"/>
              <a:buNone/>
            </a:pPr>
            <a:r>
              <a:rPr lang="en-US" b="1" kern="0" dirty="0">
                <a:latin typeface="Arial" pitchFamily="-101" charset="0"/>
              </a:rPr>
              <a:t> 22.7%</a:t>
            </a:r>
            <a:r>
              <a:rPr lang="en-US" kern="0" dirty="0">
                <a:latin typeface="Arial" pitchFamily="-101" charset="0"/>
              </a:rPr>
              <a:t>	Decrease in pediatric primary-care sensitive ER visits</a:t>
            </a:r>
          </a:p>
        </p:txBody>
      </p:sp>
      <p:grpSp>
        <p:nvGrpSpPr>
          <p:cNvPr id="6" name="Group 5"/>
          <p:cNvGrpSpPr/>
          <p:nvPr/>
        </p:nvGrpSpPr>
        <p:grpSpPr>
          <a:xfrm>
            <a:off x="492126" y="1555750"/>
            <a:ext cx="892174" cy="892174"/>
            <a:chOff x="1295400" y="5238750"/>
            <a:chExt cx="657226" cy="657226"/>
          </a:xfrm>
        </p:grpSpPr>
        <p:sp>
          <p:nvSpPr>
            <p:cNvPr id="7" name="Oval 6"/>
            <p:cNvSpPr/>
            <p:nvPr/>
          </p:nvSpPr>
          <p:spPr bwMode="auto">
            <a:xfrm>
              <a:off x="1295400" y="5238750"/>
              <a:ext cx="657226" cy="657226"/>
            </a:xfrm>
            <a:prstGeom prst="ellipse">
              <a:avLst/>
            </a:prstGeom>
            <a:solidFill>
              <a:srgbClr val="2463A1"/>
            </a:solidFill>
            <a:ln w="57150" cap="flat" cmpd="sng" algn="ctr">
              <a:noFill/>
              <a:prstDash val="solid"/>
            </a:ln>
            <a:effectLst/>
          </p:spPr>
          <p:txBody>
            <a:bodyPr anchor="ctr"/>
            <a:lstStyle/>
            <a:p>
              <a:pPr algn="ctr" fontAlgn="auto">
                <a:lnSpc>
                  <a:spcPct val="90000"/>
                </a:lnSpc>
                <a:spcBef>
                  <a:spcPts val="0"/>
                </a:spcBef>
                <a:spcAft>
                  <a:spcPts val="0"/>
                </a:spcAft>
                <a:defRPr/>
              </a:pPr>
              <a:endParaRPr lang="en-US" kern="0" dirty="0">
                <a:solidFill>
                  <a:schemeClr val="bg1"/>
                </a:solidFill>
                <a:latin typeface="Arial"/>
                <a:ea typeface="ＭＳ Ｐゴシック"/>
                <a:cs typeface="+mn-cs"/>
              </a:endParaRPr>
            </a:p>
          </p:txBody>
        </p:sp>
        <p:pic>
          <p:nvPicPr>
            <p:cNvPr id="8" name="Picture 7" descr="Medical_pictograms_Medical.png"/>
            <p:cNvPicPr>
              <a:picLocks noChangeAspect="1"/>
            </p:cNvPicPr>
            <p:nvPr/>
          </p:nvPicPr>
          <p:blipFill>
            <a:blip r:embed="rId2"/>
            <a:stretch>
              <a:fillRect/>
            </a:stretch>
          </p:blipFill>
          <p:spPr>
            <a:xfrm>
              <a:off x="1378836" y="5319011"/>
              <a:ext cx="507114" cy="507114"/>
            </a:xfrm>
            <a:prstGeom prst="rect">
              <a:avLst/>
            </a:prstGeom>
          </p:spPr>
        </p:pic>
      </p:grpSp>
      <p:sp>
        <p:nvSpPr>
          <p:cNvPr id="11" name="Rectangle 10"/>
          <p:cNvSpPr/>
          <p:nvPr/>
        </p:nvSpPr>
        <p:spPr>
          <a:xfrm>
            <a:off x="152401" y="3892743"/>
            <a:ext cx="8991599" cy="584775"/>
          </a:xfrm>
          <a:prstGeom prst="rect">
            <a:avLst/>
          </a:prstGeom>
        </p:spPr>
        <p:txBody>
          <a:bodyPr wrap="square">
            <a:spAutoFit/>
          </a:bodyPr>
          <a:lstStyle/>
          <a:p>
            <a:r>
              <a:rPr lang="en-US" sz="1600" dirty="0">
                <a:solidFill>
                  <a:schemeClr val="bg1"/>
                </a:solidFill>
              </a:rPr>
              <a:t>http://www.bcbsm.com/content/dam/public/Providers/Documents/help/documents-forms/partners-report.pdf</a:t>
            </a:r>
          </a:p>
        </p:txBody>
      </p:sp>
    </p:spTree>
    <p:extLst>
      <p:ext uri="{BB962C8B-B14F-4D97-AF65-F5344CB8AC3E}">
        <p14:creationId xmlns:p14="http://schemas.microsoft.com/office/powerpoint/2010/main" val="1926795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79" y="116964"/>
            <a:ext cx="9144000" cy="5001369"/>
          </a:xfrm>
          <a:prstGeom prst="rect">
            <a:avLst/>
          </a:prstGeom>
        </p:spPr>
        <p:txBody>
          <a:bodyPr wrap="square">
            <a:spAutoFit/>
          </a:bodyPr>
          <a:lstStyle/>
          <a:p>
            <a:r>
              <a:rPr lang="en-US" sz="100" b="1" dirty="0">
                <a:solidFill>
                  <a:srgbClr val="000000"/>
                </a:solidFill>
                <a:latin typeface="QBBFN F+ Interstate"/>
              </a:rPr>
              <a:t>LESSON #2</a:t>
            </a:r>
            <a:endParaRPr lang="en-US" sz="100" dirty="0">
              <a:solidFill>
                <a:srgbClr val="000000"/>
              </a:solidFill>
              <a:latin typeface="QBBFN F+ Interstate"/>
            </a:endParaRPr>
          </a:p>
          <a:p>
            <a:r>
              <a:rPr lang="en-US" sz="1200" b="1" dirty="0">
                <a:solidFill>
                  <a:srgbClr val="000000"/>
                </a:solidFill>
                <a:latin typeface="QBBFN F+ Interstate"/>
              </a:rPr>
              <a:t>Gather together (get everyone around the table)</a:t>
            </a:r>
            <a:endParaRPr lang="en-US" sz="1200" dirty="0">
              <a:solidFill>
                <a:srgbClr val="000000"/>
              </a:solidFill>
              <a:latin typeface="QBBFN F+ Interstate"/>
            </a:endParaRPr>
          </a:p>
          <a:p>
            <a:r>
              <a:rPr lang="en-US" sz="900" dirty="0">
                <a:solidFill>
                  <a:srgbClr val="000000"/>
                </a:solidFill>
                <a:latin typeface="QBBFN F+ Interstate"/>
              </a:rPr>
              <a:t>BCBSM’s facilitation of quarterly meetings with all PO leaders (approximately 350) has led to cross-collaboration and synergistic partnerships among providers across the state, as well as the formation of a Primary Care Leadership Committee that provides review and guidance on PGIP policies and programs.</a:t>
            </a:r>
          </a:p>
          <a:p>
            <a:r>
              <a:rPr lang="en-US" sz="200" b="1" dirty="0">
                <a:solidFill>
                  <a:srgbClr val="000000"/>
                </a:solidFill>
                <a:latin typeface="QBBFN F+ Interstate"/>
              </a:rPr>
              <a:t>LESSON #1</a:t>
            </a:r>
            <a:endParaRPr lang="en-US" sz="200" dirty="0">
              <a:solidFill>
                <a:srgbClr val="000000"/>
              </a:solidFill>
              <a:latin typeface="QBBFN F+ Interstate"/>
            </a:endParaRPr>
          </a:p>
          <a:p>
            <a:r>
              <a:rPr lang="en-US" sz="1200" b="1" dirty="0">
                <a:solidFill>
                  <a:srgbClr val="000000"/>
                </a:solidFill>
                <a:latin typeface="QBBFN F+ Interstate"/>
              </a:rPr>
              <a:t>Nurture effective and stable leadership</a:t>
            </a:r>
            <a:endParaRPr lang="en-US" sz="1200" dirty="0">
              <a:solidFill>
                <a:srgbClr val="000000"/>
              </a:solidFill>
              <a:latin typeface="QBBFN F+ Interstate"/>
            </a:endParaRPr>
          </a:p>
          <a:p>
            <a:r>
              <a:rPr lang="en-US" sz="900" dirty="0">
                <a:solidFill>
                  <a:srgbClr val="000000"/>
                </a:solidFill>
                <a:latin typeface="QBBFN F+ Interstate"/>
              </a:rPr>
              <a:t>The Physician Group Incentive Program (PGIP) has catalyzed the formation of over 40 Physician Organizations (POs) that have led and supported practices in revolutionizing the delivery of health care in Michigan.</a:t>
            </a:r>
            <a:endParaRPr lang="en-US" sz="900" dirty="0">
              <a:latin typeface="QBBFN F+ Interstate"/>
            </a:endParaRPr>
          </a:p>
          <a:p>
            <a:r>
              <a:rPr lang="en-US" sz="200" b="1" dirty="0">
                <a:latin typeface="QBBFN F+ Interstate"/>
              </a:rPr>
              <a:t>LESSON #5</a:t>
            </a:r>
            <a:endParaRPr lang="en-US" sz="200" dirty="0">
              <a:latin typeface="QBBFN F+ Interstate"/>
            </a:endParaRPr>
          </a:p>
          <a:p>
            <a:r>
              <a:rPr lang="en-US" sz="1200" b="1" dirty="0">
                <a:latin typeface="QBBFN F+ Interstate"/>
              </a:rPr>
              <a:t>Offer meaningful financial support</a:t>
            </a:r>
            <a:endParaRPr lang="en-US" sz="1200" dirty="0">
              <a:latin typeface="QBBFN F+ Interstate"/>
            </a:endParaRPr>
          </a:p>
          <a:p>
            <a:r>
              <a:rPr lang="en-US" sz="900" dirty="0">
                <a:latin typeface="QBBFN F+ Interstate"/>
              </a:rPr>
              <a:t>The PGIP program has used a combination of incentive reward payments to POs and value-based reimbursement for individual physicians to ensure providers have the financial support needed to succeed.</a:t>
            </a:r>
          </a:p>
          <a:p>
            <a:r>
              <a:rPr lang="en-US" sz="200" b="1" dirty="0">
                <a:latin typeface="QBBFN F+ Interstate"/>
              </a:rPr>
              <a:t>LESSON #4</a:t>
            </a:r>
            <a:endParaRPr lang="en-US" sz="200" dirty="0">
              <a:latin typeface="QBBFN F+ Interstate"/>
            </a:endParaRPr>
          </a:p>
          <a:p>
            <a:r>
              <a:rPr lang="en-US" sz="1200" b="1" dirty="0">
                <a:latin typeface="QBBFN F+ Interstate"/>
              </a:rPr>
              <a:t>Demand federal commitment, action and coordination</a:t>
            </a:r>
            <a:endParaRPr lang="en-US" sz="1200" dirty="0">
              <a:latin typeface="QBBFN F+ Interstate"/>
            </a:endParaRPr>
          </a:p>
          <a:p>
            <a:r>
              <a:rPr lang="en-US" sz="900" dirty="0">
                <a:latin typeface="QBBFN F+ Interstate"/>
              </a:rPr>
              <a:t>PGIP medical leaders have testified before Congress regarding the value-based reimbursement model and the importance of the federal government supporting and recognizing regional practice transformation efforts.</a:t>
            </a:r>
          </a:p>
          <a:p>
            <a:r>
              <a:rPr lang="en-US" sz="200" b="1" dirty="0">
                <a:latin typeface="QBBFN F+ Interstate"/>
              </a:rPr>
              <a:t>LESSON #3</a:t>
            </a:r>
            <a:endParaRPr lang="en-US" sz="200" dirty="0">
              <a:latin typeface="QBBFN F+ Interstate"/>
            </a:endParaRPr>
          </a:p>
          <a:p>
            <a:r>
              <a:rPr lang="en-US" sz="1200" b="1" dirty="0">
                <a:latin typeface="QBBFN F+ Interstate"/>
              </a:rPr>
              <a:t>Spark physician enthusiasm</a:t>
            </a:r>
            <a:endParaRPr lang="en-US" sz="1200" dirty="0">
              <a:latin typeface="QBBFN F+ Interstate"/>
            </a:endParaRPr>
          </a:p>
          <a:p>
            <a:r>
              <a:rPr lang="en-US" sz="900" dirty="0">
                <a:latin typeface="QBBFN F+ Interstate"/>
              </a:rPr>
              <a:t>“Relentless incrementalism” is a PGIP motto, and PGIP initiatives are designed to support and reward step-by-step progress through the celebration of provider and program best practices at quarterly meetings.</a:t>
            </a:r>
          </a:p>
          <a:p>
            <a:r>
              <a:rPr lang="en-US" sz="200" b="1" dirty="0">
                <a:latin typeface="QBBFN F+ Interstate"/>
              </a:rPr>
              <a:t>LESSON #7</a:t>
            </a:r>
            <a:endParaRPr lang="en-US" sz="200" dirty="0">
              <a:latin typeface="QBBFN F+ Interstate"/>
            </a:endParaRPr>
          </a:p>
          <a:p>
            <a:r>
              <a:rPr lang="en-US" sz="1200" b="1" dirty="0">
                <a:latin typeface="QBBFN F+ Interstate"/>
              </a:rPr>
              <a:t>Offer technical assistance and collaborative learning</a:t>
            </a:r>
            <a:endParaRPr lang="en-US" sz="1200" dirty="0">
              <a:latin typeface="QBBFN F+ Interstate"/>
            </a:endParaRPr>
          </a:p>
          <a:p>
            <a:r>
              <a:rPr lang="en-US" sz="900" dirty="0">
                <a:latin typeface="QBBFN F+ Interstate"/>
              </a:rPr>
              <a:t>PGIP provides practices with technical assistance and opportunities for collaborative learning by hosting learning collaboratives, providing education and guidance and funding a Care Management Resource Center.</a:t>
            </a:r>
          </a:p>
          <a:p>
            <a:r>
              <a:rPr lang="en-US" sz="200" b="1" dirty="0">
                <a:latin typeface="QBBFN F+ Interstate"/>
              </a:rPr>
              <a:t>LESSON #6</a:t>
            </a:r>
            <a:endParaRPr lang="en-US" sz="200" dirty="0">
              <a:latin typeface="QBBFN F+ Interstate"/>
            </a:endParaRPr>
          </a:p>
          <a:p>
            <a:r>
              <a:rPr lang="en-US" sz="1200" b="1" dirty="0">
                <a:latin typeface="QBBFN F+ Interstate"/>
              </a:rPr>
              <a:t>Encourage multi-payer participation</a:t>
            </a:r>
            <a:endParaRPr lang="en-US" sz="1200" dirty="0">
              <a:latin typeface="QBBFN F+ Interstate"/>
            </a:endParaRPr>
          </a:p>
          <a:p>
            <a:r>
              <a:rPr lang="en-US" sz="900" dirty="0">
                <a:latin typeface="QBBFN F+ Interstate"/>
              </a:rPr>
              <a:t>The PGIP program provided the foundation for the five year Michigan Multi-Payer Advanced Primary Care Practice Demonstration program.</a:t>
            </a:r>
          </a:p>
          <a:p>
            <a:r>
              <a:rPr lang="en-US" sz="200" b="1" dirty="0">
                <a:latin typeface="QBBFN F+ Interstate"/>
              </a:rPr>
              <a:t>LESSON #8</a:t>
            </a:r>
            <a:endParaRPr lang="en-US" sz="200" dirty="0">
              <a:latin typeface="QBBFN F+ Interstate"/>
            </a:endParaRPr>
          </a:p>
          <a:p>
            <a:r>
              <a:rPr lang="en-US" sz="1200" b="1" dirty="0">
                <a:latin typeface="QBBFN F+ Interstate"/>
              </a:rPr>
              <a:t>Embrace team-based approaches that extend beyond the practice</a:t>
            </a:r>
            <a:endParaRPr lang="en-US" sz="1200" dirty="0">
              <a:latin typeface="QBBFN F+ Interstate"/>
            </a:endParaRPr>
          </a:p>
          <a:p>
            <a:r>
              <a:rPr lang="en-US" sz="900" dirty="0">
                <a:latin typeface="QBBFN F+ Interstate"/>
              </a:rPr>
              <a:t>POs and practices deliver multi-disciplinary team-based care through access to a Provider-Delivered Care Management (PDCM) program, behavioral health providers and embedded pharmacist care managers.</a:t>
            </a:r>
          </a:p>
          <a:p>
            <a:r>
              <a:rPr lang="en-US" sz="200" b="1" dirty="0">
                <a:latin typeface="QBBFN F+ Interstate"/>
              </a:rPr>
              <a:t>LESSON #10</a:t>
            </a:r>
            <a:endParaRPr lang="en-US" sz="200" dirty="0">
              <a:latin typeface="QBBFN F+ Interstate"/>
            </a:endParaRPr>
          </a:p>
          <a:p>
            <a:r>
              <a:rPr lang="en-US" sz="1200" b="1" dirty="0">
                <a:latin typeface="QBBFN F+ Interstate"/>
              </a:rPr>
              <a:t>Obtain timely, accessible and useful data</a:t>
            </a:r>
            <a:endParaRPr lang="en-US" sz="1200" dirty="0">
              <a:latin typeface="QBBFN F+ Interstate"/>
            </a:endParaRPr>
          </a:p>
          <a:p>
            <a:r>
              <a:rPr lang="en-US" sz="900" dirty="0">
                <a:latin typeface="QBBFN F+ Interstate"/>
              </a:rPr>
              <a:t>The PGIP PCMH/PCMH-N program provides financial support to POs and practices to build the capacity for population management through use of integrated patient registries and performance reporting.</a:t>
            </a:r>
          </a:p>
          <a:p>
            <a:r>
              <a:rPr lang="en-US" sz="200" b="1" dirty="0">
                <a:latin typeface="QBBFN F+ Interstate"/>
              </a:rPr>
              <a:t>LESSON #9</a:t>
            </a:r>
            <a:endParaRPr lang="en-US" sz="200" dirty="0">
              <a:latin typeface="QBBFN F+ Interstate"/>
            </a:endParaRPr>
          </a:p>
          <a:p>
            <a:r>
              <a:rPr lang="en-US" sz="1200" b="1" dirty="0">
                <a:latin typeface="QBBFN F+ Interstate"/>
              </a:rPr>
              <a:t>Establish realistic time tables for evaluation</a:t>
            </a:r>
            <a:endParaRPr lang="en-US" sz="1200" dirty="0">
              <a:latin typeface="QBBFN F+ Interstate"/>
            </a:endParaRPr>
          </a:p>
          <a:p>
            <a:r>
              <a:rPr lang="en-US" sz="900" dirty="0">
                <a:latin typeface="QBBFN F+ Interstate"/>
              </a:rPr>
              <a:t>Underlying the PGIP philosophy of relentless incrementalism is the understanding that practice transformation is a long-term process, and programs must be allowed to stabilize and mature before results are evaluated.</a:t>
            </a:r>
            <a:endParaRPr lang="en-US" sz="900" dirty="0"/>
          </a:p>
        </p:txBody>
      </p:sp>
    </p:spTree>
    <p:extLst>
      <p:ext uri="{BB962C8B-B14F-4D97-AF65-F5344CB8AC3E}">
        <p14:creationId xmlns:p14="http://schemas.microsoft.com/office/powerpoint/2010/main" val="10243442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1766</TotalTime>
  <Words>1674</Words>
  <Application>Microsoft Office PowerPoint</Application>
  <PresentationFormat>On-screen Show (16:9)</PresentationFormat>
  <Paragraphs>289</Paragraphs>
  <Slides>36</Slides>
  <Notes>20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8" baseType="lpstr">
      <vt:lpstr>ＭＳ Ｐゴシック</vt:lpstr>
      <vt:lpstr>ＭＳ Ｐゴシック</vt:lpstr>
      <vt:lpstr>SimSun</vt:lpstr>
      <vt:lpstr>SimSun</vt:lpstr>
      <vt:lpstr>Arial</vt:lpstr>
      <vt:lpstr>Calibri</vt:lpstr>
      <vt:lpstr>QBBFN F+ Interstate</vt:lpstr>
      <vt:lpstr>Tahoma</vt:lpstr>
      <vt:lpstr>Wingdings</vt:lpstr>
      <vt:lpstr>Wingdings 3</vt:lpstr>
      <vt:lpstr>Office Theme</vt:lpstr>
      <vt:lpstr>Worksheet</vt:lpstr>
      <vt:lpstr>PowerPoint Presentation</vt:lpstr>
      <vt:lpstr>Away from Episode of Care to Management of Population with Data </vt:lpstr>
      <vt:lpstr>PowerPoint Presentation</vt:lpstr>
      <vt:lpstr>Key principles</vt:lpstr>
      <vt:lpstr>PowerPoint Presentation</vt:lpstr>
      <vt:lpstr>PowerPoint Presentation</vt:lpstr>
      <vt:lpstr>24 April 2015, Michigan patient-centered medical home program shows statewide transformation of care YEAR 6  </vt:lpstr>
      <vt:lpstr>PowerPoint Presentation</vt:lpstr>
      <vt:lpstr>PowerPoint Presentation</vt:lpstr>
      <vt:lpstr>PowerPoint Presentation</vt:lpstr>
      <vt:lpstr>PowerPoint Presentation</vt:lpstr>
      <vt:lpstr>Payment reform requires more than one dial </vt:lpstr>
      <vt:lpstr>PowerPoint Presentation</vt:lpstr>
      <vt:lpstr>PowerPoint Presentation</vt:lpstr>
      <vt:lpstr>Driving factor 1: Unsustainable Cost  (USA 2012)</vt:lpstr>
      <vt:lpstr>PowerPoint Presentation</vt:lpstr>
      <vt:lpstr>PowerPoint Presentation</vt:lpstr>
      <vt:lpstr>PowerPoint Presentation</vt:lpstr>
      <vt:lpstr>PowerPoint Presentation</vt:lpstr>
      <vt:lpstr>PowerPoint Presentation</vt:lpstr>
      <vt:lpstr>PowerPoint Presentation</vt:lpstr>
      <vt:lpstr>Practice transformation away from episode of care</vt:lpstr>
      <vt:lpstr>New model of care – putting the patient first</vt:lpstr>
      <vt:lpstr>Future healthcare transformation  </vt:lpstr>
      <vt:lpstr>PowerPoint Presentation</vt:lpstr>
      <vt:lpstr>PowerPoint Presentation</vt:lpstr>
      <vt:lpstr>Defining the care centered on the patient</vt:lpstr>
      <vt:lpstr>PowerPoint Presentation</vt:lpstr>
      <vt:lpstr>PowerPoint Presentation</vt:lpstr>
      <vt:lpstr>Benefit redesign – Patient engagement   Different strategies for different Healthcare spend segments</vt:lpstr>
      <vt:lpstr>PCMH 2.0 in action</vt:lpstr>
      <vt:lpstr>PowerPoint Presentation</vt:lpstr>
      <vt:lpstr>PowerPoint Presentation</vt:lpstr>
      <vt:lpstr>PowerPoint Presentation</vt:lpstr>
      <vt:lpstr>PowerPoint Presentation</vt:lpstr>
      <vt:lpstr>PowerPoint Presentation</vt:lpstr>
    </vt:vector>
  </TitlesOfParts>
  <Company>AAFP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Kristina Lee</dc:creator>
  <cp:lastModifiedBy>Paul Grundy</cp:lastModifiedBy>
  <cp:revision>38</cp:revision>
  <dcterms:created xsi:type="dcterms:W3CDTF">2016-05-04T20:42:34Z</dcterms:created>
  <dcterms:modified xsi:type="dcterms:W3CDTF">2017-06-19T13:54:56Z</dcterms:modified>
</cp:coreProperties>
</file>