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5.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6.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3" r:id="rId2"/>
    <p:sldMasterId id="2147483705" r:id="rId3"/>
    <p:sldMasterId id="2147483717" r:id="rId4"/>
    <p:sldMasterId id="2147483729" r:id="rId5"/>
    <p:sldMasterId id="2147483741" r:id="rId6"/>
    <p:sldMasterId id="2147483753" r:id="rId7"/>
  </p:sldMasterIdLst>
  <p:notesMasterIdLst>
    <p:notesMasterId r:id="rId33"/>
  </p:notesMasterIdLst>
  <p:sldIdLst>
    <p:sldId id="418" r:id="rId8"/>
    <p:sldId id="304" r:id="rId9"/>
    <p:sldId id="317" r:id="rId10"/>
    <p:sldId id="318" r:id="rId11"/>
    <p:sldId id="386" r:id="rId12"/>
    <p:sldId id="286" r:id="rId13"/>
    <p:sldId id="287" r:id="rId14"/>
    <p:sldId id="380" r:id="rId15"/>
    <p:sldId id="382" r:id="rId16"/>
    <p:sldId id="384" r:id="rId17"/>
    <p:sldId id="388" r:id="rId18"/>
    <p:sldId id="395" r:id="rId19"/>
    <p:sldId id="414" r:id="rId20"/>
    <p:sldId id="409" r:id="rId21"/>
    <p:sldId id="415" r:id="rId22"/>
    <p:sldId id="425" r:id="rId23"/>
    <p:sldId id="417" r:id="rId24"/>
    <p:sldId id="419" r:id="rId25"/>
    <p:sldId id="424" r:id="rId26"/>
    <p:sldId id="420" r:id="rId27"/>
    <p:sldId id="421" r:id="rId28"/>
    <p:sldId id="422" r:id="rId29"/>
    <p:sldId id="423" r:id="rId30"/>
    <p:sldId id="416" r:id="rId31"/>
    <p:sldId id="390" r:id="rId3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fford, Brenda" initials="HB" lastIdx="9"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861" autoAdjust="0"/>
    <p:restoredTop sz="76197" autoAdjust="0"/>
  </p:normalViewPr>
  <p:slideViewPr>
    <p:cSldViewPr>
      <p:cViewPr varScale="1">
        <p:scale>
          <a:sx n="100" d="100"/>
          <a:sy n="100" d="100"/>
        </p:scale>
        <p:origin x="1536" y="90"/>
      </p:cViewPr>
      <p:guideLst>
        <p:guide orient="horz" pos="2160"/>
        <p:guide pos="2880"/>
      </p:guideLst>
    </p:cSldViewPr>
  </p:slideViewPr>
  <p:notesTextViewPr>
    <p:cViewPr>
      <p:scale>
        <a:sx n="3" d="2"/>
        <a:sy n="3" d="2"/>
      </p:scale>
      <p:origin x="0" y="0"/>
    </p:cViewPr>
  </p:notesTextViewPr>
  <p:sorterViewPr>
    <p:cViewPr varScale="1">
      <p:scale>
        <a:sx n="1" d="1"/>
        <a:sy n="1" d="1"/>
      </p:scale>
      <p:origin x="0" y="0"/>
    </p:cViewPr>
  </p:sorterViewPr>
  <p:notesViewPr>
    <p:cSldViewPr>
      <p:cViewPr varScale="1">
        <p:scale>
          <a:sx n="52" d="100"/>
          <a:sy n="52" d="100"/>
        </p:scale>
        <p:origin x="-1794" y="-96"/>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commentAuthors" Target="commentAuthor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66222B-8FD3-4FF1-B874-CA51FBCE3377}" type="doc">
      <dgm:prSet loTypeId="urn:microsoft.com/office/officeart/2005/8/layout/radial6" loCatId="relationship" qsTypeId="urn:microsoft.com/office/officeart/2005/8/quickstyle/simple2" qsCatId="simple" csTypeId="urn:microsoft.com/office/officeart/2005/8/colors/accent5_2" csCatId="accent5" phldr="1"/>
      <dgm:spPr/>
      <dgm:t>
        <a:bodyPr/>
        <a:lstStyle/>
        <a:p>
          <a:endParaRPr lang="en-CA"/>
        </a:p>
      </dgm:t>
    </dgm:pt>
    <dgm:pt modelId="{EF956144-A89D-453C-890E-F8D4EA6FE249}">
      <dgm:prSet phldrT="[Text]"/>
      <dgm:spPr/>
      <dgm:t>
        <a:bodyPr/>
        <a:lstStyle/>
        <a:p>
          <a:r>
            <a:rPr lang="en-CA" dirty="0" smtClean="0"/>
            <a:t>PCN</a:t>
          </a:r>
          <a:endParaRPr lang="en-CA" dirty="0"/>
        </a:p>
      </dgm:t>
    </dgm:pt>
    <dgm:pt modelId="{9D802159-1F80-41D5-9756-305CE7B96D58}" type="parTrans" cxnId="{30318A8E-437D-4079-AA38-FE13675BA72A}">
      <dgm:prSet/>
      <dgm:spPr/>
      <dgm:t>
        <a:bodyPr/>
        <a:lstStyle/>
        <a:p>
          <a:endParaRPr lang="en-CA"/>
        </a:p>
      </dgm:t>
    </dgm:pt>
    <dgm:pt modelId="{760FBF62-A6DC-4C8D-BC7F-4D2EC435EE17}" type="sibTrans" cxnId="{30318A8E-437D-4079-AA38-FE13675BA72A}">
      <dgm:prSet/>
      <dgm:spPr/>
      <dgm:t>
        <a:bodyPr/>
        <a:lstStyle/>
        <a:p>
          <a:endParaRPr lang="en-CA"/>
        </a:p>
      </dgm:t>
    </dgm:pt>
    <dgm:pt modelId="{78C821EC-18D8-4E50-B8F7-243AFB59DFF9}">
      <dgm:prSet phldrT="[Text]"/>
      <dgm:spPr/>
      <dgm:t>
        <a:bodyPr/>
        <a:lstStyle/>
        <a:p>
          <a:r>
            <a:rPr lang="en-CA" dirty="0" smtClean="0"/>
            <a:t>Health Authority</a:t>
          </a:r>
          <a:endParaRPr lang="en-CA" dirty="0"/>
        </a:p>
      </dgm:t>
    </dgm:pt>
    <dgm:pt modelId="{AF07292A-F4E9-4402-A56E-331E50BF4CF0}" type="parTrans" cxnId="{24090965-18C4-4CBD-86AF-479E73054F95}">
      <dgm:prSet/>
      <dgm:spPr/>
      <dgm:t>
        <a:bodyPr/>
        <a:lstStyle/>
        <a:p>
          <a:endParaRPr lang="en-CA"/>
        </a:p>
      </dgm:t>
    </dgm:pt>
    <dgm:pt modelId="{662C3F39-B778-481C-9B16-F1461DF1093D}" type="sibTrans" cxnId="{24090965-18C4-4CBD-86AF-479E73054F95}">
      <dgm:prSet/>
      <dgm:spPr/>
      <dgm:t>
        <a:bodyPr/>
        <a:lstStyle/>
        <a:p>
          <a:endParaRPr lang="en-CA"/>
        </a:p>
      </dgm:t>
    </dgm:pt>
    <dgm:pt modelId="{B7BC7E4F-DDD0-4D57-BD81-DD7DE0FF922F}">
      <dgm:prSet phldrT="[Text]"/>
      <dgm:spPr/>
      <dgm:t>
        <a:bodyPr/>
        <a:lstStyle/>
        <a:p>
          <a:r>
            <a:rPr lang="en-CA" dirty="0" smtClean="0"/>
            <a:t>Divisions</a:t>
          </a:r>
          <a:endParaRPr lang="en-CA" dirty="0"/>
        </a:p>
      </dgm:t>
    </dgm:pt>
    <dgm:pt modelId="{75D1F9F3-CA66-44C5-BEE5-13F045F67D22}" type="parTrans" cxnId="{B46B485D-F251-4FEA-A1A7-4BA9FC381A2C}">
      <dgm:prSet/>
      <dgm:spPr/>
      <dgm:t>
        <a:bodyPr/>
        <a:lstStyle/>
        <a:p>
          <a:endParaRPr lang="en-CA"/>
        </a:p>
      </dgm:t>
    </dgm:pt>
    <dgm:pt modelId="{07655DDB-D845-48BB-8D1F-D053D1FE0E2B}" type="sibTrans" cxnId="{B46B485D-F251-4FEA-A1A7-4BA9FC381A2C}">
      <dgm:prSet/>
      <dgm:spPr/>
      <dgm:t>
        <a:bodyPr/>
        <a:lstStyle/>
        <a:p>
          <a:endParaRPr lang="en-CA"/>
        </a:p>
      </dgm:t>
    </dgm:pt>
    <dgm:pt modelId="{8B728054-7CFA-4C07-9A9E-DD6498CFBAFF}">
      <dgm:prSet phldrT="[Text]"/>
      <dgm:spPr/>
      <dgm:t>
        <a:bodyPr/>
        <a:lstStyle/>
        <a:p>
          <a:r>
            <a:rPr lang="en-CA" dirty="0" smtClean="0"/>
            <a:t>Other Groups</a:t>
          </a:r>
          <a:endParaRPr lang="en-CA" dirty="0"/>
        </a:p>
      </dgm:t>
    </dgm:pt>
    <dgm:pt modelId="{9A76B804-A56E-4250-853E-BC9460419684}" type="parTrans" cxnId="{6E29EEF3-B9E4-41EA-8D24-46326F88F1D0}">
      <dgm:prSet/>
      <dgm:spPr/>
      <dgm:t>
        <a:bodyPr/>
        <a:lstStyle/>
        <a:p>
          <a:endParaRPr lang="en-CA"/>
        </a:p>
      </dgm:t>
    </dgm:pt>
    <dgm:pt modelId="{0979B00E-6498-4CC5-963A-CBDD8C2FEB32}" type="sibTrans" cxnId="{6E29EEF3-B9E4-41EA-8D24-46326F88F1D0}">
      <dgm:prSet/>
      <dgm:spPr/>
      <dgm:t>
        <a:bodyPr/>
        <a:lstStyle/>
        <a:p>
          <a:endParaRPr lang="en-CA"/>
        </a:p>
      </dgm:t>
    </dgm:pt>
    <dgm:pt modelId="{73490F1E-E241-47C1-828E-6FAB7AF0CFA5}">
      <dgm:prSet phldrT="[Text]"/>
      <dgm:spPr/>
      <dgm:t>
        <a:bodyPr/>
        <a:lstStyle/>
        <a:p>
          <a:r>
            <a:rPr lang="en-CA" dirty="0" smtClean="0"/>
            <a:t>First Nations</a:t>
          </a:r>
          <a:endParaRPr lang="en-CA" dirty="0"/>
        </a:p>
      </dgm:t>
    </dgm:pt>
    <dgm:pt modelId="{BE182030-52EE-47B7-9C21-0C5E9A34C3F6}" type="parTrans" cxnId="{A88ECFBF-2348-4308-B91F-7503059B7C7C}">
      <dgm:prSet/>
      <dgm:spPr/>
      <dgm:t>
        <a:bodyPr/>
        <a:lstStyle/>
        <a:p>
          <a:endParaRPr lang="en-CA"/>
        </a:p>
      </dgm:t>
    </dgm:pt>
    <dgm:pt modelId="{2FAC321C-43B9-4ECA-8807-23EA7B5DD470}" type="sibTrans" cxnId="{A88ECFBF-2348-4308-B91F-7503059B7C7C}">
      <dgm:prSet/>
      <dgm:spPr/>
      <dgm:t>
        <a:bodyPr/>
        <a:lstStyle/>
        <a:p>
          <a:endParaRPr lang="en-CA"/>
        </a:p>
      </dgm:t>
    </dgm:pt>
    <dgm:pt modelId="{99957228-8F54-409D-BD5C-29E5CC830D86}" type="pres">
      <dgm:prSet presAssocID="{8E66222B-8FD3-4FF1-B874-CA51FBCE3377}" presName="Name0" presStyleCnt="0">
        <dgm:presLayoutVars>
          <dgm:chMax val="1"/>
          <dgm:dir/>
          <dgm:animLvl val="ctr"/>
          <dgm:resizeHandles val="exact"/>
        </dgm:presLayoutVars>
      </dgm:prSet>
      <dgm:spPr/>
      <dgm:t>
        <a:bodyPr/>
        <a:lstStyle/>
        <a:p>
          <a:endParaRPr lang="en-CA"/>
        </a:p>
      </dgm:t>
    </dgm:pt>
    <dgm:pt modelId="{4C38FF74-3CDD-4FD1-94DF-693BCAEEB848}" type="pres">
      <dgm:prSet presAssocID="{EF956144-A89D-453C-890E-F8D4EA6FE249}" presName="centerShape" presStyleLbl="node0" presStyleIdx="0" presStyleCnt="1"/>
      <dgm:spPr/>
      <dgm:t>
        <a:bodyPr/>
        <a:lstStyle/>
        <a:p>
          <a:endParaRPr lang="en-CA"/>
        </a:p>
      </dgm:t>
    </dgm:pt>
    <dgm:pt modelId="{D66053D0-F3D1-4C10-B03A-117B3F7A143A}" type="pres">
      <dgm:prSet presAssocID="{78C821EC-18D8-4E50-B8F7-243AFB59DFF9}" presName="node" presStyleLbl="node1" presStyleIdx="0" presStyleCnt="4" custRadScaleRad="99727" custRadScaleInc="-150000">
        <dgm:presLayoutVars>
          <dgm:bulletEnabled val="1"/>
        </dgm:presLayoutVars>
      </dgm:prSet>
      <dgm:spPr/>
      <dgm:t>
        <a:bodyPr/>
        <a:lstStyle/>
        <a:p>
          <a:endParaRPr lang="en-CA"/>
        </a:p>
      </dgm:t>
    </dgm:pt>
    <dgm:pt modelId="{2210DC08-6314-4FC5-BFD2-468FFAC14C34}" type="pres">
      <dgm:prSet presAssocID="{78C821EC-18D8-4E50-B8F7-243AFB59DFF9}" presName="dummy" presStyleCnt="0"/>
      <dgm:spPr/>
    </dgm:pt>
    <dgm:pt modelId="{22930342-6DAD-461C-9BE9-F55C948F4584}" type="pres">
      <dgm:prSet presAssocID="{662C3F39-B778-481C-9B16-F1461DF1093D}" presName="sibTrans" presStyleLbl="sibTrans2D1" presStyleIdx="0" presStyleCnt="4"/>
      <dgm:spPr/>
      <dgm:t>
        <a:bodyPr/>
        <a:lstStyle/>
        <a:p>
          <a:endParaRPr lang="en-CA"/>
        </a:p>
      </dgm:t>
    </dgm:pt>
    <dgm:pt modelId="{A601900B-9932-494A-B797-C785AFB1D1D3}" type="pres">
      <dgm:prSet presAssocID="{B7BC7E4F-DDD0-4D57-BD81-DD7DE0FF922F}" presName="node" presStyleLbl="node1" presStyleIdx="1" presStyleCnt="4" custRadScaleRad="96740" custRadScaleInc="-155992">
        <dgm:presLayoutVars>
          <dgm:bulletEnabled val="1"/>
        </dgm:presLayoutVars>
      </dgm:prSet>
      <dgm:spPr/>
      <dgm:t>
        <a:bodyPr/>
        <a:lstStyle/>
        <a:p>
          <a:endParaRPr lang="en-CA"/>
        </a:p>
      </dgm:t>
    </dgm:pt>
    <dgm:pt modelId="{CB0DC3D9-36D8-4486-9034-521B9C9ACB5C}" type="pres">
      <dgm:prSet presAssocID="{B7BC7E4F-DDD0-4D57-BD81-DD7DE0FF922F}" presName="dummy" presStyleCnt="0"/>
      <dgm:spPr/>
    </dgm:pt>
    <dgm:pt modelId="{9D630901-FFF1-422E-92B9-5BB148F4CB96}" type="pres">
      <dgm:prSet presAssocID="{07655DDB-D845-48BB-8D1F-D053D1FE0E2B}" presName="sibTrans" presStyleLbl="sibTrans2D1" presStyleIdx="1" presStyleCnt="4"/>
      <dgm:spPr/>
      <dgm:t>
        <a:bodyPr/>
        <a:lstStyle/>
        <a:p>
          <a:endParaRPr lang="en-CA"/>
        </a:p>
      </dgm:t>
    </dgm:pt>
    <dgm:pt modelId="{1868DD9B-8F22-44CE-BBE4-667638485D4A}" type="pres">
      <dgm:prSet presAssocID="{8B728054-7CFA-4C07-9A9E-DD6498CFBAFF}" presName="node" presStyleLbl="node1" presStyleIdx="2" presStyleCnt="4" custRadScaleRad="99023" custRadScaleInc="-160085">
        <dgm:presLayoutVars>
          <dgm:bulletEnabled val="1"/>
        </dgm:presLayoutVars>
      </dgm:prSet>
      <dgm:spPr/>
      <dgm:t>
        <a:bodyPr/>
        <a:lstStyle/>
        <a:p>
          <a:endParaRPr lang="en-CA"/>
        </a:p>
      </dgm:t>
    </dgm:pt>
    <dgm:pt modelId="{3A247DA1-9094-47DA-B172-68A8A5B47510}" type="pres">
      <dgm:prSet presAssocID="{8B728054-7CFA-4C07-9A9E-DD6498CFBAFF}" presName="dummy" presStyleCnt="0"/>
      <dgm:spPr/>
    </dgm:pt>
    <dgm:pt modelId="{579F7870-37AE-4062-8CB4-057C327A9D44}" type="pres">
      <dgm:prSet presAssocID="{0979B00E-6498-4CC5-963A-CBDD8C2FEB32}" presName="sibTrans" presStyleLbl="sibTrans2D1" presStyleIdx="2" presStyleCnt="4"/>
      <dgm:spPr/>
      <dgm:t>
        <a:bodyPr/>
        <a:lstStyle/>
        <a:p>
          <a:endParaRPr lang="en-CA"/>
        </a:p>
      </dgm:t>
    </dgm:pt>
    <dgm:pt modelId="{FCDEA2C9-C04C-4828-AB90-A0E47F78D8E3}" type="pres">
      <dgm:prSet presAssocID="{73490F1E-E241-47C1-828E-6FAB7AF0CFA5}" presName="node" presStyleLbl="node1" presStyleIdx="3" presStyleCnt="4" custRadScaleRad="99899" custRadScaleInc="-129169">
        <dgm:presLayoutVars>
          <dgm:bulletEnabled val="1"/>
        </dgm:presLayoutVars>
      </dgm:prSet>
      <dgm:spPr/>
      <dgm:t>
        <a:bodyPr/>
        <a:lstStyle/>
        <a:p>
          <a:endParaRPr lang="en-CA"/>
        </a:p>
      </dgm:t>
    </dgm:pt>
    <dgm:pt modelId="{43B8FE0C-9ADC-451F-8A90-82FC070A70A0}" type="pres">
      <dgm:prSet presAssocID="{73490F1E-E241-47C1-828E-6FAB7AF0CFA5}" presName="dummy" presStyleCnt="0"/>
      <dgm:spPr/>
    </dgm:pt>
    <dgm:pt modelId="{9E999BF0-85CA-486E-A770-90D9A8E77A4B}" type="pres">
      <dgm:prSet presAssocID="{2FAC321C-43B9-4ECA-8807-23EA7B5DD470}" presName="sibTrans" presStyleLbl="sibTrans2D1" presStyleIdx="3" presStyleCnt="4"/>
      <dgm:spPr/>
      <dgm:t>
        <a:bodyPr/>
        <a:lstStyle/>
        <a:p>
          <a:endParaRPr lang="en-CA"/>
        </a:p>
      </dgm:t>
    </dgm:pt>
  </dgm:ptLst>
  <dgm:cxnLst>
    <dgm:cxn modelId="{24090965-18C4-4CBD-86AF-479E73054F95}" srcId="{EF956144-A89D-453C-890E-F8D4EA6FE249}" destId="{78C821EC-18D8-4E50-B8F7-243AFB59DFF9}" srcOrd="0" destOrd="0" parTransId="{AF07292A-F4E9-4402-A56E-331E50BF4CF0}" sibTransId="{662C3F39-B778-481C-9B16-F1461DF1093D}"/>
    <dgm:cxn modelId="{EA154A5B-227E-4512-91CC-769CD334CCDC}" type="presOf" srcId="{73490F1E-E241-47C1-828E-6FAB7AF0CFA5}" destId="{FCDEA2C9-C04C-4828-AB90-A0E47F78D8E3}" srcOrd="0" destOrd="0" presId="urn:microsoft.com/office/officeart/2005/8/layout/radial6"/>
    <dgm:cxn modelId="{3FDDD4DD-16A7-44A2-A49C-3A6A810869CE}" type="presOf" srcId="{2FAC321C-43B9-4ECA-8807-23EA7B5DD470}" destId="{9E999BF0-85CA-486E-A770-90D9A8E77A4B}" srcOrd="0" destOrd="0" presId="urn:microsoft.com/office/officeart/2005/8/layout/radial6"/>
    <dgm:cxn modelId="{63C3F4FA-CAE0-4BB3-90D2-19147E40917D}" type="presOf" srcId="{662C3F39-B778-481C-9B16-F1461DF1093D}" destId="{22930342-6DAD-461C-9BE9-F55C948F4584}" srcOrd="0" destOrd="0" presId="urn:microsoft.com/office/officeart/2005/8/layout/radial6"/>
    <dgm:cxn modelId="{7072CB28-60AE-498F-877A-F691CC50F9C4}" type="presOf" srcId="{8E66222B-8FD3-4FF1-B874-CA51FBCE3377}" destId="{99957228-8F54-409D-BD5C-29E5CC830D86}" srcOrd="0" destOrd="0" presId="urn:microsoft.com/office/officeart/2005/8/layout/radial6"/>
    <dgm:cxn modelId="{B46B485D-F251-4FEA-A1A7-4BA9FC381A2C}" srcId="{EF956144-A89D-453C-890E-F8D4EA6FE249}" destId="{B7BC7E4F-DDD0-4D57-BD81-DD7DE0FF922F}" srcOrd="1" destOrd="0" parTransId="{75D1F9F3-CA66-44C5-BEE5-13F045F67D22}" sibTransId="{07655DDB-D845-48BB-8D1F-D053D1FE0E2B}"/>
    <dgm:cxn modelId="{9EB494D5-9CDA-47CF-AFD0-583E5B1FE2F6}" type="presOf" srcId="{EF956144-A89D-453C-890E-F8D4EA6FE249}" destId="{4C38FF74-3CDD-4FD1-94DF-693BCAEEB848}" srcOrd="0" destOrd="0" presId="urn:microsoft.com/office/officeart/2005/8/layout/radial6"/>
    <dgm:cxn modelId="{30318A8E-437D-4079-AA38-FE13675BA72A}" srcId="{8E66222B-8FD3-4FF1-B874-CA51FBCE3377}" destId="{EF956144-A89D-453C-890E-F8D4EA6FE249}" srcOrd="0" destOrd="0" parTransId="{9D802159-1F80-41D5-9756-305CE7B96D58}" sibTransId="{760FBF62-A6DC-4C8D-BC7F-4D2EC435EE17}"/>
    <dgm:cxn modelId="{E436A040-AFFB-4F65-987B-FCAC7CF32D3C}" type="presOf" srcId="{0979B00E-6498-4CC5-963A-CBDD8C2FEB32}" destId="{579F7870-37AE-4062-8CB4-057C327A9D44}" srcOrd="0" destOrd="0" presId="urn:microsoft.com/office/officeart/2005/8/layout/radial6"/>
    <dgm:cxn modelId="{CCB47260-5DDA-43EC-B781-4FE6408E1526}" type="presOf" srcId="{B7BC7E4F-DDD0-4D57-BD81-DD7DE0FF922F}" destId="{A601900B-9932-494A-B797-C785AFB1D1D3}" srcOrd="0" destOrd="0" presId="urn:microsoft.com/office/officeart/2005/8/layout/radial6"/>
    <dgm:cxn modelId="{3EBB967B-CD6C-4514-8E1F-5227A9150011}" type="presOf" srcId="{07655DDB-D845-48BB-8D1F-D053D1FE0E2B}" destId="{9D630901-FFF1-422E-92B9-5BB148F4CB96}" srcOrd="0" destOrd="0" presId="urn:microsoft.com/office/officeart/2005/8/layout/radial6"/>
    <dgm:cxn modelId="{A88ECFBF-2348-4308-B91F-7503059B7C7C}" srcId="{EF956144-A89D-453C-890E-F8D4EA6FE249}" destId="{73490F1E-E241-47C1-828E-6FAB7AF0CFA5}" srcOrd="3" destOrd="0" parTransId="{BE182030-52EE-47B7-9C21-0C5E9A34C3F6}" sibTransId="{2FAC321C-43B9-4ECA-8807-23EA7B5DD470}"/>
    <dgm:cxn modelId="{08926B76-1A7B-48E1-8A70-8498047D9164}" type="presOf" srcId="{8B728054-7CFA-4C07-9A9E-DD6498CFBAFF}" destId="{1868DD9B-8F22-44CE-BBE4-667638485D4A}" srcOrd="0" destOrd="0" presId="urn:microsoft.com/office/officeart/2005/8/layout/radial6"/>
    <dgm:cxn modelId="{7A555777-EAEB-498E-A807-0264BBE84A3E}" type="presOf" srcId="{78C821EC-18D8-4E50-B8F7-243AFB59DFF9}" destId="{D66053D0-F3D1-4C10-B03A-117B3F7A143A}" srcOrd="0" destOrd="0" presId="urn:microsoft.com/office/officeart/2005/8/layout/radial6"/>
    <dgm:cxn modelId="{6E29EEF3-B9E4-41EA-8D24-46326F88F1D0}" srcId="{EF956144-A89D-453C-890E-F8D4EA6FE249}" destId="{8B728054-7CFA-4C07-9A9E-DD6498CFBAFF}" srcOrd="2" destOrd="0" parTransId="{9A76B804-A56E-4250-853E-BC9460419684}" sibTransId="{0979B00E-6498-4CC5-963A-CBDD8C2FEB32}"/>
    <dgm:cxn modelId="{D2BCA998-987A-4628-A5D2-D9A957ECF7DB}" type="presParOf" srcId="{99957228-8F54-409D-BD5C-29E5CC830D86}" destId="{4C38FF74-3CDD-4FD1-94DF-693BCAEEB848}" srcOrd="0" destOrd="0" presId="urn:microsoft.com/office/officeart/2005/8/layout/radial6"/>
    <dgm:cxn modelId="{8156634A-8A68-4879-805C-7D150B2907C8}" type="presParOf" srcId="{99957228-8F54-409D-BD5C-29E5CC830D86}" destId="{D66053D0-F3D1-4C10-B03A-117B3F7A143A}" srcOrd="1" destOrd="0" presId="urn:microsoft.com/office/officeart/2005/8/layout/radial6"/>
    <dgm:cxn modelId="{39D56258-4B99-44F6-AE48-1F36052D7F46}" type="presParOf" srcId="{99957228-8F54-409D-BD5C-29E5CC830D86}" destId="{2210DC08-6314-4FC5-BFD2-468FFAC14C34}" srcOrd="2" destOrd="0" presId="urn:microsoft.com/office/officeart/2005/8/layout/radial6"/>
    <dgm:cxn modelId="{F972E60D-0C34-43BB-A5E9-B98963BC0608}" type="presParOf" srcId="{99957228-8F54-409D-BD5C-29E5CC830D86}" destId="{22930342-6DAD-461C-9BE9-F55C948F4584}" srcOrd="3" destOrd="0" presId="urn:microsoft.com/office/officeart/2005/8/layout/radial6"/>
    <dgm:cxn modelId="{56575F70-A7FB-4D0E-A034-EE1902992724}" type="presParOf" srcId="{99957228-8F54-409D-BD5C-29E5CC830D86}" destId="{A601900B-9932-494A-B797-C785AFB1D1D3}" srcOrd="4" destOrd="0" presId="urn:microsoft.com/office/officeart/2005/8/layout/radial6"/>
    <dgm:cxn modelId="{9DE6C9CB-F938-4E24-A8B0-99EDA132A832}" type="presParOf" srcId="{99957228-8F54-409D-BD5C-29E5CC830D86}" destId="{CB0DC3D9-36D8-4486-9034-521B9C9ACB5C}" srcOrd="5" destOrd="0" presId="urn:microsoft.com/office/officeart/2005/8/layout/radial6"/>
    <dgm:cxn modelId="{704900C2-B487-4DF2-9ECA-E3B4B86E3563}" type="presParOf" srcId="{99957228-8F54-409D-BD5C-29E5CC830D86}" destId="{9D630901-FFF1-422E-92B9-5BB148F4CB96}" srcOrd="6" destOrd="0" presId="urn:microsoft.com/office/officeart/2005/8/layout/radial6"/>
    <dgm:cxn modelId="{8373D9EA-3D55-4AFE-9FF3-B5CD73234001}" type="presParOf" srcId="{99957228-8F54-409D-BD5C-29E5CC830D86}" destId="{1868DD9B-8F22-44CE-BBE4-667638485D4A}" srcOrd="7" destOrd="0" presId="urn:microsoft.com/office/officeart/2005/8/layout/radial6"/>
    <dgm:cxn modelId="{7F739655-8ABA-4588-A8C9-4D1028FD844C}" type="presParOf" srcId="{99957228-8F54-409D-BD5C-29E5CC830D86}" destId="{3A247DA1-9094-47DA-B172-68A8A5B47510}" srcOrd="8" destOrd="0" presId="urn:microsoft.com/office/officeart/2005/8/layout/radial6"/>
    <dgm:cxn modelId="{983F917B-1C92-4285-90FB-405A65049E1F}" type="presParOf" srcId="{99957228-8F54-409D-BD5C-29E5CC830D86}" destId="{579F7870-37AE-4062-8CB4-057C327A9D44}" srcOrd="9" destOrd="0" presId="urn:microsoft.com/office/officeart/2005/8/layout/radial6"/>
    <dgm:cxn modelId="{C0E79117-7543-405C-8682-B7E344853DD0}" type="presParOf" srcId="{99957228-8F54-409D-BD5C-29E5CC830D86}" destId="{FCDEA2C9-C04C-4828-AB90-A0E47F78D8E3}" srcOrd="10" destOrd="0" presId="urn:microsoft.com/office/officeart/2005/8/layout/radial6"/>
    <dgm:cxn modelId="{7FEE7646-195A-4D16-BD09-8A9E89AD2A3B}" type="presParOf" srcId="{99957228-8F54-409D-BD5C-29E5CC830D86}" destId="{43B8FE0C-9ADC-451F-8A90-82FC070A70A0}" srcOrd="11" destOrd="0" presId="urn:microsoft.com/office/officeart/2005/8/layout/radial6"/>
    <dgm:cxn modelId="{6BFB4260-D6FC-4B68-90A3-C054B145D63F}" type="presParOf" srcId="{99957228-8F54-409D-BD5C-29E5CC830D86}" destId="{9E999BF0-85CA-486E-A770-90D9A8E77A4B}"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999BF0-85CA-486E-A770-90D9A8E77A4B}">
      <dsp:nvSpPr>
        <dsp:cNvPr id="0" name=""/>
        <dsp:cNvSpPr/>
      </dsp:nvSpPr>
      <dsp:spPr>
        <a:xfrm>
          <a:off x="2582115" y="600437"/>
          <a:ext cx="3989256" cy="3989256"/>
        </a:xfrm>
        <a:prstGeom prst="blockArc">
          <a:avLst>
            <a:gd name="adj1" fmla="val 8484019"/>
            <a:gd name="adj2" fmla="val 13497547"/>
            <a:gd name="adj3" fmla="val 4637"/>
          </a:avLst>
        </a:prstGeom>
        <a:solidFill>
          <a:schemeClr val="accent5">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579F7870-37AE-4062-8CB4-057C327A9D44}">
      <dsp:nvSpPr>
        <dsp:cNvPr id="0" name=""/>
        <dsp:cNvSpPr/>
      </dsp:nvSpPr>
      <dsp:spPr>
        <a:xfrm>
          <a:off x="2566569" y="581214"/>
          <a:ext cx="3989256" cy="3989256"/>
        </a:xfrm>
        <a:prstGeom prst="blockArc">
          <a:avLst>
            <a:gd name="adj1" fmla="val 2527295"/>
            <a:gd name="adj2" fmla="val 8440399"/>
            <a:gd name="adj3" fmla="val 4637"/>
          </a:avLst>
        </a:prstGeom>
        <a:solidFill>
          <a:schemeClr val="accent5">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9D630901-FFF1-422E-92B9-5BB148F4CB96}">
      <dsp:nvSpPr>
        <dsp:cNvPr id="0" name=""/>
        <dsp:cNvSpPr/>
      </dsp:nvSpPr>
      <dsp:spPr>
        <a:xfrm>
          <a:off x="2521794" y="632504"/>
          <a:ext cx="3989256" cy="3989256"/>
        </a:xfrm>
        <a:prstGeom prst="blockArc">
          <a:avLst>
            <a:gd name="adj1" fmla="val 18821537"/>
            <a:gd name="adj2" fmla="val 2407161"/>
            <a:gd name="adj3" fmla="val 4637"/>
          </a:avLst>
        </a:prstGeom>
        <a:solidFill>
          <a:schemeClr val="accent5">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22930342-6DAD-461C-9BE9-F55C948F4584}">
      <dsp:nvSpPr>
        <dsp:cNvPr id="0" name=""/>
        <dsp:cNvSpPr/>
      </dsp:nvSpPr>
      <dsp:spPr>
        <a:xfrm>
          <a:off x="2535563" y="645530"/>
          <a:ext cx="3989256" cy="3989256"/>
        </a:xfrm>
        <a:prstGeom prst="blockArc">
          <a:avLst>
            <a:gd name="adj1" fmla="val 13611906"/>
            <a:gd name="adj2" fmla="val 18788094"/>
            <a:gd name="adj3" fmla="val 4637"/>
          </a:avLst>
        </a:prstGeom>
        <a:solidFill>
          <a:schemeClr val="accent5">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4C38FF74-3CDD-4FD1-94DF-693BCAEEB848}">
      <dsp:nvSpPr>
        <dsp:cNvPr id="0" name=""/>
        <dsp:cNvSpPr/>
      </dsp:nvSpPr>
      <dsp:spPr>
        <a:xfrm>
          <a:off x="3654474" y="1674762"/>
          <a:ext cx="1835050" cy="1835050"/>
        </a:xfrm>
        <a:prstGeom prst="ellipse">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2400300">
            <a:lnSpc>
              <a:spcPct val="90000"/>
            </a:lnSpc>
            <a:spcBef>
              <a:spcPct val="0"/>
            </a:spcBef>
            <a:spcAft>
              <a:spcPct val="35000"/>
            </a:spcAft>
          </a:pPr>
          <a:r>
            <a:rPr lang="en-CA" sz="5400" kern="1200" dirty="0" smtClean="0"/>
            <a:t>PCN</a:t>
          </a:r>
          <a:endParaRPr lang="en-CA" sz="5400" kern="1200" dirty="0"/>
        </a:p>
      </dsp:txBody>
      <dsp:txXfrm>
        <a:off x="3923211" y="1943499"/>
        <a:ext cx="1297576" cy="1297576"/>
      </dsp:txXfrm>
    </dsp:sp>
    <dsp:sp modelId="{D66053D0-F3D1-4C10-B03A-117B3F7A143A}">
      <dsp:nvSpPr>
        <dsp:cNvPr id="0" name=""/>
        <dsp:cNvSpPr/>
      </dsp:nvSpPr>
      <dsp:spPr>
        <a:xfrm>
          <a:off x="2555777" y="576065"/>
          <a:ext cx="1284535" cy="1284535"/>
        </a:xfrm>
        <a:prstGeom prst="ellipse">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CA" sz="1700" kern="1200" dirty="0" smtClean="0"/>
            <a:t>Health Authority</a:t>
          </a:r>
          <a:endParaRPr lang="en-CA" sz="1700" kern="1200" dirty="0"/>
        </a:p>
      </dsp:txBody>
      <dsp:txXfrm>
        <a:off x="2743893" y="764181"/>
        <a:ext cx="908303" cy="908303"/>
      </dsp:txXfrm>
    </dsp:sp>
    <dsp:sp modelId="{A601900B-9932-494A-B797-C785AFB1D1D3}">
      <dsp:nvSpPr>
        <dsp:cNvPr id="0" name=""/>
        <dsp:cNvSpPr/>
      </dsp:nvSpPr>
      <dsp:spPr>
        <a:xfrm>
          <a:off x="5220070" y="576064"/>
          <a:ext cx="1284535" cy="1284535"/>
        </a:xfrm>
        <a:prstGeom prst="ellipse">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CA" sz="1700" kern="1200" dirty="0" smtClean="0"/>
            <a:t>Divisions</a:t>
          </a:r>
          <a:endParaRPr lang="en-CA" sz="1700" kern="1200" dirty="0"/>
        </a:p>
      </dsp:txBody>
      <dsp:txXfrm>
        <a:off x="5408186" y="764180"/>
        <a:ext cx="908303" cy="908303"/>
      </dsp:txXfrm>
    </dsp:sp>
    <dsp:sp modelId="{1868DD9B-8F22-44CE-BBE4-667638485D4A}">
      <dsp:nvSpPr>
        <dsp:cNvPr id="0" name=""/>
        <dsp:cNvSpPr/>
      </dsp:nvSpPr>
      <dsp:spPr>
        <a:xfrm>
          <a:off x="5364092" y="3240368"/>
          <a:ext cx="1284535" cy="1284535"/>
        </a:xfrm>
        <a:prstGeom prst="ellipse">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CA" sz="1700" kern="1200" dirty="0" smtClean="0"/>
            <a:t>Other Groups</a:t>
          </a:r>
          <a:endParaRPr lang="en-CA" sz="1700" kern="1200" dirty="0"/>
        </a:p>
      </dsp:txBody>
      <dsp:txXfrm>
        <a:off x="5552208" y="3428484"/>
        <a:ext cx="908303" cy="908303"/>
      </dsp:txXfrm>
    </dsp:sp>
    <dsp:sp modelId="{FCDEA2C9-C04C-4828-AB90-A0E47F78D8E3}">
      <dsp:nvSpPr>
        <dsp:cNvPr id="0" name=""/>
        <dsp:cNvSpPr/>
      </dsp:nvSpPr>
      <dsp:spPr>
        <a:xfrm>
          <a:off x="2411766" y="3168346"/>
          <a:ext cx="1284535" cy="1284535"/>
        </a:xfrm>
        <a:prstGeom prst="ellipse">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CA" sz="1700" kern="1200" dirty="0" smtClean="0"/>
            <a:t>First Nations</a:t>
          </a:r>
          <a:endParaRPr lang="en-CA" sz="1700" kern="1200" dirty="0"/>
        </a:p>
      </dsp:txBody>
      <dsp:txXfrm>
        <a:off x="2599882" y="3356462"/>
        <a:ext cx="908303" cy="908303"/>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C72FAAB-65BD-4A1B-87DB-B141604C306B}" type="datetimeFigureOut">
              <a:rPr lang="en-CA" smtClean="0"/>
              <a:t>2018-05-07</a:t>
            </a:fld>
            <a:endParaRPr lang="en-CA"/>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CA"/>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5A971CA-12D5-459E-AC9C-8442860A556E}" type="slidenum">
              <a:rPr lang="en-CA" smtClean="0"/>
              <a:t>‹#›</a:t>
            </a:fld>
            <a:endParaRPr lang="en-CA"/>
          </a:p>
        </p:txBody>
      </p:sp>
    </p:spTree>
    <p:extLst>
      <p:ext uri="{BB962C8B-B14F-4D97-AF65-F5344CB8AC3E}">
        <p14:creationId xmlns:p14="http://schemas.microsoft.com/office/powerpoint/2010/main" val="6379347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5A971CA-12D5-459E-AC9C-8442860A556E}" type="slidenum">
              <a:rPr lang="en-CA" smtClean="0"/>
              <a:t>2</a:t>
            </a:fld>
            <a:endParaRPr lang="en-CA"/>
          </a:p>
        </p:txBody>
      </p:sp>
    </p:spTree>
    <p:extLst>
      <p:ext uri="{BB962C8B-B14F-4D97-AF65-F5344CB8AC3E}">
        <p14:creationId xmlns:p14="http://schemas.microsoft.com/office/powerpoint/2010/main" val="36913396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However</a:t>
            </a:r>
            <a:r>
              <a:rPr lang="en-CA" baseline="0" dirty="0" smtClean="0"/>
              <a:t> – it will be important to make progress on all eight of the prioritized attributes of the PCN;</a:t>
            </a:r>
            <a:endParaRPr lang="en-CA" dirty="0"/>
          </a:p>
        </p:txBody>
      </p:sp>
      <p:sp>
        <p:nvSpPr>
          <p:cNvPr id="4" name="Slide Number Placeholder 3"/>
          <p:cNvSpPr>
            <a:spLocks noGrp="1"/>
          </p:cNvSpPr>
          <p:nvPr>
            <p:ph type="sldNum" sz="quarter" idx="10"/>
          </p:nvPr>
        </p:nvSpPr>
        <p:spPr/>
        <p:txBody>
          <a:bodyPr/>
          <a:lstStyle/>
          <a:p>
            <a:fld id="{15A971CA-12D5-459E-AC9C-8442860A556E}" type="slidenum">
              <a:rPr lang="en-CA" smtClean="0">
                <a:solidFill>
                  <a:prstClr val="black"/>
                </a:solidFill>
              </a:rPr>
              <a:pPr/>
              <a:t>11</a:t>
            </a:fld>
            <a:endParaRPr lang="en-CA">
              <a:solidFill>
                <a:prstClr val="black"/>
              </a:solidFill>
            </a:endParaRPr>
          </a:p>
        </p:txBody>
      </p:sp>
    </p:spTree>
    <p:extLst>
      <p:ext uri="{BB962C8B-B14F-4D97-AF65-F5344CB8AC3E}">
        <p14:creationId xmlns:p14="http://schemas.microsoft.com/office/powerpoint/2010/main" val="21449318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CA" dirty="0" smtClean="0"/>
              <a:t>3. Journey from EOI to Service Plan</a:t>
            </a:r>
          </a:p>
          <a:p>
            <a:endParaRPr lang="en-CA" dirty="0"/>
          </a:p>
        </p:txBody>
      </p:sp>
      <p:sp>
        <p:nvSpPr>
          <p:cNvPr id="4" name="Slide Number Placeholder 3"/>
          <p:cNvSpPr>
            <a:spLocks noGrp="1"/>
          </p:cNvSpPr>
          <p:nvPr>
            <p:ph type="sldNum" sz="quarter" idx="10"/>
          </p:nvPr>
        </p:nvSpPr>
        <p:spPr/>
        <p:txBody>
          <a:bodyPr/>
          <a:lstStyle/>
          <a:p>
            <a:fld id="{15A971CA-12D5-459E-AC9C-8442860A556E}" type="slidenum">
              <a:rPr lang="en-CA" smtClean="0"/>
              <a:t>12</a:t>
            </a:fld>
            <a:endParaRPr lang="en-CA"/>
          </a:p>
        </p:txBody>
      </p:sp>
    </p:spTree>
    <p:extLst>
      <p:ext uri="{BB962C8B-B14F-4D97-AF65-F5344CB8AC3E}">
        <p14:creationId xmlns:p14="http://schemas.microsoft.com/office/powerpoint/2010/main" val="19468032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5A971CA-12D5-459E-AC9C-8442860A556E}" type="slidenum">
              <a:rPr lang="en-CA" smtClean="0"/>
              <a:t>13</a:t>
            </a:fld>
            <a:endParaRPr lang="en-CA"/>
          </a:p>
        </p:txBody>
      </p:sp>
    </p:spTree>
    <p:extLst>
      <p:ext uri="{BB962C8B-B14F-4D97-AF65-F5344CB8AC3E}">
        <p14:creationId xmlns:p14="http://schemas.microsoft.com/office/powerpoint/2010/main" val="33248250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CA" dirty="0" smtClean="0"/>
              <a:t>4. Expression of Interest Unpacked</a:t>
            </a:r>
          </a:p>
          <a:p>
            <a:pPr marL="0" indent="0">
              <a:buNone/>
            </a:pPr>
            <a:r>
              <a:rPr lang="en-CA" dirty="0" smtClean="0"/>
              <a:t>Use</a:t>
            </a:r>
            <a:r>
              <a:rPr lang="en-CA" baseline="0" dirty="0" smtClean="0"/>
              <a:t> handout and talk through each section</a:t>
            </a:r>
          </a:p>
          <a:p>
            <a:pPr marL="0" indent="0">
              <a:buNone/>
            </a:pPr>
            <a:endParaRPr lang="en-US" dirty="0" smtClean="0"/>
          </a:p>
          <a:p>
            <a:endParaRPr lang="en-CA" dirty="0"/>
          </a:p>
        </p:txBody>
      </p:sp>
      <p:sp>
        <p:nvSpPr>
          <p:cNvPr id="4" name="Slide Number Placeholder 3"/>
          <p:cNvSpPr>
            <a:spLocks noGrp="1"/>
          </p:cNvSpPr>
          <p:nvPr>
            <p:ph type="sldNum" sz="quarter" idx="10"/>
          </p:nvPr>
        </p:nvSpPr>
        <p:spPr/>
        <p:txBody>
          <a:bodyPr/>
          <a:lstStyle/>
          <a:p>
            <a:fld id="{15A971CA-12D5-459E-AC9C-8442860A556E}" type="slidenum">
              <a:rPr lang="en-CA" smtClean="0"/>
              <a:t>14</a:t>
            </a:fld>
            <a:endParaRPr lang="en-CA"/>
          </a:p>
        </p:txBody>
      </p:sp>
    </p:spTree>
    <p:extLst>
      <p:ext uri="{BB962C8B-B14F-4D97-AF65-F5344CB8AC3E}">
        <p14:creationId xmlns:p14="http://schemas.microsoft.com/office/powerpoint/2010/main" val="6084138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5. Learning from Community Experience - 30 minutes</a:t>
            </a:r>
          </a:p>
          <a:p>
            <a:pPr marL="0" indent="0">
              <a:buNone/>
            </a:pPr>
            <a:r>
              <a:rPr lang="en-CA" dirty="0" smtClean="0"/>
              <a:t>INTRODUCE presenters –</a:t>
            </a:r>
            <a:r>
              <a:rPr lang="en-US"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CA" dirty="0"/>
          </a:p>
        </p:txBody>
      </p:sp>
      <p:sp>
        <p:nvSpPr>
          <p:cNvPr id="4" name="Slide Number Placeholder 3"/>
          <p:cNvSpPr>
            <a:spLocks noGrp="1"/>
          </p:cNvSpPr>
          <p:nvPr>
            <p:ph type="sldNum" sz="quarter" idx="10"/>
          </p:nvPr>
        </p:nvSpPr>
        <p:spPr/>
        <p:txBody>
          <a:bodyPr/>
          <a:lstStyle/>
          <a:p>
            <a:fld id="{15A971CA-12D5-459E-AC9C-8442860A556E}" type="slidenum">
              <a:rPr lang="en-CA" smtClean="0"/>
              <a:t>15</a:t>
            </a:fld>
            <a:endParaRPr lang="en-CA"/>
          </a:p>
        </p:txBody>
      </p:sp>
    </p:spTree>
    <p:extLst>
      <p:ext uri="{BB962C8B-B14F-4D97-AF65-F5344CB8AC3E}">
        <p14:creationId xmlns:p14="http://schemas.microsoft.com/office/powerpoint/2010/main" val="13623650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A971CA-12D5-459E-AC9C-8442860A556E}" type="slidenum">
              <a:rPr lang="en-CA" smtClean="0"/>
              <a:t>16</a:t>
            </a:fld>
            <a:endParaRPr lang="en-CA"/>
          </a:p>
        </p:txBody>
      </p:sp>
    </p:spTree>
    <p:extLst>
      <p:ext uri="{BB962C8B-B14F-4D97-AF65-F5344CB8AC3E}">
        <p14:creationId xmlns:p14="http://schemas.microsoft.com/office/powerpoint/2010/main" val="21711419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5. Learning from Community Experience - 30 minutes</a:t>
            </a:r>
          </a:p>
          <a:p>
            <a:pPr marL="0" indent="0">
              <a:buNone/>
            </a:pPr>
            <a:r>
              <a:rPr lang="en-CA" dirty="0" smtClean="0"/>
              <a:t>INTRODUCE presenters –</a:t>
            </a:r>
            <a:r>
              <a:rPr lang="en-US"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What did you do in preparing your EOI that you think was critical to its being successful?</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What did you start with ?</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How were you able to report such a large number of doctors ready to do PCN?</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How did you convey the concept in terms physicians could relate to?</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How did you convey such a solid sense of partnership in the EOI?</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What were the key success factors for you?</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What are your final thought for others?</a:t>
            </a:r>
            <a:endParaRPr lang="en-CA" sz="1200" kern="1200" dirty="0" smtClean="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15A971CA-12D5-459E-AC9C-8442860A556E}" type="slidenum">
              <a:rPr lang="en-CA" smtClean="0"/>
              <a:t>17</a:t>
            </a:fld>
            <a:endParaRPr lang="en-CA"/>
          </a:p>
        </p:txBody>
      </p:sp>
    </p:spTree>
    <p:extLst>
      <p:ext uri="{BB962C8B-B14F-4D97-AF65-F5344CB8AC3E}">
        <p14:creationId xmlns:p14="http://schemas.microsoft.com/office/powerpoint/2010/main" val="13623650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A971CA-12D5-459E-AC9C-8442860A556E}" type="slidenum">
              <a:rPr lang="en-CA" smtClean="0"/>
              <a:t>18</a:t>
            </a:fld>
            <a:endParaRPr lang="en-CA"/>
          </a:p>
        </p:txBody>
      </p:sp>
    </p:spTree>
    <p:extLst>
      <p:ext uri="{BB962C8B-B14F-4D97-AF65-F5344CB8AC3E}">
        <p14:creationId xmlns:p14="http://schemas.microsoft.com/office/powerpoint/2010/main" val="36725940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$150M/3 years</a:t>
            </a:r>
          </a:p>
          <a:p>
            <a:pPr lvl="1"/>
            <a:r>
              <a:rPr lang="en-US" dirty="0" smtClean="0"/>
              <a:t>GPs/NPs</a:t>
            </a:r>
          </a:p>
          <a:p>
            <a:pPr lvl="1"/>
            <a:r>
              <a:rPr lang="en-US" dirty="0" smtClean="0"/>
              <a:t>Nurses and Allied Health Providers</a:t>
            </a:r>
          </a:p>
          <a:p>
            <a:pPr lvl="1"/>
            <a:r>
              <a:rPr lang="en-US" dirty="0" smtClean="0"/>
              <a:t>Urgent Primary Care </a:t>
            </a:r>
            <a:r>
              <a:rPr lang="en-US" dirty="0" err="1" smtClean="0"/>
              <a:t>Centres</a:t>
            </a:r>
            <a:endParaRPr lang="en-US" dirty="0" smtClean="0"/>
          </a:p>
          <a:p>
            <a:pPr lvl="1"/>
            <a:r>
              <a:rPr lang="en-US" dirty="0" smtClean="0"/>
              <a:t>Community Health </a:t>
            </a:r>
            <a:r>
              <a:rPr lang="en-US" dirty="0" err="1" smtClean="0"/>
              <a:t>Centres</a:t>
            </a:r>
            <a:endParaRPr lang="en-US" dirty="0" smtClean="0"/>
          </a:p>
          <a:p>
            <a:pPr lvl="1"/>
            <a:r>
              <a:rPr lang="en-US" dirty="0" smtClean="0"/>
              <a:t>Alternative Compensation Models</a:t>
            </a:r>
          </a:p>
          <a:p>
            <a:r>
              <a:rPr lang="en-US" dirty="0" smtClean="0"/>
              <a:t>Other resources available to support PMH/PCNs</a:t>
            </a:r>
          </a:p>
          <a:p>
            <a:r>
              <a:rPr lang="en-US" dirty="0" smtClean="0"/>
              <a:t>Further Federal/Provincial funds will support SCSPs</a:t>
            </a:r>
          </a:p>
          <a:p>
            <a:endParaRPr lang="en-CA" dirty="0"/>
          </a:p>
        </p:txBody>
      </p:sp>
      <p:sp>
        <p:nvSpPr>
          <p:cNvPr id="4" name="Slide Number Placeholder 3"/>
          <p:cNvSpPr>
            <a:spLocks noGrp="1"/>
          </p:cNvSpPr>
          <p:nvPr>
            <p:ph type="sldNum" sz="quarter" idx="10"/>
          </p:nvPr>
        </p:nvSpPr>
        <p:spPr/>
        <p:txBody>
          <a:bodyPr/>
          <a:lstStyle/>
          <a:p>
            <a:fld id="{15A971CA-12D5-459E-AC9C-8442860A556E}" type="slidenum">
              <a:rPr lang="en-CA" smtClean="0"/>
              <a:t>19</a:t>
            </a:fld>
            <a:endParaRPr lang="en-CA"/>
          </a:p>
        </p:txBody>
      </p:sp>
    </p:spTree>
    <p:extLst>
      <p:ext uri="{BB962C8B-B14F-4D97-AF65-F5344CB8AC3E}">
        <p14:creationId xmlns:p14="http://schemas.microsoft.com/office/powerpoint/2010/main" val="14530005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000" dirty="0" smtClean="0"/>
              <a:t>Determining the primary</a:t>
            </a:r>
            <a:r>
              <a:rPr lang="en-CA" sz="1000" baseline="0" dirty="0" smtClean="0"/>
              <a:t> care attachment gap: </a:t>
            </a:r>
          </a:p>
          <a:p>
            <a:pPr marL="171450" indent="-171450">
              <a:buFont typeface="Arial" panose="020B0604020202020204" pitchFamily="34" charset="0"/>
              <a:buChar char="•"/>
            </a:pPr>
            <a:r>
              <a:rPr lang="en-CA" sz="1000" baseline="0" dirty="0" smtClean="0"/>
              <a:t>Once there is clarity on the CHSA(s) covered by the PCN, the Ministry representative will provide an initial estimate of the primary care attachment gap* for the PCN to the CSC within 2 weeks.</a:t>
            </a:r>
          </a:p>
          <a:p>
            <a:pPr marL="171450" indent="-171450">
              <a:buFont typeface="Arial" panose="020B0604020202020204" pitchFamily="34" charset="0"/>
              <a:buChar char="•"/>
            </a:pPr>
            <a:r>
              <a:rPr lang="en-CA" sz="1000" dirty="0" smtClean="0"/>
              <a:t>The Ministry and CSC will work together to refine the estimate of the gap to determine: Estimated Gap in FTE;</a:t>
            </a:r>
            <a:r>
              <a:rPr lang="en-CA" sz="1000" baseline="0" dirty="0" smtClean="0"/>
              <a:t> </a:t>
            </a:r>
            <a:r>
              <a:rPr lang="en-CA" sz="1000" dirty="0" smtClean="0"/>
              <a:t>Estimated Gap in Panel size;</a:t>
            </a:r>
            <a:r>
              <a:rPr lang="en-CA" sz="1000" baseline="0" dirty="0" smtClean="0"/>
              <a:t> </a:t>
            </a:r>
            <a:r>
              <a:rPr lang="en-CA" sz="1000" dirty="0" smtClean="0"/>
              <a:t>Required providers to meet the gap</a:t>
            </a:r>
          </a:p>
          <a:p>
            <a:pPr marL="0" indent="0">
              <a:buFont typeface="Arial" panose="020B0604020202020204" pitchFamily="34" charset="0"/>
              <a:buNone/>
            </a:pPr>
            <a:endParaRPr lang="en-CA" sz="1000" dirty="0" smtClean="0"/>
          </a:p>
          <a:p>
            <a:pPr marL="0" indent="0">
              <a:buFont typeface="Arial" panose="020B0604020202020204" pitchFamily="34" charset="0"/>
              <a:buNone/>
            </a:pPr>
            <a:r>
              <a:rPr lang="en-CA" sz="1000" dirty="0" smtClean="0"/>
              <a:t>Determining</a:t>
            </a:r>
            <a:r>
              <a:rPr lang="en-CA" sz="1000" baseline="0" dirty="0" smtClean="0"/>
              <a:t> population needs and opportunities: </a:t>
            </a:r>
          </a:p>
          <a:p>
            <a:pPr marL="0" indent="0">
              <a:buFont typeface="Arial" panose="020B0604020202020204" pitchFamily="34" charset="0"/>
              <a:buNone/>
            </a:pPr>
            <a:r>
              <a:rPr lang="en-CA" sz="1000" baseline="0" dirty="0" smtClean="0"/>
              <a:t>Communities will be asked to provide the following with support from the Ministry: </a:t>
            </a:r>
          </a:p>
          <a:p>
            <a:pPr marL="171450" indent="-171450">
              <a:buFont typeface="Arial" panose="020B0604020202020204" pitchFamily="34" charset="0"/>
              <a:buChar char="•"/>
            </a:pPr>
            <a:r>
              <a:rPr lang="en-CA" sz="1000" baseline="0" dirty="0" smtClean="0"/>
              <a:t>Community and population data: total population, age breakdown, sex, Indigenous population (urban and community-based)</a:t>
            </a:r>
          </a:p>
          <a:p>
            <a:pPr marL="171450" indent="-171450">
              <a:buFont typeface="Arial" panose="020B0604020202020204" pitchFamily="34" charset="0"/>
              <a:buChar char="•"/>
            </a:pPr>
            <a:r>
              <a:rPr lang="en-CA" sz="1000" baseline="0" dirty="0" smtClean="0"/>
              <a:t>Health status and well-being: inequities in health status, health conditions such as physical and/or mental illness; birth and mortality rates; chronic disease prevalence; health behaviours such as physical activity, smoking, substance use</a:t>
            </a:r>
          </a:p>
          <a:p>
            <a:pPr marL="171450" indent="-171450">
              <a:buFont typeface="Arial" panose="020B0604020202020204" pitchFamily="34" charset="0"/>
              <a:buChar char="•"/>
            </a:pPr>
            <a:r>
              <a:rPr lang="en-CA" sz="1000" baseline="0" dirty="0" smtClean="0"/>
              <a:t>Service utilization: utilization of health authority services</a:t>
            </a:r>
          </a:p>
          <a:p>
            <a:pPr marL="171450" indent="-171450">
              <a:buFont typeface="Arial" panose="020B0604020202020204" pitchFamily="34" charset="0"/>
              <a:buChar char="•"/>
            </a:pPr>
            <a:r>
              <a:rPr lang="en-CA" sz="1000" baseline="0" dirty="0" smtClean="0"/>
              <a:t>Summary of service utilization from community EMRs and partner organization data. </a:t>
            </a:r>
          </a:p>
          <a:p>
            <a:pPr marL="171450" indent="-171450">
              <a:buFont typeface="Arial" panose="020B0604020202020204" pitchFamily="34" charset="0"/>
              <a:buChar char="•"/>
            </a:pPr>
            <a:endParaRPr lang="en-CA" sz="1000" dirty="0" smtClean="0"/>
          </a:p>
          <a:p>
            <a:pPr marL="171450" indent="-171450">
              <a:buFont typeface="Arial" panose="020B0604020202020204" pitchFamily="34" charset="0"/>
              <a:buChar char="•"/>
            </a:pPr>
            <a:endParaRPr lang="en-CA" dirty="0"/>
          </a:p>
        </p:txBody>
      </p:sp>
      <p:sp>
        <p:nvSpPr>
          <p:cNvPr id="4" name="Slide Number Placeholder 3"/>
          <p:cNvSpPr>
            <a:spLocks noGrp="1"/>
          </p:cNvSpPr>
          <p:nvPr>
            <p:ph type="sldNum" sz="quarter" idx="10"/>
          </p:nvPr>
        </p:nvSpPr>
        <p:spPr/>
        <p:txBody>
          <a:bodyPr/>
          <a:lstStyle/>
          <a:p>
            <a:fld id="{15A971CA-12D5-459E-AC9C-8442860A556E}" type="slidenum">
              <a:rPr lang="en-CA" smtClean="0"/>
              <a:t>20</a:t>
            </a:fld>
            <a:endParaRPr lang="en-CA"/>
          </a:p>
        </p:txBody>
      </p:sp>
    </p:spTree>
    <p:extLst>
      <p:ext uri="{BB962C8B-B14F-4D97-AF65-F5344CB8AC3E}">
        <p14:creationId xmlns:p14="http://schemas.microsoft.com/office/powerpoint/2010/main" val="951116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A971CA-12D5-459E-AC9C-8442860A556E}" type="slidenum">
              <a:rPr lang="en-CA" smtClean="0"/>
              <a:t>3</a:t>
            </a:fld>
            <a:endParaRPr lang="en-CA"/>
          </a:p>
        </p:txBody>
      </p:sp>
    </p:spTree>
    <p:extLst>
      <p:ext uri="{BB962C8B-B14F-4D97-AF65-F5344CB8AC3E}">
        <p14:creationId xmlns:p14="http://schemas.microsoft.com/office/powerpoint/2010/main" val="37052760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While it is anticipated existing space and equipment will be used for the most part, there is an acknowledgement that some potential new investment in capital assets such as facilities, equipment and IMIT may be required to implement the PCN Service Plans.  Please contact the Ministry to discuss further any potential capital funding requirements. In-Practice Supports such as panel clean-up are ineligible for funding as these are provided by PSP.</a:t>
            </a:r>
            <a:endParaRPr lang="en-CA" dirty="0"/>
          </a:p>
        </p:txBody>
      </p:sp>
      <p:sp>
        <p:nvSpPr>
          <p:cNvPr id="4" name="Slide Number Placeholder 3"/>
          <p:cNvSpPr>
            <a:spLocks noGrp="1"/>
          </p:cNvSpPr>
          <p:nvPr>
            <p:ph type="sldNum" sz="quarter" idx="10"/>
          </p:nvPr>
        </p:nvSpPr>
        <p:spPr/>
        <p:txBody>
          <a:bodyPr/>
          <a:lstStyle/>
          <a:p>
            <a:fld id="{15A971CA-12D5-459E-AC9C-8442860A556E}" type="slidenum">
              <a:rPr lang="en-CA" smtClean="0"/>
              <a:t>23</a:t>
            </a:fld>
            <a:endParaRPr lang="en-CA"/>
          </a:p>
        </p:txBody>
      </p:sp>
    </p:spTree>
    <p:extLst>
      <p:ext uri="{BB962C8B-B14F-4D97-AF65-F5344CB8AC3E}">
        <p14:creationId xmlns:p14="http://schemas.microsoft.com/office/powerpoint/2010/main" val="40700030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CA" dirty="0" smtClean="0"/>
          </a:p>
          <a:p>
            <a:pPr marL="0" indent="0">
              <a:buNone/>
            </a:pPr>
            <a:endParaRPr lang="en-US" dirty="0" smtClean="0"/>
          </a:p>
          <a:p>
            <a:pPr marL="0" indent="0">
              <a:buNone/>
            </a:pPr>
            <a:r>
              <a:rPr lang="en-CA" dirty="0" smtClean="0"/>
              <a:t>6. Questions and Discussion</a:t>
            </a:r>
            <a:endParaRPr lang="en-US" dirty="0" smtClean="0"/>
          </a:p>
          <a:p>
            <a:pPr marL="0" indent="0">
              <a:buNone/>
            </a:pPr>
            <a:r>
              <a:rPr lang="en-CA" dirty="0" smtClean="0"/>
              <a:t>7. Summary and Closing</a:t>
            </a:r>
            <a:endParaRPr lang="en-US" dirty="0" smtClean="0"/>
          </a:p>
          <a:p>
            <a:pPr marL="0" indent="0">
              <a:buNone/>
            </a:pPr>
            <a:endParaRPr lang="en-US" dirty="0" smtClean="0"/>
          </a:p>
          <a:p>
            <a:endParaRPr lang="en-CA" dirty="0"/>
          </a:p>
        </p:txBody>
      </p:sp>
      <p:sp>
        <p:nvSpPr>
          <p:cNvPr id="4" name="Slide Number Placeholder 3"/>
          <p:cNvSpPr>
            <a:spLocks noGrp="1"/>
          </p:cNvSpPr>
          <p:nvPr>
            <p:ph type="sldNum" sz="quarter" idx="10"/>
          </p:nvPr>
        </p:nvSpPr>
        <p:spPr/>
        <p:txBody>
          <a:bodyPr/>
          <a:lstStyle/>
          <a:p>
            <a:fld id="{15A971CA-12D5-459E-AC9C-8442860A556E}" type="slidenum">
              <a:rPr lang="en-CA" smtClean="0"/>
              <a:t>24</a:t>
            </a:fld>
            <a:endParaRPr lang="en-CA"/>
          </a:p>
        </p:txBody>
      </p:sp>
    </p:spTree>
    <p:extLst>
      <p:ext uri="{BB962C8B-B14F-4D97-AF65-F5344CB8AC3E}">
        <p14:creationId xmlns:p14="http://schemas.microsoft.com/office/powerpoint/2010/main" val="6084138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5A971CA-12D5-459E-AC9C-8442860A556E}" type="slidenum">
              <a:rPr lang="en-CA" smtClean="0"/>
              <a:t>25</a:t>
            </a:fld>
            <a:endParaRPr lang="en-CA"/>
          </a:p>
        </p:txBody>
      </p:sp>
    </p:spTree>
    <p:extLst>
      <p:ext uri="{BB962C8B-B14F-4D97-AF65-F5344CB8AC3E}">
        <p14:creationId xmlns:p14="http://schemas.microsoft.com/office/powerpoint/2010/main" val="3815047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i="1" kern="1200" dirty="0" smtClean="0">
                <a:solidFill>
                  <a:schemeClr val="tx1"/>
                </a:solidFill>
                <a:effectLst/>
                <a:latin typeface="+mn-lt"/>
                <a:ea typeface="+mn-ea"/>
                <a:cs typeface="+mn-cs"/>
              </a:rPr>
              <a:t>Joanna Richards &amp; Alana Godin - context setting and goals for the day</a:t>
            </a:r>
            <a:endParaRPr lang="en-CA" sz="1200" kern="1200" dirty="0" smtClean="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15A971CA-12D5-459E-AC9C-8442860A556E}" type="slidenum">
              <a:rPr lang="en-CA" smtClean="0"/>
              <a:t>4</a:t>
            </a:fld>
            <a:endParaRPr lang="en-CA"/>
          </a:p>
        </p:txBody>
      </p:sp>
    </p:spTree>
    <p:extLst>
      <p:ext uri="{BB962C8B-B14F-4D97-AF65-F5344CB8AC3E}">
        <p14:creationId xmlns:p14="http://schemas.microsoft.com/office/powerpoint/2010/main" val="38469537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0" dirty="0" smtClean="0"/>
              <a:t>No matter where you are in the system, the outlook is currently stormy.</a:t>
            </a:r>
          </a:p>
          <a:p>
            <a:endParaRPr lang="en-CA" b="1" dirty="0" smtClean="0"/>
          </a:p>
          <a:p>
            <a:r>
              <a:rPr lang="en-CA" b="1" dirty="0" smtClean="0"/>
              <a:t>Patients:</a:t>
            </a:r>
          </a:p>
          <a:p>
            <a:pPr marL="171441" indent="-171441">
              <a:buFontTx/>
              <a:buChar char="-"/>
            </a:pPr>
            <a:r>
              <a:rPr lang="en-CA" dirty="0" smtClean="0"/>
              <a:t>44% of</a:t>
            </a:r>
            <a:r>
              <a:rPr lang="en-CA" baseline="0" dirty="0" smtClean="0"/>
              <a:t> patients are able to get same or next-day appointments</a:t>
            </a:r>
          </a:p>
          <a:p>
            <a:pPr marL="171441" indent="-171441">
              <a:buFontTx/>
              <a:buChar char="-"/>
            </a:pPr>
            <a:r>
              <a:rPr lang="en-CA" baseline="0" dirty="0" smtClean="0"/>
              <a:t>27% can get care in the evenings/weekends/holidays without ED</a:t>
            </a:r>
          </a:p>
          <a:p>
            <a:pPr marL="171441" indent="-171441">
              <a:buFontTx/>
              <a:buChar char="-"/>
            </a:pPr>
            <a:r>
              <a:rPr lang="en-CA" baseline="0" dirty="0" smtClean="0"/>
              <a:t>16% of patients in BC do not have a regular family doctor</a:t>
            </a:r>
            <a:endParaRPr lang="en-CA" dirty="0" smtClean="0"/>
          </a:p>
          <a:p>
            <a:endParaRPr lang="en-CA" dirty="0" smtClean="0"/>
          </a:p>
          <a:p>
            <a:r>
              <a:rPr lang="en-CA" b="1" dirty="0" smtClean="0"/>
              <a:t>Providers:</a:t>
            </a:r>
          </a:p>
          <a:p>
            <a:pPr marL="171441" indent="-171441">
              <a:buFontTx/>
              <a:buChar char="-"/>
            </a:pPr>
            <a:r>
              <a:rPr lang="en-CA" dirty="0" smtClean="0"/>
              <a:t>Family Medicine</a:t>
            </a:r>
            <a:r>
              <a:rPr lang="en-CA" baseline="0" dirty="0" smtClean="0"/>
              <a:t> has the third highest burnout rate of physician specialties</a:t>
            </a:r>
          </a:p>
          <a:p>
            <a:pPr marL="171441" indent="-171441" defTabSz="914350">
              <a:buFontTx/>
              <a:buChar char="-"/>
              <a:defRPr/>
            </a:pPr>
            <a:r>
              <a:rPr lang="en-US" dirty="0" smtClean="0"/>
              <a:t>Clinicians without teams caring for a panel of 2,500 patients would spend 17.4 hours per day providing recommended acute, chronic, and preventive care.</a:t>
            </a:r>
          </a:p>
          <a:p>
            <a:pPr marL="171441" indent="-171441" defTabSz="914350">
              <a:buFontTx/>
              <a:buChar char="-"/>
              <a:defRPr/>
            </a:pPr>
            <a:r>
              <a:rPr lang="en-US" dirty="0" smtClean="0">
                <a:latin typeface="Times New Roman" pitchFamily="18" charset="0"/>
                <a:cs typeface="Arial" charset="0"/>
              </a:rPr>
              <a:t>Most physicians only deliver 55% of recommended care5 and 42% report not having enough time with their patients.6  </a:t>
            </a:r>
            <a:endParaRPr lang="en-CA" dirty="0" smtClean="0">
              <a:latin typeface="Times New Roman" pitchFamily="18" charset="0"/>
              <a:cs typeface="Arial" charset="0"/>
            </a:endParaRPr>
          </a:p>
          <a:p>
            <a:pPr marL="171441" indent="-171441" defTabSz="914350">
              <a:buFontTx/>
              <a:buChar char="-"/>
              <a:defRPr/>
            </a:pPr>
            <a:r>
              <a:rPr lang="en-US" dirty="0" smtClean="0">
                <a:latin typeface="Times New Roman" pitchFamily="18" charset="0"/>
                <a:cs typeface="Arial" charset="0"/>
              </a:rPr>
              <a:t>Providers spend 13% of their day on care coordination activities and only 50% of their time on activities using their medical knowledge. 7, 8  </a:t>
            </a:r>
            <a:endParaRPr lang="en-CA" dirty="0" smtClean="0">
              <a:latin typeface="Times New Roman" pitchFamily="18" charset="0"/>
              <a:cs typeface="Arial" charset="0"/>
            </a:endParaRPr>
          </a:p>
          <a:p>
            <a:pPr marL="171441" indent="-171441">
              <a:buFontTx/>
              <a:buChar char="-"/>
            </a:pPr>
            <a:endParaRPr lang="en-CA" dirty="0" smtClean="0"/>
          </a:p>
          <a:p>
            <a:r>
              <a:rPr lang="en-CA" b="1" dirty="0" smtClean="0"/>
              <a:t>System</a:t>
            </a:r>
          </a:p>
          <a:p>
            <a:pPr marL="171441" indent="-171441">
              <a:buFontTx/>
              <a:buChar char="-"/>
            </a:pPr>
            <a:r>
              <a:rPr lang="en-CA" b="0" dirty="0" smtClean="0"/>
              <a:t>Canada has more doctor consultations</a:t>
            </a:r>
            <a:r>
              <a:rPr lang="en-CA" b="0" baseline="0" dirty="0" smtClean="0"/>
              <a:t> (as opposed to other providers) but fewer physicians per capita, than the Commonwealth Fund nations</a:t>
            </a:r>
          </a:p>
          <a:p>
            <a:pPr marL="171441" indent="-171441">
              <a:buFontTx/>
              <a:buChar char="-"/>
            </a:pPr>
            <a:r>
              <a:rPr lang="en-CA" b="0" baseline="0" dirty="0" smtClean="0"/>
              <a:t>Canada comes in second to last for other providers regularly involved in delivering primary care</a:t>
            </a:r>
          </a:p>
          <a:p>
            <a:pPr marL="171441" indent="-171441">
              <a:buFontTx/>
              <a:buChar char="-"/>
            </a:pPr>
            <a:r>
              <a:rPr lang="en-CA" b="0" baseline="0" dirty="0" smtClean="0"/>
              <a:t>Demand is outstripping supply</a:t>
            </a:r>
            <a:endParaRPr lang="en-CA" b="0" dirty="0" smtClean="0"/>
          </a:p>
          <a:p>
            <a:pPr>
              <a:spcAft>
                <a:spcPts val="600"/>
              </a:spcAft>
            </a:pPr>
            <a:endParaRPr lang="en-CA" sz="1200" dirty="0" smtClean="0"/>
          </a:p>
          <a:p>
            <a:pPr>
              <a:spcAft>
                <a:spcPts val="600"/>
              </a:spcAft>
            </a:pPr>
            <a:r>
              <a:rPr lang="en-CA" sz="1200" dirty="0" smtClean="0"/>
              <a:t>What are we trying to do?</a:t>
            </a:r>
          </a:p>
          <a:p>
            <a:pPr>
              <a:spcAft>
                <a:spcPts val="600"/>
              </a:spcAft>
            </a:pPr>
            <a:r>
              <a:rPr lang="en-CA" sz="1200" dirty="0" smtClean="0"/>
              <a:t>Implement a coherent policy framework built around an integrated target operating model</a:t>
            </a:r>
          </a:p>
          <a:p>
            <a:pPr>
              <a:spcAft>
                <a:spcPts val="600"/>
              </a:spcAft>
            </a:pPr>
            <a:r>
              <a:rPr lang="en-CA" sz="1200" dirty="0" smtClean="0"/>
              <a:t>Reimagine/redesign the PCC business models to enable access, effective coordination and flow based on patient needs</a:t>
            </a:r>
          </a:p>
          <a:p>
            <a:pPr>
              <a:spcAft>
                <a:spcPts val="600"/>
              </a:spcAft>
            </a:pPr>
            <a:r>
              <a:rPr lang="en-CA" sz="1200" dirty="0" smtClean="0"/>
              <a:t>Rethink supporting HHR models and technology to support redesigned models</a:t>
            </a:r>
          </a:p>
          <a:p>
            <a:pPr>
              <a:spcAft>
                <a:spcPts val="600"/>
              </a:spcAft>
            </a:pPr>
            <a:r>
              <a:rPr lang="en-CA" sz="1200" dirty="0" smtClean="0"/>
              <a:t>Effective results based execution over a 36 month time frame that is effectively and efficiently coordinated</a:t>
            </a:r>
          </a:p>
          <a:p>
            <a:r>
              <a:rPr lang="en-CA" sz="1200" dirty="0" smtClean="0"/>
              <a:t>Provide evidence-based data and analysis; rapid learning and growth evaluation; effective, monitored, analyzed and reported timely action that is well-coordinated and managed</a:t>
            </a:r>
          </a:p>
        </p:txBody>
      </p:sp>
      <p:sp>
        <p:nvSpPr>
          <p:cNvPr id="4" name="Slide Number Placeholder 3"/>
          <p:cNvSpPr>
            <a:spLocks noGrp="1"/>
          </p:cNvSpPr>
          <p:nvPr>
            <p:ph type="sldNum" sz="quarter" idx="10"/>
          </p:nvPr>
        </p:nvSpPr>
        <p:spPr/>
        <p:txBody>
          <a:bodyPr/>
          <a:lstStyle/>
          <a:p>
            <a:fld id="{EE2C6427-0480-43A0-9F1C-DD354DEE6808}" type="slidenum">
              <a:rPr lang="en-CA" smtClean="0">
                <a:solidFill>
                  <a:prstClr val="black"/>
                </a:solidFill>
              </a:rPr>
              <a:pPr/>
              <a:t>5</a:t>
            </a:fld>
            <a:endParaRPr lang="en-CA">
              <a:solidFill>
                <a:prstClr val="black"/>
              </a:solidFill>
            </a:endParaRPr>
          </a:p>
        </p:txBody>
      </p:sp>
    </p:spTree>
    <p:extLst>
      <p:ext uri="{BB962C8B-B14F-4D97-AF65-F5344CB8AC3E}">
        <p14:creationId xmlns:p14="http://schemas.microsoft.com/office/powerpoint/2010/main" val="18020035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25" indent="-171425">
              <a:buFont typeface="Arial" panose="020B0604020202020204" pitchFamily="34" charset="0"/>
              <a:buChar char="•"/>
            </a:pPr>
            <a:r>
              <a:rPr lang="en-US" dirty="0" smtClean="0"/>
              <a:t> </a:t>
            </a:r>
            <a:endParaRPr lang="en-US" sz="14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664605-3CEA-4A26-B7C7-6FCD1C110CD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780505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 </a:t>
            </a:r>
            <a:r>
              <a:rPr lang="en-CA" baseline="0" dirty="0" smtClean="0"/>
              <a:t>Benefits of TBC:</a:t>
            </a:r>
          </a:p>
          <a:p>
            <a:pPr lvl="0"/>
            <a:r>
              <a:rPr lang="en-CA" dirty="0" smtClean="0"/>
              <a:t>For Providers:</a:t>
            </a:r>
          </a:p>
          <a:p>
            <a:pPr lvl="0"/>
            <a:r>
              <a:rPr lang="en-CA" dirty="0" smtClean="0"/>
              <a:t>Reduced stress and workload</a:t>
            </a:r>
          </a:p>
          <a:p>
            <a:pPr lvl="0"/>
            <a:r>
              <a:rPr lang="en-CA" dirty="0" smtClean="0"/>
              <a:t>Supports provision of comprehensive care</a:t>
            </a:r>
          </a:p>
          <a:p>
            <a:pPr lvl="0"/>
            <a:r>
              <a:rPr lang="en-CA" dirty="0" smtClean="0"/>
              <a:t>Opportunities to learn new skills/approaches through the collaborative experience</a:t>
            </a:r>
          </a:p>
          <a:p>
            <a:pPr lvl="0"/>
            <a:r>
              <a:rPr lang="en-CA" dirty="0" smtClean="0"/>
              <a:t>Supports a sustainable practice model </a:t>
            </a:r>
          </a:p>
          <a:p>
            <a:r>
              <a:rPr lang="en-CA" dirty="0" smtClean="0"/>
              <a:t> </a:t>
            </a:r>
          </a:p>
          <a:p>
            <a:pPr lvl="0"/>
            <a:r>
              <a:rPr lang="en-CA" dirty="0" smtClean="0"/>
              <a:t>For patients:</a:t>
            </a:r>
          </a:p>
          <a:p>
            <a:pPr lvl="0"/>
            <a:r>
              <a:rPr lang="en-CA" dirty="0" smtClean="0"/>
              <a:t>Improved patient satisfaction </a:t>
            </a:r>
          </a:p>
          <a:p>
            <a:pPr lvl="0"/>
            <a:r>
              <a:rPr lang="en-CA" dirty="0" smtClean="0"/>
              <a:t>Improved coordination, continuity and comprehensiveness of care </a:t>
            </a:r>
          </a:p>
          <a:p>
            <a:pPr lvl="0"/>
            <a:r>
              <a:rPr lang="en-CA" dirty="0" smtClean="0"/>
              <a:t>Increased time with providers and improved quality of care for patients with complex needs</a:t>
            </a:r>
          </a:p>
          <a:p>
            <a:pPr lvl="0"/>
            <a:r>
              <a:rPr lang="en-CA" dirty="0" smtClean="0"/>
              <a:t>Improved access to community resources and self-management education</a:t>
            </a:r>
          </a:p>
          <a:p>
            <a:r>
              <a:rPr lang="en-CA" dirty="0" smtClean="0"/>
              <a:t> </a:t>
            </a:r>
          </a:p>
          <a:p>
            <a:pPr lvl="0"/>
            <a:r>
              <a:rPr lang="en-CA" dirty="0" smtClean="0"/>
              <a:t>For the health system:</a:t>
            </a:r>
          </a:p>
          <a:p>
            <a:pPr lvl="0"/>
            <a:r>
              <a:rPr lang="en-CA" dirty="0" smtClean="0"/>
              <a:t>Expanded primary care capacity and increased attachment of unattached patients</a:t>
            </a:r>
          </a:p>
          <a:p>
            <a:pPr lvl="0"/>
            <a:r>
              <a:rPr lang="en-CA" dirty="0" smtClean="0"/>
              <a:t>Optimized scope of practice of team members based on patient needs </a:t>
            </a:r>
          </a:p>
          <a:p>
            <a:pPr lvl="0"/>
            <a:r>
              <a:rPr lang="en-CA" dirty="0" smtClean="0"/>
              <a:t>Potential for increased efficiency and cost-effectiveness of primary care delivery  </a:t>
            </a:r>
          </a:p>
          <a:p>
            <a:pPr lvl="0"/>
            <a:r>
              <a:rPr lang="en-CA" dirty="0" smtClean="0"/>
              <a:t>Potential for improved sustainability of health care system, including decreased burden on acute care facilities </a:t>
            </a:r>
          </a:p>
          <a:p>
            <a:endParaRPr lang="en-CA" dirty="0"/>
          </a:p>
        </p:txBody>
      </p:sp>
      <p:sp>
        <p:nvSpPr>
          <p:cNvPr id="4" name="Slide Number Placeholder 3"/>
          <p:cNvSpPr>
            <a:spLocks noGrp="1"/>
          </p:cNvSpPr>
          <p:nvPr>
            <p:ph type="sldNum" sz="quarter" idx="10"/>
          </p:nvPr>
        </p:nvSpPr>
        <p:spPr/>
        <p:txBody>
          <a:bodyPr/>
          <a:lstStyle/>
          <a:p>
            <a:fld id="{BE664605-3CEA-4A26-B7C7-6FCD1C110CD9}" type="slidenum">
              <a:rPr lang="en-US" smtClean="0"/>
              <a:t>7</a:t>
            </a:fld>
            <a:endParaRPr lang="en-US"/>
          </a:p>
        </p:txBody>
      </p:sp>
    </p:spTree>
    <p:extLst>
      <p:ext uri="{BB962C8B-B14F-4D97-AF65-F5344CB8AC3E}">
        <p14:creationId xmlns:p14="http://schemas.microsoft.com/office/powerpoint/2010/main" val="14445422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PCN is a partnership</a:t>
            </a:r>
            <a:r>
              <a:rPr lang="en-CA" baseline="0" dirty="0" smtClean="0"/>
              <a:t> between the health authority, the division, First Nations bands or other Indigenous groups providing primary care services, and any other groups providing primary care service in a specified geography. Members can be added on as the PCN grows.</a:t>
            </a:r>
            <a:endParaRPr lang="en-CA" dirty="0"/>
          </a:p>
        </p:txBody>
      </p:sp>
      <p:sp>
        <p:nvSpPr>
          <p:cNvPr id="4" name="Slide Number Placeholder 3"/>
          <p:cNvSpPr>
            <a:spLocks noGrp="1"/>
          </p:cNvSpPr>
          <p:nvPr>
            <p:ph type="sldNum" sz="quarter" idx="10"/>
          </p:nvPr>
        </p:nvSpPr>
        <p:spPr/>
        <p:txBody>
          <a:bodyPr/>
          <a:lstStyle/>
          <a:p>
            <a:fld id="{15A971CA-12D5-459E-AC9C-8442860A556E}" type="slidenum">
              <a:rPr lang="en-CA" smtClean="0">
                <a:solidFill>
                  <a:prstClr val="black"/>
                </a:solidFill>
              </a:rPr>
              <a:pPr/>
              <a:t>8</a:t>
            </a:fld>
            <a:endParaRPr lang="en-CA">
              <a:solidFill>
                <a:prstClr val="black"/>
              </a:solidFill>
            </a:endParaRPr>
          </a:p>
        </p:txBody>
      </p:sp>
    </p:spTree>
    <p:extLst>
      <p:ext uri="{BB962C8B-B14F-4D97-AF65-F5344CB8AC3E}">
        <p14:creationId xmlns:p14="http://schemas.microsoft.com/office/powerpoint/2010/main" val="37822565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Transition Health Authority delivered or contracted (1) Mental Health and Substance Use services (2) Older Adult, Complex Medical and Frail Services, (3) Cancer Care Services, and (4) Scheduled Surgical Services into four integrated </a:t>
            </a:r>
            <a:r>
              <a:rPr lang="en-CA" b="1" dirty="0" smtClean="0"/>
              <a:t>specialised programs</a:t>
            </a:r>
            <a:r>
              <a:rPr lang="en-CA" dirty="0" smtClean="0"/>
              <a:t> effectively linked to PMHs/PCNs and hospital/diagnostic services</a:t>
            </a:r>
          </a:p>
          <a:p>
            <a:endParaRPr lang="en-CA" dirty="0"/>
          </a:p>
        </p:txBody>
      </p:sp>
      <p:sp>
        <p:nvSpPr>
          <p:cNvPr id="4" name="Slide Number Placeholder 3"/>
          <p:cNvSpPr>
            <a:spLocks noGrp="1"/>
          </p:cNvSpPr>
          <p:nvPr>
            <p:ph type="sldNum" sz="quarter" idx="10"/>
          </p:nvPr>
        </p:nvSpPr>
        <p:spPr/>
        <p:txBody>
          <a:bodyPr/>
          <a:lstStyle/>
          <a:p>
            <a:fld id="{15A971CA-12D5-459E-AC9C-8442860A556E}" type="slidenum">
              <a:rPr lang="en-CA" smtClean="0">
                <a:solidFill>
                  <a:prstClr val="black"/>
                </a:solidFill>
              </a:rPr>
              <a:pPr/>
              <a:t>9</a:t>
            </a:fld>
            <a:endParaRPr lang="en-CA">
              <a:solidFill>
                <a:prstClr val="black"/>
              </a:solidFill>
            </a:endParaRPr>
          </a:p>
        </p:txBody>
      </p:sp>
    </p:spTree>
    <p:extLst>
      <p:ext uri="{BB962C8B-B14F-4D97-AF65-F5344CB8AC3E}">
        <p14:creationId xmlns:p14="http://schemas.microsoft.com/office/powerpoint/2010/main" val="13865083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list of comprehensive services is intended to be just that – comprehensive. We recognize that with the gaps that currently exist in communities the full list</a:t>
            </a:r>
            <a:r>
              <a:rPr lang="en-CA" baseline="0" dirty="0" smtClean="0"/>
              <a:t> isn’t achievable overnight. That’s why we’re focusing in phase 1 on enhancing the basic structures of primary care: attachment to a primary care provider as part of the network </a:t>
            </a:r>
          </a:p>
          <a:p>
            <a:endParaRPr lang="en-CA" dirty="0"/>
          </a:p>
        </p:txBody>
      </p:sp>
      <p:sp>
        <p:nvSpPr>
          <p:cNvPr id="4" name="Slide Number Placeholder 3"/>
          <p:cNvSpPr>
            <a:spLocks noGrp="1"/>
          </p:cNvSpPr>
          <p:nvPr>
            <p:ph type="sldNum" sz="quarter" idx="10"/>
          </p:nvPr>
        </p:nvSpPr>
        <p:spPr/>
        <p:txBody>
          <a:bodyPr/>
          <a:lstStyle/>
          <a:p>
            <a:fld id="{15A971CA-12D5-459E-AC9C-8442860A556E}" type="slidenum">
              <a:rPr lang="en-CA" smtClean="0">
                <a:solidFill>
                  <a:prstClr val="black"/>
                </a:solidFill>
              </a:rPr>
              <a:pPr/>
              <a:t>10</a:t>
            </a:fld>
            <a:endParaRPr lang="en-CA">
              <a:solidFill>
                <a:prstClr val="black"/>
              </a:solidFill>
            </a:endParaRPr>
          </a:p>
        </p:txBody>
      </p:sp>
    </p:spTree>
    <p:extLst>
      <p:ext uri="{BB962C8B-B14F-4D97-AF65-F5344CB8AC3E}">
        <p14:creationId xmlns:p14="http://schemas.microsoft.com/office/powerpoint/2010/main" val="751805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Funder Logos">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2130426"/>
            <a:ext cx="75438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676400" y="3886200"/>
            <a:ext cx="70104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BA646B65-C9F8-4B41-9AA5-86B1207E16E8}" type="datetimeFigureOut">
              <a:rPr lang="en-US" smtClean="0"/>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7DA492-9AC2-4DD3-A802-F493823DFAF1}" type="slidenum">
              <a:rPr lang="en-US" smtClean="0"/>
              <a:t>‹#›</a:t>
            </a:fld>
            <a:endParaRPr lang="en-US"/>
          </a:p>
        </p:txBody>
      </p:sp>
      <p:pic>
        <p:nvPicPr>
          <p:cNvPr id="7" name="Picture 6" descr="BCID_V_key_pms_pos [Converted].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227764" y="5661026"/>
            <a:ext cx="1152525" cy="1039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7" descr="DoBC_w_BCMA_4C_CMYK.jpg"/>
          <p:cNvPicPr>
            <a:picLocks noChangeAspect="1"/>
          </p:cNvPicPr>
          <p:nvPr userDrawn="1"/>
        </p:nvPicPr>
        <p:blipFill rotWithShape="1">
          <a:blip r:embed="rId3" cstate="print">
            <a:extLst>
              <a:ext uri="{28A0092B-C50C-407E-A947-70E740481C1C}">
                <a14:useLocalDpi xmlns:a14="http://schemas.microsoft.com/office/drawing/2010/main" val="0"/>
              </a:ext>
            </a:extLst>
          </a:blip>
          <a:srcRect r="7246" b="24448"/>
          <a:stretch/>
        </p:blipFill>
        <p:spPr bwMode="auto">
          <a:xfrm>
            <a:off x="7308851" y="5805489"/>
            <a:ext cx="1320800" cy="652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939982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7EE20720-1C3D-41F4-A0E9-164BDD551471}" type="datetimeFigureOut">
              <a:rPr lang="en-CA" smtClean="0">
                <a:solidFill>
                  <a:prstClr val="black">
                    <a:tint val="75000"/>
                  </a:prstClr>
                </a:solidFill>
              </a:rPr>
              <a:pPr/>
              <a:t>2018-05-07</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FFA7348D-8846-4511-BD32-FF103DB4EB00}"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469596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E20720-1C3D-41F4-A0E9-164BDD551471}" type="datetimeFigureOut">
              <a:rPr lang="en-CA" smtClean="0">
                <a:solidFill>
                  <a:prstClr val="black">
                    <a:tint val="75000"/>
                  </a:prstClr>
                </a:solidFill>
              </a:rPr>
              <a:pPr/>
              <a:t>2018-05-07</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FFA7348D-8846-4511-BD32-FF103DB4EB00}"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549577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7EE20720-1C3D-41F4-A0E9-164BDD551471}" type="datetimeFigureOut">
              <a:rPr lang="en-CA" smtClean="0">
                <a:solidFill>
                  <a:prstClr val="black">
                    <a:tint val="75000"/>
                  </a:prstClr>
                </a:solidFill>
              </a:rPr>
              <a:pPr/>
              <a:t>2018-05-07</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FFA7348D-8846-4511-BD32-FF103DB4EB00}"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1498177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7EE20720-1C3D-41F4-A0E9-164BDD551471}" type="datetimeFigureOut">
              <a:rPr lang="en-CA" smtClean="0">
                <a:solidFill>
                  <a:prstClr val="black">
                    <a:tint val="75000"/>
                  </a:prstClr>
                </a:solidFill>
              </a:rPr>
              <a:pPr/>
              <a:t>2018-05-07</a:t>
            </a:fld>
            <a:endParaRPr lang="en-CA">
              <a:solidFill>
                <a:prstClr val="black">
                  <a:tint val="75000"/>
                </a:prstClr>
              </a:solidFill>
            </a:endParaRPr>
          </a:p>
        </p:txBody>
      </p:sp>
      <p:sp>
        <p:nvSpPr>
          <p:cNvPr id="8" name="Footer Placeholder 7"/>
          <p:cNvSpPr>
            <a:spLocks noGrp="1"/>
          </p:cNvSpPr>
          <p:nvPr>
            <p:ph type="ftr" sz="quarter" idx="11"/>
          </p:nvPr>
        </p:nvSpPr>
        <p:spPr/>
        <p:txBody>
          <a:bodyPr/>
          <a:lstStyle/>
          <a:p>
            <a:endParaRPr lang="en-CA">
              <a:solidFill>
                <a:prstClr val="black">
                  <a:tint val="75000"/>
                </a:prstClr>
              </a:solidFill>
            </a:endParaRPr>
          </a:p>
        </p:txBody>
      </p:sp>
      <p:sp>
        <p:nvSpPr>
          <p:cNvPr id="9" name="Slide Number Placeholder 8"/>
          <p:cNvSpPr>
            <a:spLocks noGrp="1"/>
          </p:cNvSpPr>
          <p:nvPr>
            <p:ph type="sldNum" sz="quarter" idx="12"/>
          </p:nvPr>
        </p:nvSpPr>
        <p:spPr/>
        <p:txBody>
          <a:bodyPr/>
          <a:lstStyle/>
          <a:p>
            <a:fld id="{FFA7348D-8846-4511-BD32-FF103DB4EB00}"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2089426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7EE20720-1C3D-41F4-A0E9-164BDD551471}" type="datetimeFigureOut">
              <a:rPr lang="en-CA" smtClean="0">
                <a:solidFill>
                  <a:prstClr val="black">
                    <a:tint val="75000"/>
                  </a:prstClr>
                </a:solidFill>
              </a:rPr>
              <a:pPr/>
              <a:t>2018-05-07</a:t>
            </a:fld>
            <a:endParaRPr lang="en-CA">
              <a:solidFill>
                <a:prstClr val="black">
                  <a:tint val="75000"/>
                </a:prstClr>
              </a:solidFill>
            </a:endParaRPr>
          </a:p>
        </p:txBody>
      </p:sp>
      <p:sp>
        <p:nvSpPr>
          <p:cNvPr id="4" name="Footer Placeholder 3"/>
          <p:cNvSpPr>
            <a:spLocks noGrp="1"/>
          </p:cNvSpPr>
          <p:nvPr>
            <p:ph type="ftr" sz="quarter" idx="11"/>
          </p:nvPr>
        </p:nvSpPr>
        <p:spPr/>
        <p:txBody>
          <a:bodyPr/>
          <a:lstStyle/>
          <a:p>
            <a:endParaRPr lang="en-CA">
              <a:solidFill>
                <a:prstClr val="black">
                  <a:tint val="75000"/>
                </a:prstClr>
              </a:solidFill>
            </a:endParaRPr>
          </a:p>
        </p:txBody>
      </p:sp>
      <p:sp>
        <p:nvSpPr>
          <p:cNvPr id="5" name="Slide Number Placeholder 4"/>
          <p:cNvSpPr>
            <a:spLocks noGrp="1"/>
          </p:cNvSpPr>
          <p:nvPr>
            <p:ph type="sldNum" sz="quarter" idx="12"/>
          </p:nvPr>
        </p:nvSpPr>
        <p:spPr/>
        <p:txBody>
          <a:bodyPr/>
          <a:lstStyle/>
          <a:p>
            <a:fld id="{FFA7348D-8846-4511-BD32-FF103DB4EB00}"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9363253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E20720-1C3D-41F4-A0E9-164BDD551471}" type="datetimeFigureOut">
              <a:rPr lang="en-CA" smtClean="0">
                <a:solidFill>
                  <a:prstClr val="black">
                    <a:tint val="75000"/>
                  </a:prstClr>
                </a:solidFill>
              </a:rPr>
              <a:pPr/>
              <a:t>2018-05-07</a:t>
            </a:fld>
            <a:endParaRPr lang="en-CA">
              <a:solidFill>
                <a:prstClr val="black">
                  <a:tint val="75000"/>
                </a:prstClr>
              </a:solidFill>
            </a:endParaRPr>
          </a:p>
        </p:txBody>
      </p:sp>
      <p:sp>
        <p:nvSpPr>
          <p:cNvPr id="3" name="Footer Placeholder 2"/>
          <p:cNvSpPr>
            <a:spLocks noGrp="1"/>
          </p:cNvSpPr>
          <p:nvPr>
            <p:ph type="ftr" sz="quarter" idx="11"/>
          </p:nvPr>
        </p:nvSpPr>
        <p:spPr/>
        <p:txBody>
          <a:bodyPr/>
          <a:lstStyle/>
          <a:p>
            <a:endParaRPr lang="en-CA">
              <a:solidFill>
                <a:prstClr val="black">
                  <a:tint val="75000"/>
                </a:prstClr>
              </a:solidFill>
            </a:endParaRPr>
          </a:p>
        </p:txBody>
      </p:sp>
      <p:sp>
        <p:nvSpPr>
          <p:cNvPr id="4" name="Slide Number Placeholder 3"/>
          <p:cNvSpPr>
            <a:spLocks noGrp="1"/>
          </p:cNvSpPr>
          <p:nvPr>
            <p:ph type="sldNum" sz="quarter" idx="12"/>
          </p:nvPr>
        </p:nvSpPr>
        <p:spPr/>
        <p:txBody>
          <a:bodyPr/>
          <a:lstStyle/>
          <a:p>
            <a:fld id="{FFA7348D-8846-4511-BD32-FF103DB4EB00}"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7257221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E20720-1C3D-41F4-A0E9-164BDD551471}" type="datetimeFigureOut">
              <a:rPr lang="en-CA" smtClean="0">
                <a:solidFill>
                  <a:prstClr val="black">
                    <a:tint val="75000"/>
                  </a:prstClr>
                </a:solidFill>
              </a:rPr>
              <a:pPr/>
              <a:t>2018-05-07</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FFA7348D-8846-4511-BD32-FF103DB4EB00}"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7137729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E20720-1C3D-41F4-A0E9-164BDD551471}" type="datetimeFigureOut">
              <a:rPr lang="en-CA" smtClean="0">
                <a:solidFill>
                  <a:prstClr val="black">
                    <a:tint val="75000"/>
                  </a:prstClr>
                </a:solidFill>
              </a:rPr>
              <a:pPr/>
              <a:t>2018-05-07</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FFA7348D-8846-4511-BD32-FF103DB4EB00}"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439456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7EE20720-1C3D-41F4-A0E9-164BDD551471}" type="datetimeFigureOut">
              <a:rPr lang="en-CA" smtClean="0">
                <a:solidFill>
                  <a:prstClr val="black">
                    <a:tint val="75000"/>
                  </a:prstClr>
                </a:solidFill>
              </a:rPr>
              <a:pPr/>
              <a:t>2018-05-07</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FFA7348D-8846-4511-BD32-FF103DB4EB00}"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8276713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7EE20720-1C3D-41F4-A0E9-164BDD551471}" type="datetimeFigureOut">
              <a:rPr lang="en-CA" smtClean="0">
                <a:solidFill>
                  <a:prstClr val="black">
                    <a:tint val="75000"/>
                  </a:prstClr>
                </a:solidFill>
              </a:rPr>
              <a:pPr/>
              <a:t>2018-05-07</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FFA7348D-8846-4511-BD32-FF103DB4EB00}"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6209262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0" y="6356351"/>
            <a:ext cx="914400" cy="365125"/>
          </a:xfrm>
        </p:spPr>
        <p:txBody>
          <a:bodyPr/>
          <a:lstStyle/>
          <a:p>
            <a:fld id="{BA646B65-C9F8-4B41-9AA5-86B1207E16E8}" type="datetimeFigureOut">
              <a:rPr lang="en-US" smtClean="0"/>
              <a:t>5/7/2018</a:t>
            </a:fld>
            <a:endParaRPr lang="en-US" dirty="0"/>
          </a:p>
        </p:txBody>
      </p:sp>
      <p:sp>
        <p:nvSpPr>
          <p:cNvPr id="5" name="Footer Placeholder 4"/>
          <p:cNvSpPr>
            <a:spLocks noGrp="1"/>
          </p:cNvSpPr>
          <p:nvPr>
            <p:ph type="ftr" sz="quarter" idx="11"/>
          </p:nvPr>
        </p:nvSpPr>
        <p:spPr>
          <a:xfrm>
            <a:off x="1143001" y="6356351"/>
            <a:ext cx="5084763" cy="365125"/>
          </a:xfrm>
        </p:spPr>
        <p:txBody>
          <a:bodyPr/>
          <a:lstStyle>
            <a:lvl1pPr algn="l">
              <a:defRPr/>
            </a:lvl1pPr>
          </a:lstStyle>
          <a:p>
            <a:endParaRPr lang="en-US"/>
          </a:p>
        </p:txBody>
      </p:sp>
      <p:sp>
        <p:nvSpPr>
          <p:cNvPr id="6" name="Slide Number Placeholder 5"/>
          <p:cNvSpPr>
            <a:spLocks noGrp="1"/>
          </p:cNvSpPr>
          <p:nvPr>
            <p:ph type="sldNum" sz="quarter" idx="12"/>
          </p:nvPr>
        </p:nvSpPr>
        <p:spPr/>
        <p:txBody>
          <a:bodyPr/>
          <a:lstStyle/>
          <a:p>
            <a:fld id="{B77DA492-9AC2-4DD3-A802-F493823DFAF1}" type="slidenum">
              <a:rPr lang="en-US" smtClean="0"/>
              <a:t>‹#›</a:t>
            </a:fld>
            <a:endParaRPr lang="en-US" dirty="0"/>
          </a:p>
        </p:txBody>
      </p:sp>
    </p:spTree>
    <p:extLst>
      <p:ext uri="{BB962C8B-B14F-4D97-AF65-F5344CB8AC3E}">
        <p14:creationId xmlns:p14="http://schemas.microsoft.com/office/powerpoint/2010/main" val="39796433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7EE20720-1C3D-41F4-A0E9-164BDD551471}" type="datetimeFigureOut">
              <a:rPr lang="en-CA" smtClean="0">
                <a:solidFill>
                  <a:prstClr val="black">
                    <a:tint val="75000"/>
                  </a:prstClr>
                </a:solidFill>
              </a:rPr>
              <a:pPr/>
              <a:t>2018-05-07</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FFA7348D-8846-4511-BD32-FF103DB4EB00}"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1046378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7EE20720-1C3D-41F4-A0E9-164BDD551471}" type="datetimeFigureOut">
              <a:rPr lang="en-CA" smtClean="0">
                <a:solidFill>
                  <a:prstClr val="black">
                    <a:tint val="75000"/>
                  </a:prstClr>
                </a:solidFill>
              </a:rPr>
              <a:pPr/>
              <a:t>2018-05-07</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FFA7348D-8846-4511-BD32-FF103DB4EB00}"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0391716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E20720-1C3D-41F4-A0E9-164BDD551471}" type="datetimeFigureOut">
              <a:rPr lang="en-CA" smtClean="0">
                <a:solidFill>
                  <a:prstClr val="black">
                    <a:tint val="75000"/>
                  </a:prstClr>
                </a:solidFill>
              </a:rPr>
              <a:pPr/>
              <a:t>2018-05-07</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FFA7348D-8846-4511-BD32-FF103DB4EB00}"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6693674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7EE20720-1C3D-41F4-A0E9-164BDD551471}" type="datetimeFigureOut">
              <a:rPr lang="en-CA" smtClean="0">
                <a:solidFill>
                  <a:prstClr val="black">
                    <a:tint val="75000"/>
                  </a:prstClr>
                </a:solidFill>
              </a:rPr>
              <a:pPr/>
              <a:t>2018-05-07</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FFA7348D-8846-4511-BD32-FF103DB4EB00}"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4415947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7EE20720-1C3D-41F4-A0E9-164BDD551471}" type="datetimeFigureOut">
              <a:rPr lang="en-CA" smtClean="0">
                <a:solidFill>
                  <a:prstClr val="black">
                    <a:tint val="75000"/>
                  </a:prstClr>
                </a:solidFill>
              </a:rPr>
              <a:pPr/>
              <a:t>2018-05-07</a:t>
            </a:fld>
            <a:endParaRPr lang="en-CA">
              <a:solidFill>
                <a:prstClr val="black">
                  <a:tint val="75000"/>
                </a:prstClr>
              </a:solidFill>
            </a:endParaRPr>
          </a:p>
        </p:txBody>
      </p:sp>
      <p:sp>
        <p:nvSpPr>
          <p:cNvPr id="8" name="Footer Placeholder 7"/>
          <p:cNvSpPr>
            <a:spLocks noGrp="1"/>
          </p:cNvSpPr>
          <p:nvPr>
            <p:ph type="ftr" sz="quarter" idx="11"/>
          </p:nvPr>
        </p:nvSpPr>
        <p:spPr/>
        <p:txBody>
          <a:bodyPr/>
          <a:lstStyle/>
          <a:p>
            <a:endParaRPr lang="en-CA">
              <a:solidFill>
                <a:prstClr val="black">
                  <a:tint val="75000"/>
                </a:prstClr>
              </a:solidFill>
            </a:endParaRPr>
          </a:p>
        </p:txBody>
      </p:sp>
      <p:sp>
        <p:nvSpPr>
          <p:cNvPr id="9" name="Slide Number Placeholder 8"/>
          <p:cNvSpPr>
            <a:spLocks noGrp="1"/>
          </p:cNvSpPr>
          <p:nvPr>
            <p:ph type="sldNum" sz="quarter" idx="12"/>
          </p:nvPr>
        </p:nvSpPr>
        <p:spPr/>
        <p:txBody>
          <a:bodyPr/>
          <a:lstStyle/>
          <a:p>
            <a:fld id="{FFA7348D-8846-4511-BD32-FF103DB4EB00}"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5649551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7EE20720-1C3D-41F4-A0E9-164BDD551471}" type="datetimeFigureOut">
              <a:rPr lang="en-CA" smtClean="0">
                <a:solidFill>
                  <a:prstClr val="black">
                    <a:tint val="75000"/>
                  </a:prstClr>
                </a:solidFill>
              </a:rPr>
              <a:pPr/>
              <a:t>2018-05-07</a:t>
            </a:fld>
            <a:endParaRPr lang="en-CA">
              <a:solidFill>
                <a:prstClr val="black">
                  <a:tint val="75000"/>
                </a:prstClr>
              </a:solidFill>
            </a:endParaRPr>
          </a:p>
        </p:txBody>
      </p:sp>
      <p:sp>
        <p:nvSpPr>
          <p:cNvPr id="4" name="Footer Placeholder 3"/>
          <p:cNvSpPr>
            <a:spLocks noGrp="1"/>
          </p:cNvSpPr>
          <p:nvPr>
            <p:ph type="ftr" sz="quarter" idx="11"/>
          </p:nvPr>
        </p:nvSpPr>
        <p:spPr/>
        <p:txBody>
          <a:bodyPr/>
          <a:lstStyle/>
          <a:p>
            <a:endParaRPr lang="en-CA">
              <a:solidFill>
                <a:prstClr val="black">
                  <a:tint val="75000"/>
                </a:prstClr>
              </a:solidFill>
            </a:endParaRPr>
          </a:p>
        </p:txBody>
      </p:sp>
      <p:sp>
        <p:nvSpPr>
          <p:cNvPr id="5" name="Slide Number Placeholder 4"/>
          <p:cNvSpPr>
            <a:spLocks noGrp="1"/>
          </p:cNvSpPr>
          <p:nvPr>
            <p:ph type="sldNum" sz="quarter" idx="12"/>
          </p:nvPr>
        </p:nvSpPr>
        <p:spPr/>
        <p:txBody>
          <a:bodyPr/>
          <a:lstStyle/>
          <a:p>
            <a:fld id="{FFA7348D-8846-4511-BD32-FF103DB4EB00}"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3511936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E20720-1C3D-41F4-A0E9-164BDD551471}" type="datetimeFigureOut">
              <a:rPr lang="en-CA" smtClean="0">
                <a:solidFill>
                  <a:prstClr val="black">
                    <a:tint val="75000"/>
                  </a:prstClr>
                </a:solidFill>
              </a:rPr>
              <a:pPr/>
              <a:t>2018-05-07</a:t>
            </a:fld>
            <a:endParaRPr lang="en-CA">
              <a:solidFill>
                <a:prstClr val="black">
                  <a:tint val="75000"/>
                </a:prstClr>
              </a:solidFill>
            </a:endParaRPr>
          </a:p>
        </p:txBody>
      </p:sp>
      <p:sp>
        <p:nvSpPr>
          <p:cNvPr id="3" name="Footer Placeholder 2"/>
          <p:cNvSpPr>
            <a:spLocks noGrp="1"/>
          </p:cNvSpPr>
          <p:nvPr>
            <p:ph type="ftr" sz="quarter" idx="11"/>
          </p:nvPr>
        </p:nvSpPr>
        <p:spPr/>
        <p:txBody>
          <a:bodyPr/>
          <a:lstStyle/>
          <a:p>
            <a:endParaRPr lang="en-CA">
              <a:solidFill>
                <a:prstClr val="black">
                  <a:tint val="75000"/>
                </a:prstClr>
              </a:solidFill>
            </a:endParaRPr>
          </a:p>
        </p:txBody>
      </p:sp>
      <p:sp>
        <p:nvSpPr>
          <p:cNvPr id="4" name="Slide Number Placeholder 3"/>
          <p:cNvSpPr>
            <a:spLocks noGrp="1"/>
          </p:cNvSpPr>
          <p:nvPr>
            <p:ph type="sldNum" sz="quarter" idx="12"/>
          </p:nvPr>
        </p:nvSpPr>
        <p:spPr/>
        <p:txBody>
          <a:bodyPr/>
          <a:lstStyle/>
          <a:p>
            <a:fld id="{FFA7348D-8846-4511-BD32-FF103DB4EB00}"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1631929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E20720-1C3D-41F4-A0E9-164BDD551471}" type="datetimeFigureOut">
              <a:rPr lang="en-CA" smtClean="0">
                <a:solidFill>
                  <a:prstClr val="black">
                    <a:tint val="75000"/>
                  </a:prstClr>
                </a:solidFill>
              </a:rPr>
              <a:pPr/>
              <a:t>2018-05-07</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FFA7348D-8846-4511-BD32-FF103DB4EB00}"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1538672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E20720-1C3D-41F4-A0E9-164BDD551471}" type="datetimeFigureOut">
              <a:rPr lang="en-CA" smtClean="0">
                <a:solidFill>
                  <a:prstClr val="black">
                    <a:tint val="75000"/>
                  </a:prstClr>
                </a:solidFill>
              </a:rPr>
              <a:pPr/>
              <a:t>2018-05-07</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FFA7348D-8846-4511-BD32-FF103DB4EB00}"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5641505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7EE20720-1C3D-41F4-A0E9-164BDD551471}" type="datetimeFigureOut">
              <a:rPr lang="en-CA" smtClean="0">
                <a:solidFill>
                  <a:prstClr val="black">
                    <a:tint val="75000"/>
                  </a:prstClr>
                </a:solidFill>
              </a:rPr>
              <a:pPr/>
              <a:t>2018-05-07</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FFA7348D-8846-4511-BD32-FF103DB4EB00}"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581493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Funder Log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0" y="6356351"/>
            <a:ext cx="914400" cy="365125"/>
          </a:xfrm>
        </p:spPr>
        <p:txBody>
          <a:bodyPr/>
          <a:lstStyle/>
          <a:p>
            <a:fld id="{BA646B65-C9F8-4B41-9AA5-86B1207E16E8}" type="datetimeFigureOut">
              <a:rPr lang="en-US" smtClean="0"/>
              <a:t>5/7/2018</a:t>
            </a:fld>
            <a:endParaRPr lang="en-US" dirty="0"/>
          </a:p>
        </p:txBody>
      </p:sp>
      <p:sp>
        <p:nvSpPr>
          <p:cNvPr id="5" name="Footer Placeholder 4"/>
          <p:cNvSpPr>
            <a:spLocks noGrp="1"/>
          </p:cNvSpPr>
          <p:nvPr>
            <p:ph type="ftr" sz="quarter" idx="11"/>
          </p:nvPr>
        </p:nvSpPr>
        <p:spPr>
          <a:xfrm>
            <a:off x="1143001" y="6356351"/>
            <a:ext cx="5084763" cy="365125"/>
          </a:xfrm>
        </p:spPr>
        <p:txBody>
          <a:bodyPr/>
          <a:lstStyle>
            <a:lvl1pPr algn="l">
              <a:defRPr/>
            </a:lvl1pPr>
          </a:lstStyle>
          <a:p>
            <a:endParaRPr lang="en-US"/>
          </a:p>
        </p:txBody>
      </p:sp>
      <p:sp>
        <p:nvSpPr>
          <p:cNvPr id="6" name="Slide Number Placeholder 5"/>
          <p:cNvSpPr>
            <a:spLocks noGrp="1"/>
          </p:cNvSpPr>
          <p:nvPr>
            <p:ph type="sldNum" sz="quarter" idx="12"/>
          </p:nvPr>
        </p:nvSpPr>
        <p:spPr/>
        <p:txBody>
          <a:bodyPr/>
          <a:lstStyle/>
          <a:p>
            <a:fld id="{B77DA492-9AC2-4DD3-A802-F493823DFAF1}" type="slidenum">
              <a:rPr lang="en-US" smtClean="0"/>
              <a:t>‹#›</a:t>
            </a:fld>
            <a:endParaRPr lang="en-US" dirty="0"/>
          </a:p>
        </p:txBody>
      </p:sp>
    </p:spTree>
    <p:extLst>
      <p:ext uri="{BB962C8B-B14F-4D97-AF65-F5344CB8AC3E}">
        <p14:creationId xmlns:p14="http://schemas.microsoft.com/office/powerpoint/2010/main" val="13590305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7EE20720-1C3D-41F4-A0E9-164BDD551471}" type="datetimeFigureOut">
              <a:rPr lang="en-CA" smtClean="0">
                <a:solidFill>
                  <a:prstClr val="black">
                    <a:tint val="75000"/>
                  </a:prstClr>
                </a:solidFill>
              </a:rPr>
              <a:pPr/>
              <a:t>2018-05-07</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FFA7348D-8846-4511-BD32-FF103DB4EB00}"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9080324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7EE20720-1C3D-41F4-A0E9-164BDD551471}" type="datetimeFigureOut">
              <a:rPr lang="en-CA" smtClean="0">
                <a:solidFill>
                  <a:prstClr val="black">
                    <a:tint val="75000"/>
                  </a:prstClr>
                </a:solidFill>
              </a:rPr>
              <a:pPr/>
              <a:t>2018-05-07</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FFA7348D-8846-4511-BD32-FF103DB4EB00}"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146214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7EE20720-1C3D-41F4-A0E9-164BDD551471}" type="datetimeFigureOut">
              <a:rPr lang="en-CA" smtClean="0">
                <a:solidFill>
                  <a:prstClr val="black">
                    <a:tint val="75000"/>
                  </a:prstClr>
                </a:solidFill>
              </a:rPr>
              <a:pPr/>
              <a:t>2018-05-07</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FFA7348D-8846-4511-BD32-FF103DB4EB00}"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9441099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E20720-1C3D-41F4-A0E9-164BDD551471}" type="datetimeFigureOut">
              <a:rPr lang="en-CA" smtClean="0">
                <a:solidFill>
                  <a:prstClr val="black">
                    <a:tint val="75000"/>
                  </a:prstClr>
                </a:solidFill>
              </a:rPr>
              <a:pPr/>
              <a:t>2018-05-07</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FFA7348D-8846-4511-BD32-FF103DB4EB00}"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9842899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7EE20720-1C3D-41F4-A0E9-164BDD551471}" type="datetimeFigureOut">
              <a:rPr lang="en-CA" smtClean="0">
                <a:solidFill>
                  <a:prstClr val="black">
                    <a:tint val="75000"/>
                  </a:prstClr>
                </a:solidFill>
              </a:rPr>
              <a:pPr/>
              <a:t>2018-05-07</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FFA7348D-8846-4511-BD32-FF103DB4EB00}"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1134788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7EE20720-1C3D-41F4-A0E9-164BDD551471}" type="datetimeFigureOut">
              <a:rPr lang="en-CA" smtClean="0">
                <a:solidFill>
                  <a:prstClr val="black">
                    <a:tint val="75000"/>
                  </a:prstClr>
                </a:solidFill>
              </a:rPr>
              <a:pPr/>
              <a:t>2018-05-07</a:t>
            </a:fld>
            <a:endParaRPr lang="en-CA">
              <a:solidFill>
                <a:prstClr val="black">
                  <a:tint val="75000"/>
                </a:prstClr>
              </a:solidFill>
            </a:endParaRPr>
          </a:p>
        </p:txBody>
      </p:sp>
      <p:sp>
        <p:nvSpPr>
          <p:cNvPr id="8" name="Footer Placeholder 7"/>
          <p:cNvSpPr>
            <a:spLocks noGrp="1"/>
          </p:cNvSpPr>
          <p:nvPr>
            <p:ph type="ftr" sz="quarter" idx="11"/>
          </p:nvPr>
        </p:nvSpPr>
        <p:spPr/>
        <p:txBody>
          <a:bodyPr/>
          <a:lstStyle/>
          <a:p>
            <a:endParaRPr lang="en-CA">
              <a:solidFill>
                <a:prstClr val="black">
                  <a:tint val="75000"/>
                </a:prstClr>
              </a:solidFill>
            </a:endParaRPr>
          </a:p>
        </p:txBody>
      </p:sp>
      <p:sp>
        <p:nvSpPr>
          <p:cNvPr id="9" name="Slide Number Placeholder 8"/>
          <p:cNvSpPr>
            <a:spLocks noGrp="1"/>
          </p:cNvSpPr>
          <p:nvPr>
            <p:ph type="sldNum" sz="quarter" idx="12"/>
          </p:nvPr>
        </p:nvSpPr>
        <p:spPr/>
        <p:txBody>
          <a:bodyPr/>
          <a:lstStyle/>
          <a:p>
            <a:fld id="{FFA7348D-8846-4511-BD32-FF103DB4EB00}"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6425030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7EE20720-1C3D-41F4-A0E9-164BDD551471}" type="datetimeFigureOut">
              <a:rPr lang="en-CA" smtClean="0">
                <a:solidFill>
                  <a:prstClr val="black">
                    <a:tint val="75000"/>
                  </a:prstClr>
                </a:solidFill>
              </a:rPr>
              <a:pPr/>
              <a:t>2018-05-07</a:t>
            </a:fld>
            <a:endParaRPr lang="en-CA">
              <a:solidFill>
                <a:prstClr val="black">
                  <a:tint val="75000"/>
                </a:prstClr>
              </a:solidFill>
            </a:endParaRPr>
          </a:p>
        </p:txBody>
      </p:sp>
      <p:sp>
        <p:nvSpPr>
          <p:cNvPr id="4" name="Footer Placeholder 3"/>
          <p:cNvSpPr>
            <a:spLocks noGrp="1"/>
          </p:cNvSpPr>
          <p:nvPr>
            <p:ph type="ftr" sz="quarter" idx="11"/>
          </p:nvPr>
        </p:nvSpPr>
        <p:spPr/>
        <p:txBody>
          <a:bodyPr/>
          <a:lstStyle/>
          <a:p>
            <a:endParaRPr lang="en-CA">
              <a:solidFill>
                <a:prstClr val="black">
                  <a:tint val="75000"/>
                </a:prstClr>
              </a:solidFill>
            </a:endParaRPr>
          </a:p>
        </p:txBody>
      </p:sp>
      <p:sp>
        <p:nvSpPr>
          <p:cNvPr id="5" name="Slide Number Placeholder 4"/>
          <p:cNvSpPr>
            <a:spLocks noGrp="1"/>
          </p:cNvSpPr>
          <p:nvPr>
            <p:ph type="sldNum" sz="quarter" idx="12"/>
          </p:nvPr>
        </p:nvSpPr>
        <p:spPr/>
        <p:txBody>
          <a:bodyPr/>
          <a:lstStyle/>
          <a:p>
            <a:fld id="{FFA7348D-8846-4511-BD32-FF103DB4EB00}"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3789567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E20720-1C3D-41F4-A0E9-164BDD551471}" type="datetimeFigureOut">
              <a:rPr lang="en-CA" smtClean="0">
                <a:solidFill>
                  <a:prstClr val="black">
                    <a:tint val="75000"/>
                  </a:prstClr>
                </a:solidFill>
              </a:rPr>
              <a:pPr/>
              <a:t>2018-05-07</a:t>
            </a:fld>
            <a:endParaRPr lang="en-CA">
              <a:solidFill>
                <a:prstClr val="black">
                  <a:tint val="75000"/>
                </a:prstClr>
              </a:solidFill>
            </a:endParaRPr>
          </a:p>
        </p:txBody>
      </p:sp>
      <p:sp>
        <p:nvSpPr>
          <p:cNvPr id="3" name="Footer Placeholder 2"/>
          <p:cNvSpPr>
            <a:spLocks noGrp="1"/>
          </p:cNvSpPr>
          <p:nvPr>
            <p:ph type="ftr" sz="quarter" idx="11"/>
          </p:nvPr>
        </p:nvSpPr>
        <p:spPr/>
        <p:txBody>
          <a:bodyPr/>
          <a:lstStyle/>
          <a:p>
            <a:endParaRPr lang="en-CA">
              <a:solidFill>
                <a:prstClr val="black">
                  <a:tint val="75000"/>
                </a:prstClr>
              </a:solidFill>
            </a:endParaRPr>
          </a:p>
        </p:txBody>
      </p:sp>
      <p:sp>
        <p:nvSpPr>
          <p:cNvPr id="4" name="Slide Number Placeholder 3"/>
          <p:cNvSpPr>
            <a:spLocks noGrp="1"/>
          </p:cNvSpPr>
          <p:nvPr>
            <p:ph type="sldNum" sz="quarter" idx="12"/>
          </p:nvPr>
        </p:nvSpPr>
        <p:spPr/>
        <p:txBody>
          <a:bodyPr/>
          <a:lstStyle/>
          <a:p>
            <a:fld id="{FFA7348D-8846-4511-BD32-FF103DB4EB00}"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5690456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E20720-1C3D-41F4-A0E9-164BDD551471}" type="datetimeFigureOut">
              <a:rPr lang="en-CA" smtClean="0">
                <a:solidFill>
                  <a:prstClr val="black">
                    <a:tint val="75000"/>
                  </a:prstClr>
                </a:solidFill>
              </a:rPr>
              <a:pPr/>
              <a:t>2018-05-07</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FFA7348D-8846-4511-BD32-FF103DB4EB00}"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8211472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E20720-1C3D-41F4-A0E9-164BDD551471}" type="datetimeFigureOut">
              <a:rPr lang="en-CA" smtClean="0">
                <a:solidFill>
                  <a:prstClr val="black">
                    <a:tint val="75000"/>
                  </a:prstClr>
                </a:solidFill>
              </a:rPr>
              <a:pPr/>
              <a:t>2018-05-07</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FFA7348D-8846-4511-BD32-FF103DB4EB00}"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034603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BA646B65-C9F8-4B41-9AA5-86B1207E16E8}" type="datetimeFigureOut">
              <a:rPr lang="en-US" smtClean="0"/>
              <a:t>5/7/2018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7DA492-9AC2-4DD3-A802-F493823DFAF1}" type="slidenum">
              <a:rPr lang="en-US" smtClean="0"/>
              <a:t>‹#›</a:t>
            </a:fld>
            <a:endParaRPr lang="en-US"/>
          </a:p>
        </p:txBody>
      </p:sp>
    </p:spTree>
    <p:extLst>
      <p:ext uri="{BB962C8B-B14F-4D97-AF65-F5344CB8AC3E}">
        <p14:creationId xmlns:p14="http://schemas.microsoft.com/office/powerpoint/2010/main" val="277581078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7EE20720-1C3D-41F4-A0E9-164BDD551471}" type="datetimeFigureOut">
              <a:rPr lang="en-CA" smtClean="0">
                <a:solidFill>
                  <a:prstClr val="black">
                    <a:tint val="75000"/>
                  </a:prstClr>
                </a:solidFill>
              </a:rPr>
              <a:pPr/>
              <a:t>2018-05-07</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FFA7348D-8846-4511-BD32-FF103DB4EB00}"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5800054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7EE20720-1C3D-41F4-A0E9-164BDD551471}" type="datetimeFigureOut">
              <a:rPr lang="en-CA" smtClean="0">
                <a:solidFill>
                  <a:prstClr val="black">
                    <a:tint val="75000"/>
                  </a:prstClr>
                </a:solidFill>
              </a:rPr>
              <a:pPr/>
              <a:t>2018-05-07</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FFA7348D-8846-4511-BD32-FF103DB4EB00}"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8656307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7EE20720-1C3D-41F4-A0E9-164BDD551471}" type="datetimeFigureOut">
              <a:rPr lang="en-CA" smtClean="0">
                <a:solidFill>
                  <a:prstClr val="black">
                    <a:tint val="75000"/>
                  </a:prstClr>
                </a:solidFill>
              </a:rPr>
              <a:pPr/>
              <a:t>2018-05-07</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FFA7348D-8846-4511-BD32-FF103DB4EB00}"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417650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7EE20720-1C3D-41F4-A0E9-164BDD551471}" type="datetimeFigureOut">
              <a:rPr lang="en-CA" smtClean="0">
                <a:solidFill>
                  <a:prstClr val="black">
                    <a:tint val="75000"/>
                  </a:prstClr>
                </a:solidFill>
              </a:rPr>
              <a:pPr/>
              <a:t>2018-05-07</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FFA7348D-8846-4511-BD32-FF103DB4EB00}"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3489825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E20720-1C3D-41F4-A0E9-164BDD551471}" type="datetimeFigureOut">
              <a:rPr lang="en-CA" smtClean="0">
                <a:solidFill>
                  <a:prstClr val="black">
                    <a:tint val="75000"/>
                  </a:prstClr>
                </a:solidFill>
              </a:rPr>
              <a:pPr/>
              <a:t>2018-05-07</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FFA7348D-8846-4511-BD32-FF103DB4EB00}"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5804875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7EE20720-1C3D-41F4-A0E9-164BDD551471}" type="datetimeFigureOut">
              <a:rPr lang="en-CA" smtClean="0">
                <a:solidFill>
                  <a:prstClr val="black">
                    <a:tint val="75000"/>
                  </a:prstClr>
                </a:solidFill>
              </a:rPr>
              <a:pPr/>
              <a:t>2018-05-07</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FFA7348D-8846-4511-BD32-FF103DB4EB00}"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46521774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7EE20720-1C3D-41F4-A0E9-164BDD551471}" type="datetimeFigureOut">
              <a:rPr lang="en-CA" smtClean="0">
                <a:solidFill>
                  <a:prstClr val="black">
                    <a:tint val="75000"/>
                  </a:prstClr>
                </a:solidFill>
              </a:rPr>
              <a:pPr/>
              <a:t>2018-05-07</a:t>
            </a:fld>
            <a:endParaRPr lang="en-CA">
              <a:solidFill>
                <a:prstClr val="black">
                  <a:tint val="75000"/>
                </a:prstClr>
              </a:solidFill>
            </a:endParaRPr>
          </a:p>
        </p:txBody>
      </p:sp>
      <p:sp>
        <p:nvSpPr>
          <p:cNvPr id="8" name="Footer Placeholder 7"/>
          <p:cNvSpPr>
            <a:spLocks noGrp="1"/>
          </p:cNvSpPr>
          <p:nvPr>
            <p:ph type="ftr" sz="quarter" idx="11"/>
          </p:nvPr>
        </p:nvSpPr>
        <p:spPr/>
        <p:txBody>
          <a:bodyPr/>
          <a:lstStyle/>
          <a:p>
            <a:endParaRPr lang="en-CA">
              <a:solidFill>
                <a:prstClr val="black">
                  <a:tint val="75000"/>
                </a:prstClr>
              </a:solidFill>
            </a:endParaRPr>
          </a:p>
        </p:txBody>
      </p:sp>
      <p:sp>
        <p:nvSpPr>
          <p:cNvPr id="9" name="Slide Number Placeholder 8"/>
          <p:cNvSpPr>
            <a:spLocks noGrp="1"/>
          </p:cNvSpPr>
          <p:nvPr>
            <p:ph type="sldNum" sz="quarter" idx="12"/>
          </p:nvPr>
        </p:nvSpPr>
        <p:spPr/>
        <p:txBody>
          <a:bodyPr/>
          <a:lstStyle/>
          <a:p>
            <a:fld id="{FFA7348D-8846-4511-BD32-FF103DB4EB00}"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88589040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7EE20720-1C3D-41F4-A0E9-164BDD551471}" type="datetimeFigureOut">
              <a:rPr lang="en-CA" smtClean="0">
                <a:solidFill>
                  <a:prstClr val="black">
                    <a:tint val="75000"/>
                  </a:prstClr>
                </a:solidFill>
              </a:rPr>
              <a:pPr/>
              <a:t>2018-05-07</a:t>
            </a:fld>
            <a:endParaRPr lang="en-CA">
              <a:solidFill>
                <a:prstClr val="black">
                  <a:tint val="75000"/>
                </a:prstClr>
              </a:solidFill>
            </a:endParaRPr>
          </a:p>
        </p:txBody>
      </p:sp>
      <p:sp>
        <p:nvSpPr>
          <p:cNvPr id="4" name="Footer Placeholder 3"/>
          <p:cNvSpPr>
            <a:spLocks noGrp="1"/>
          </p:cNvSpPr>
          <p:nvPr>
            <p:ph type="ftr" sz="quarter" idx="11"/>
          </p:nvPr>
        </p:nvSpPr>
        <p:spPr/>
        <p:txBody>
          <a:bodyPr/>
          <a:lstStyle/>
          <a:p>
            <a:endParaRPr lang="en-CA">
              <a:solidFill>
                <a:prstClr val="black">
                  <a:tint val="75000"/>
                </a:prstClr>
              </a:solidFill>
            </a:endParaRPr>
          </a:p>
        </p:txBody>
      </p:sp>
      <p:sp>
        <p:nvSpPr>
          <p:cNvPr id="5" name="Slide Number Placeholder 4"/>
          <p:cNvSpPr>
            <a:spLocks noGrp="1"/>
          </p:cNvSpPr>
          <p:nvPr>
            <p:ph type="sldNum" sz="quarter" idx="12"/>
          </p:nvPr>
        </p:nvSpPr>
        <p:spPr/>
        <p:txBody>
          <a:bodyPr/>
          <a:lstStyle/>
          <a:p>
            <a:fld id="{FFA7348D-8846-4511-BD32-FF103DB4EB00}"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412003191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E20720-1C3D-41F4-A0E9-164BDD551471}" type="datetimeFigureOut">
              <a:rPr lang="en-CA" smtClean="0">
                <a:solidFill>
                  <a:prstClr val="black">
                    <a:tint val="75000"/>
                  </a:prstClr>
                </a:solidFill>
              </a:rPr>
              <a:pPr/>
              <a:t>2018-05-07</a:t>
            </a:fld>
            <a:endParaRPr lang="en-CA">
              <a:solidFill>
                <a:prstClr val="black">
                  <a:tint val="75000"/>
                </a:prstClr>
              </a:solidFill>
            </a:endParaRPr>
          </a:p>
        </p:txBody>
      </p:sp>
      <p:sp>
        <p:nvSpPr>
          <p:cNvPr id="3" name="Footer Placeholder 2"/>
          <p:cNvSpPr>
            <a:spLocks noGrp="1"/>
          </p:cNvSpPr>
          <p:nvPr>
            <p:ph type="ftr" sz="quarter" idx="11"/>
          </p:nvPr>
        </p:nvSpPr>
        <p:spPr/>
        <p:txBody>
          <a:bodyPr/>
          <a:lstStyle/>
          <a:p>
            <a:endParaRPr lang="en-CA">
              <a:solidFill>
                <a:prstClr val="black">
                  <a:tint val="75000"/>
                </a:prstClr>
              </a:solidFill>
            </a:endParaRPr>
          </a:p>
        </p:txBody>
      </p:sp>
      <p:sp>
        <p:nvSpPr>
          <p:cNvPr id="4" name="Slide Number Placeholder 3"/>
          <p:cNvSpPr>
            <a:spLocks noGrp="1"/>
          </p:cNvSpPr>
          <p:nvPr>
            <p:ph type="sldNum" sz="quarter" idx="12"/>
          </p:nvPr>
        </p:nvSpPr>
        <p:spPr/>
        <p:txBody>
          <a:bodyPr/>
          <a:lstStyle/>
          <a:p>
            <a:fld id="{FFA7348D-8846-4511-BD32-FF103DB4EB00}"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11780993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E20720-1C3D-41F4-A0E9-164BDD551471}" type="datetimeFigureOut">
              <a:rPr lang="en-CA" smtClean="0">
                <a:solidFill>
                  <a:prstClr val="black">
                    <a:tint val="75000"/>
                  </a:prstClr>
                </a:solidFill>
              </a:rPr>
              <a:pPr/>
              <a:t>2018-05-07</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FFA7348D-8846-4511-BD32-FF103DB4EB00}"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909410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Funder Log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BA646B65-C9F8-4B41-9AA5-86B1207E16E8}" type="datetimeFigureOut">
              <a:rPr lang="en-US" smtClean="0"/>
              <a:t>5/7/2018</a:t>
            </a:fld>
            <a:endParaRPr lang="en-US"/>
          </a:p>
        </p:txBody>
      </p:sp>
      <p:sp>
        <p:nvSpPr>
          <p:cNvPr id="4" name="Footer Placeholder 3"/>
          <p:cNvSpPr>
            <a:spLocks noGrp="1"/>
          </p:cNvSpPr>
          <p:nvPr>
            <p:ph type="ftr" sz="quarter" idx="11"/>
          </p:nvPr>
        </p:nvSpPr>
        <p:spPr>
          <a:xfrm>
            <a:off x="1143000" y="6356351"/>
            <a:ext cx="5181600" cy="365125"/>
          </a:xfrm>
        </p:spPr>
        <p:txBody>
          <a:bodyPr/>
          <a:lstStyle/>
          <a:p>
            <a:endParaRPr lang="en-US" dirty="0"/>
          </a:p>
        </p:txBody>
      </p:sp>
      <p:sp>
        <p:nvSpPr>
          <p:cNvPr id="5" name="Slide Number Placeholder 4"/>
          <p:cNvSpPr>
            <a:spLocks noGrp="1"/>
          </p:cNvSpPr>
          <p:nvPr>
            <p:ph type="sldNum" sz="quarter" idx="12"/>
          </p:nvPr>
        </p:nvSpPr>
        <p:spPr/>
        <p:txBody>
          <a:bodyPr/>
          <a:lstStyle/>
          <a:p>
            <a:fld id="{B77DA492-9AC2-4DD3-A802-F493823DFAF1}" type="slidenum">
              <a:rPr lang="en-US" smtClean="0"/>
              <a:t>‹#›</a:t>
            </a:fld>
            <a:endParaRPr lang="en-US"/>
          </a:p>
        </p:txBody>
      </p:sp>
    </p:spTree>
    <p:extLst>
      <p:ext uri="{BB962C8B-B14F-4D97-AF65-F5344CB8AC3E}">
        <p14:creationId xmlns:p14="http://schemas.microsoft.com/office/powerpoint/2010/main" val="138471998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E20720-1C3D-41F4-A0E9-164BDD551471}" type="datetimeFigureOut">
              <a:rPr lang="en-CA" smtClean="0">
                <a:solidFill>
                  <a:prstClr val="black">
                    <a:tint val="75000"/>
                  </a:prstClr>
                </a:solidFill>
              </a:rPr>
              <a:pPr/>
              <a:t>2018-05-07</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FFA7348D-8846-4511-BD32-FF103DB4EB00}"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16546118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7EE20720-1C3D-41F4-A0E9-164BDD551471}" type="datetimeFigureOut">
              <a:rPr lang="en-CA" smtClean="0">
                <a:solidFill>
                  <a:prstClr val="black">
                    <a:tint val="75000"/>
                  </a:prstClr>
                </a:solidFill>
              </a:rPr>
              <a:pPr/>
              <a:t>2018-05-07</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FFA7348D-8846-4511-BD32-FF103DB4EB00}"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17115393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7EE20720-1C3D-41F4-A0E9-164BDD551471}" type="datetimeFigureOut">
              <a:rPr lang="en-CA" smtClean="0">
                <a:solidFill>
                  <a:prstClr val="black">
                    <a:tint val="75000"/>
                  </a:prstClr>
                </a:solidFill>
              </a:rPr>
              <a:pPr/>
              <a:t>2018-05-07</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FFA7348D-8846-4511-BD32-FF103DB4EB00}"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64527332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7EE20720-1C3D-41F4-A0E9-164BDD551471}" type="datetimeFigureOut">
              <a:rPr lang="en-CA" smtClean="0">
                <a:solidFill>
                  <a:prstClr val="black">
                    <a:tint val="75000"/>
                  </a:prstClr>
                </a:solidFill>
              </a:rPr>
              <a:pPr/>
              <a:t>2018-05-07</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FFA7348D-8846-4511-BD32-FF103DB4EB00}"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53725376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7EE20720-1C3D-41F4-A0E9-164BDD551471}" type="datetimeFigureOut">
              <a:rPr lang="en-CA" smtClean="0">
                <a:solidFill>
                  <a:prstClr val="black">
                    <a:tint val="75000"/>
                  </a:prstClr>
                </a:solidFill>
              </a:rPr>
              <a:pPr/>
              <a:t>2018-05-07</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FFA7348D-8846-4511-BD32-FF103DB4EB00}"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407752182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E20720-1C3D-41F4-A0E9-164BDD551471}" type="datetimeFigureOut">
              <a:rPr lang="en-CA" smtClean="0">
                <a:solidFill>
                  <a:prstClr val="black">
                    <a:tint val="75000"/>
                  </a:prstClr>
                </a:solidFill>
              </a:rPr>
              <a:pPr/>
              <a:t>2018-05-07</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FFA7348D-8846-4511-BD32-FF103DB4EB00}"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43926710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7EE20720-1C3D-41F4-A0E9-164BDD551471}" type="datetimeFigureOut">
              <a:rPr lang="en-CA" smtClean="0">
                <a:solidFill>
                  <a:prstClr val="black">
                    <a:tint val="75000"/>
                  </a:prstClr>
                </a:solidFill>
              </a:rPr>
              <a:pPr/>
              <a:t>2018-05-07</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FFA7348D-8846-4511-BD32-FF103DB4EB00}"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51743665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7EE20720-1C3D-41F4-A0E9-164BDD551471}" type="datetimeFigureOut">
              <a:rPr lang="en-CA" smtClean="0">
                <a:solidFill>
                  <a:prstClr val="black">
                    <a:tint val="75000"/>
                  </a:prstClr>
                </a:solidFill>
              </a:rPr>
              <a:pPr/>
              <a:t>2018-05-07</a:t>
            </a:fld>
            <a:endParaRPr lang="en-CA">
              <a:solidFill>
                <a:prstClr val="black">
                  <a:tint val="75000"/>
                </a:prstClr>
              </a:solidFill>
            </a:endParaRPr>
          </a:p>
        </p:txBody>
      </p:sp>
      <p:sp>
        <p:nvSpPr>
          <p:cNvPr id="8" name="Footer Placeholder 7"/>
          <p:cNvSpPr>
            <a:spLocks noGrp="1"/>
          </p:cNvSpPr>
          <p:nvPr>
            <p:ph type="ftr" sz="quarter" idx="11"/>
          </p:nvPr>
        </p:nvSpPr>
        <p:spPr/>
        <p:txBody>
          <a:bodyPr/>
          <a:lstStyle/>
          <a:p>
            <a:endParaRPr lang="en-CA">
              <a:solidFill>
                <a:prstClr val="black">
                  <a:tint val="75000"/>
                </a:prstClr>
              </a:solidFill>
            </a:endParaRPr>
          </a:p>
        </p:txBody>
      </p:sp>
      <p:sp>
        <p:nvSpPr>
          <p:cNvPr id="9" name="Slide Number Placeholder 8"/>
          <p:cNvSpPr>
            <a:spLocks noGrp="1"/>
          </p:cNvSpPr>
          <p:nvPr>
            <p:ph type="sldNum" sz="quarter" idx="12"/>
          </p:nvPr>
        </p:nvSpPr>
        <p:spPr/>
        <p:txBody>
          <a:bodyPr/>
          <a:lstStyle/>
          <a:p>
            <a:fld id="{FFA7348D-8846-4511-BD32-FF103DB4EB00}"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12265203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7EE20720-1C3D-41F4-A0E9-164BDD551471}" type="datetimeFigureOut">
              <a:rPr lang="en-CA" smtClean="0">
                <a:solidFill>
                  <a:prstClr val="black">
                    <a:tint val="75000"/>
                  </a:prstClr>
                </a:solidFill>
              </a:rPr>
              <a:pPr/>
              <a:t>2018-05-07</a:t>
            </a:fld>
            <a:endParaRPr lang="en-CA">
              <a:solidFill>
                <a:prstClr val="black">
                  <a:tint val="75000"/>
                </a:prstClr>
              </a:solidFill>
            </a:endParaRPr>
          </a:p>
        </p:txBody>
      </p:sp>
      <p:sp>
        <p:nvSpPr>
          <p:cNvPr id="4" name="Footer Placeholder 3"/>
          <p:cNvSpPr>
            <a:spLocks noGrp="1"/>
          </p:cNvSpPr>
          <p:nvPr>
            <p:ph type="ftr" sz="quarter" idx="11"/>
          </p:nvPr>
        </p:nvSpPr>
        <p:spPr/>
        <p:txBody>
          <a:bodyPr/>
          <a:lstStyle/>
          <a:p>
            <a:endParaRPr lang="en-CA">
              <a:solidFill>
                <a:prstClr val="black">
                  <a:tint val="75000"/>
                </a:prstClr>
              </a:solidFill>
            </a:endParaRPr>
          </a:p>
        </p:txBody>
      </p:sp>
      <p:sp>
        <p:nvSpPr>
          <p:cNvPr id="5" name="Slide Number Placeholder 4"/>
          <p:cNvSpPr>
            <a:spLocks noGrp="1"/>
          </p:cNvSpPr>
          <p:nvPr>
            <p:ph type="sldNum" sz="quarter" idx="12"/>
          </p:nvPr>
        </p:nvSpPr>
        <p:spPr/>
        <p:txBody>
          <a:bodyPr/>
          <a:lstStyle/>
          <a:p>
            <a:fld id="{FFA7348D-8846-4511-BD32-FF103DB4EB00}"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06081455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E20720-1C3D-41F4-A0E9-164BDD551471}" type="datetimeFigureOut">
              <a:rPr lang="en-CA" smtClean="0">
                <a:solidFill>
                  <a:prstClr val="black">
                    <a:tint val="75000"/>
                  </a:prstClr>
                </a:solidFill>
              </a:rPr>
              <a:pPr/>
              <a:t>2018-05-07</a:t>
            </a:fld>
            <a:endParaRPr lang="en-CA">
              <a:solidFill>
                <a:prstClr val="black">
                  <a:tint val="75000"/>
                </a:prstClr>
              </a:solidFill>
            </a:endParaRPr>
          </a:p>
        </p:txBody>
      </p:sp>
      <p:sp>
        <p:nvSpPr>
          <p:cNvPr id="3" name="Footer Placeholder 2"/>
          <p:cNvSpPr>
            <a:spLocks noGrp="1"/>
          </p:cNvSpPr>
          <p:nvPr>
            <p:ph type="ftr" sz="quarter" idx="11"/>
          </p:nvPr>
        </p:nvSpPr>
        <p:spPr/>
        <p:txBody>
          <a:bodyPr/>
          <a:lstStyle/>
          <a:p>
            <a:endParaRPr lang="en-CA">
              <a:solidFill>
                <a:prstClr val="black">
                  <a:tint val="75000"/>
                </a:prstClr>
              </a:solidFill>
            </a:endParaRPr>
          </a:p>
        </p:txBody>
      </p:sp>
      <p:sp>
        <p:nvSpPr>
          <p:cNvPr id="4" name="Slide Number Placeholder 3"/>
          <p:cNvSpPr>
            <a:spLocks noGrp="1"/>
          </p:cNvSpPr>
          <p:nvPr>
            <p:ph type="sldNum" sz="quarter" idx="12"/>
          </p:nvPr>
        </p:nvSpPr>
        <p:spPr/>
        <p:txBody>
          <a:bodyPr/>
          <a:lstStyle/>
          <a:p>
            <a:fld id="{FFA7348D-8846-4511-BD32-FF103DB4EB00}"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672239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646B65-C9F8-4B41-9AA5-86B1207E16E8}" type="datetimeFigureOut">
              <a:rPr lang="en-US" smtClean="0"/>
              <a:t>5/7/2018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7DA492-9AC2-4DD3-A802-F493823DFAF1}" type="slidenum">
              <a:rPr lang="en-US" smtClean="0"/>
              <a:t>‹#›</a:t>
            </a:fld>
            <a:endParaRPr lang="en-US"/>
          </a:p>
        </p:txBody>
      </p:sp>
    </p:spTree>
    <p:extLst>
      <p:ext uri="{BB962C8B-B14F-4D97-AF65-F5344CB8AC3E}">
        <p14:creationId xmlns:p14="http://schemas.microsoft.com/office/powerpoint/2010/main" val="80367813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E20720-1C3D-41F4-A0E9-164BDD551471}" type="datetimeFigureOut">
              <a:rPr lang="en-CA" smtClean="0">
                <a:solidFill>
                  <a:prstClr val="black">
                    <a:tint val="75000"/>
                  </a:prstClr>
                </a:solidFill>
              </a:rPr>
              <a:pPr/>
              <a:t>2018-05-07</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FFA7348D-8846-4511-BD32-FF103DB4EB00}"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80984823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E20720-1C3D-41F4-A0E9-164BDD551471}" type="datetimeFigureOut">
              <a:rPr lang="en-CA" smtClean="0">
                <a:solidFill>
                  <a:prstClr val="black">
                    <a:tint val="75000"/>
                  </a:prstClr>
                </a:solidFill>
              </a:rPr>
              <a:pPr/>
              <a:t>2018-05-07</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FFA7348D-8846-4511-BD32-FF103DB4EB00}"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29500912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7EE20720-1C3D-41F4-A0E9-164BDD551471}" type="datetimeFigureOut">
              <a:rPr lang="en-CA" smtClean="0">
                <a:solidFill>
                  <a:prstClr val="black">
                    <a:tint val="75000"/>
                  </a:prstClr>
                </a:solidFill>
              </a:rPr>
              <a:pPr/>
              <a:t>2018-05-07</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FFA7348D-8846-4511-BD32-FF103DB4EB00}"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33324009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7EE20720-1C3D-41F4-A0E9-164BDD551471}" type="datetimeFigureOut">
              <a:rPr lang="en-CA" smtClean="0">
                <a:solidFill>
                  <a:prstClr val="black">
                    <a:tint val="75000"/>
                  </a:prstClr>
                </a:solidFill>
              </a:rPr>
              <a:pPr/>
              <a:t>2018-05-07</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FFA7348D-8846-4511-BD32-FF103DB4EB00}"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91970152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7EE20720-1C3D-41F4-A0E9-164BDD551471}" type="datetimeFigureOut">
              <a:rPr lang="en-CA" smtClean="0">
                <a:solidFill>
                  <a:prstClr val="black">
                    <a:tint val="75000"/>
                  </a:prstClr>
                </a:solidFill>
              </a:rPr>
              <a:pPr/>
              <a:t>2018-05-07</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FFA7348D-8846-4511-BD32-FF103DB4EB00}"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09550931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7EE20720-1C3D-41F4-A0E9-164BDD551471}" type="datetimeFigureOut">
              <a:rPr lang="en-CA" smtClean="0">
                <a:solidFill>
                  <a:prstClr val="black">
                    <a:tint val="75000"/>
                  </a:prstClr>
                </a:solidFill>
              </a:rPr>
              <a:pPr/>
              <a:t>2018-05-07</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FFA7348D-8846-4511-BD32-FF103DB4EB00}"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98205097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E20720-1C3D-41F4-A0E9-164BDD551471}" type="datetimeFigureOut">
              <a:rPr lang="en-CA" smtClean="0">
                <a:solidFill>
                  <a:prstClr val="black">
                    <a:tint val="75000"/>
                  </a:prstClr>
                </a:solidFill>
              </a:rPr>
              <a:pPr/>
              <a:t>2018-05-07</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FFA7348D-8846-4511-BD32-FF103DB4EB00}"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53583786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7EE20720-1C3D-41F4-A0E9-164BDD551471}" type="datetimeFigureOut">
              <a:rPr lang="en-CA" smtClean="0">
                <a:solidFill>
                  <a:prstClr val="black">
                    <a:tint val="75000"/>
                  </a:prstClr>
                </a:solidFill>
              </a:rPr>
              <a:pPr/>
              <a:t>2018-05-07</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FFA7348D-8846-4511-BD32-FF103DB4EB00}"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19116827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7EE20720-1C3D-41F4-A0E9-164BDD551471}" type="datetimeFigureOut">
              <a:rPr lang="en-CA" smtClean="0">
                <a:solidFill>
                  <a:prstClr val="black">
                    <a:tint val="75000"/>
                  </a:prstClr>
                </a:solidFill>
              </a:rPr>
              <a:pPr/>
              <a:t>2018-05-07</a:t>
            </a:fld>
            <a:endParaRPr lang="en-CA">
              <a:solidFill>
                <a:prstClr val="black">
                  <a:tint val="75000"/>
                </a:prstClr>
              </a:solidFill>
            </a:endParaRPr>
          </a:p>
        </p:txBody>
      </p:sp>
      <p:sp>
        <p:nvSpPr>
          <p:cNvPr id="8" name="Footer Placeholder 7"/>
          <p:cNvSpPr>
            <a:spLocks noGrp="1"/>
          </p:cNvSpPr>
          <p:nvPr>
            <p:ph type="ftr" sz="quarter" idx="11"/>
          </p:nvPr>
        </p:nvSpPr>
        <p:spPr/>
        <p:txBody>
          <a:bodyPr/>
          <a:lstStyle/>
          <a:p>
            <a:endParaRPr lang="en-CA">
              <a:solidFill>
                <a:prstClr val="black">
                  <a:tint val="75000"/>
                </a:prstClr>
              </a:solidFill>
            </a:endParaRPr>
          </a:p>
        </p:txBody>
      </p:sp>
      <p:sp>
        <p:nvSpPr>
          <p:cNvPr id="9" name="Slide Number Placeholder 8"/>
          <p:cNvSpPr>
            <a:spLocks noGrp="1"/>
          </p:cNvSpPr>
          <p:nvPr>
            <p:ph type="sldNum" sz="quarter" idx="12"/>
          </p:nvPr>
        </p:nvSpPr>
        <p:spPr/>
        <p:txBody>
          <a:bodyPr/>
          <a:lstStyle/>
          <a:p>
            <a:fld id="{FFA7348D-8846-4511-BD32-FF103DB4EB00}"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68129814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7EE20720-1C3D-41F4-A0E9-164BDD551471}" type="datetimeFigureOut">
              <a:rPr lang="en-CA" smtClean="0">
                <a:solidFill>
                  <a:prstClr val="black">
                    <a:tint val="75000"/>
                  </a:prstClr>
                </a:solidFill>
              </a:rPr>
              <a:pPr/>
              <a:t>2018-05-07</a:t>
            </a:fld>
            <a:endParaRPr lang="en-CA">
              <a:solidFill>
                <a:prstClr val="black">
                  <a:tint val="75000"/>
                </a:prstClr>
              </a:solidFill>
            </a:endParaRPr>
          </a:p>
        </p:txBody>
      </p:sp>
      <p:sp>
        <p:nvSpPr>
          <p:cNvPr id="4" name="Footer Placeholder 3"/>
          <p:cNvSpPr>
            <a:spLocks noGrp="1"/>
          </p:cNvSpPr>
          <p:nvPr>
            <p:ph type="ftr" sz="quarter" idx="11"/>
          </p:nvPr>
        </p:nvSpPr>
        <p:spPr/>
        <p:txBody>
          <a:bodyPr/>
          <a:lstStyle/>
          <a:p>
            <a:endParaRPr lang="en-CA">
              <a:solidFill>
                <a:prstClr val="black">
                  <a:tint val="75000"/>
                </a:prstClr>
              </a:solidFill>
            </a:endParaRPr>
          </a:p>
        </p:txBody>
      </p:sp>
      <p:sp>
        <p:nvSpPr>
          <p:cNvPr id="5" name="Slide Number Placeholder 4"/>
          <p:cNvSpPr>
            <a:spLocks noGrp="1"/>
          </p:cNvSpPr>
          <p:nvPr>
            <p:ph type="sldNum" sz="quarter" idx="12"/>
          </p:nvPr>
        </p:nvSpPr>
        <p:spPr/>
        <p:txBody>
          <a:bodyPr/>
          <a:lstStyle/>
          <a:p>
            <a:fld id="{FFA7348D-8846-4511-BD32-FF103DB4EB00}"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41695284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Funder Logo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646B65-C9F8-4B41-9AA5-86B1207E16E8}" type="datetimeFigureOut">
              <a:rPr lang="en-US" smtClean="0"/>
              <a:t>5/7/2018</a:t>
            </a:fld>
            <a:endParaRPr lang="en-US"/>
          </a:p>
        </p:txBody>
      </p:sp>
      <p:sp>
        <p:nvSpPr>
          <p:cNvPr id="3" name="Footer Placeholder 2"/>
          <p:cNvSpPr>
            <a:spLocks noGrp="1"/>
          </p:cNvSpPr>
          <p:nvPr>
            <p:ph type="ftr" sz="quarter" idx="11"/>
          </p:nvPr>
        </p:nvSpPr>
        <p:spPr>
          <a:xfrm>
            <a:off x="1143000" y="6356351"/>
            <a:ext cx="5181600" cy="365125"/>
          </a:xfrm>
        </p:spPr>
        <p:txBody>
          <a:bodyPr/>
          <a:lstStyle/>
          <a:p>
            <a:endParaRPr lang="en-US"/>
          </a:p>
        </p:txBody>
      </p:sp>
      <p:sp>
        <p:nvSpPr>
          <p:cNvPr id="4" name="Slide Number Placeholder 3"/>
          <p:cNvSpPr>
            <a:spLocks noGrp="1"/>
          </p:cNvSpPr>
          <p:nvPr>
            <p:ph type="sldNum" sz="quarter" idx="12"/>
          </p:nvPr>
        </p:nvSpPr>
        <p:spPr/>
        <p:txBody>
          <a:bodyPr/>
          <a:lstStyle/>
          <a:p>
            <a:fld id="{B77DA492-9AC2-4DD3-A802-F493823DFAF1}" type="slidenum">
              <a:rPr lang="en-US" smtClean="0"/>
              <a:t>‹#›</a:t>
            </a:fld>
            <a:endParaRPr lang="en-US"/>
          </a:p>
        </p:txBody>
      </p:sp>
    </p:spTree>
    <p:extLst>
      <p:ext uri="{BB962C8B-B14F-4D97-AF65-F5344CB8AC3E}">
        <p14:creationId xmlns:p14="http://schemas.microsoft.com/office/powerpoint/2010/main" val="153796836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E20720-1C3D-41F4-A0E9-164BDD551471}" type="datetimeFigureOut">
              <a:rPr lang="en-CA" smtClean="0">
                <a:solidFill>
                  <a:prstClr val="black">
                    <a:tint val="75000"/>
                  </a:prstClr>
                </a:solidFill>
              </a:rPr>
              <a:pPr/>
              <a:t>2018-05-07</a:t>
            </a:fld>
            <a:endParaRPr lang="en-CA">
              <a:solidFill>
                <a:prstClr val="black">
                  <a:tint val="75000"/>
                </a:prstClr>
              </a:solidFill>
            </a:endParaRPr>
          </a:p>
        </p:txBody>
      </p:sp>
      <p:sp>
        <p:nvSpPr>
          <p:cNvPr id="3" name="Footer Placeholder 2"/>
          <p:cNvSpPr>
            <a:spLocks noGrp="1"/>
          </p:cNvSpPr>
          <p:nvPr>
            <p:ph type="ftr" sz="quarter" idx="11"/>
          </p:nvPr>
        </p:nvSpPr>
        <p:spPr/>
        <p:txBody>
          <a:bodyPr/>
          <a:lstStyle/>
          <a:p>
            <a:endParaRPr lang="en-CA">
              <a:solidFill>
                <a:prstClr val="black">
                  <a:tint val="75000"/>
                </a:prstClr>
              </a:solidFill>
            </a:endParaRPr>
          </a:p>
        </p:txBody>
      </p:sp>
      <p:sp>
        <p:nvSpPr>
          <p:cNvPr id="4" name="Slide Number Placeholder 3"/>
          <p:cNvSpPr>
            <a:spLocks noGrp="1"/>
          </p:cNvSpPr>
          <p:nvPr>
            <p:ph type="sldNum" sz="quarter" idx="12"/>
          </p:nvPr>
        </p:nvSpPr>
        <p:spPr/>
        <p:txBody>
          <a:bodyPr/>
          <a:lstStyle/>
          <a:p>
            <a:fld id="{FFA7348D-8846-4511-BD32-FF103DB4EB00}"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7744767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E20720-1C3D-41F4-A0E9-164BDD551471}" type="datetimeFigureOut">
              <a:rPr lang="en-CA" smtClean="0">
                <a:solidFill>
                  <a:prstClr val="black">
                    <a:tint val="75000"/>
                  </a:prstClr>
                </a:solidFill>
              </a:rPr>
              <a:pPr/>
              <a:t>2018-05-07</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FFA7348D-8846-4511-BD32-FF103DB4EB00}"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1908744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E20720-1C3D-41F4-A0E9-164BDD551471}" type="datetimeFigureOut">
              <a:rPr lang="en-CA" smtClean="0">
                <a:solidFill>
                  <a:prstClr val="black">
                    <a:tint val="75000"/>
                  </a:prstClr>
                </a:solidFill>
              </a:rPr>
              <a:pPr/>
              <a:t>2018-05-07</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FFA7348D-8846-4511-BD32-FF103DB4EB00}"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26178667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7EE20720-1C3D-41F4-A0E9-164BDD551471}" type="datetimeFigureOut">
              <a:rPr lang="en-CA" smtClean="0">
                <a:solidFill>
                  <a:prstClr val="black">
                    <a:tint val="75000"/>
                  </a:prstClr>
                </a:solidFill>
              </a:rPr>
              <a:pPr/>
              <a:t>2018-05-07</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FFA7348D-8846-4511-BD32-FF103DB4EB00}"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67776565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7EE20720-1C3D-41F4-A0E9-164BDD551471}" type="datetimeFigureOut">
              <a:rPr lang="en-CA" smtClean="0">
                <a:solidFill>
                  <a:prstClr val="black">
                    <a:tint val="75000"/>
                  </a:prstClr>
                </a:solidFill>
              </a:rPr>
              <a:pPr/>
              <a:t>2018-05-07</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FFA7348D-8846-4511-BD32-FF103DB4EB00}"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533944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 Slide-Funder Logo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646B65-C9F8-4B41-9AA5-86B1207E16E8}" type="datetimeFigureOut">
              <a:rPr lang="en-US" smtClean="0"/>
              <a:t>5/7/2018</a:t>
            </a:fld>
            <a:endParaRPr lang="en-US"/>
          </a:p>
        </p:txBody>
      </p:sp>
      <p:sp>
        <p:nvSpPr>
          <p:cNvPr id="3" name="Footer Placeholder 2"/>
          <p:cNvSpPr>
            <a:spLocks noGrp="1"/>
          </p:cNvSpPr>
          <p:nvPr>
            <p:ph type="ftr" sz="quarter" idx="11"/>
          </p:nvPr>
        </p:nvSpPr>
        <p:spPr>
          <a:xfrm>
            <a:off x="1143000" y="6356351"/>
            <a:ext cx="5181600" cy="365125"/>
          </a:xfrm>
        </p:spPr>
        <p:txBody>
          <a:bodyPr/>
          <a:lstStyle/>
          <a:p>
            <a:endParaRPr lang="en-US"/>
          </a:p>
        </p:txBody>
      </p:sp>
      <p:sp>
        <p:nvSpPr>
          <p:cNvPr id="4" name="Slide Number Placeholder 3"/>
          <p:cNvSpPr>
            <a:spLocks noGrp="1"/>
          </p:cNvSpPr>
          <p:nvPr>
            <p:ph type="sldNum" sz="quarter" idx="12"/>
          </p:nvPr>
        </p:nvSpPr>
        <p:spPr/>
        <p:txBody>
          <a:bodyPr/>
          <a:lstStyle/>
          <a:p>
            <a:fld id="{B77DA492-9AC2-4DD3-A802-F493823DFAF1}" type="slidenum">
              <a:rPr lang="en-US" smtClean="0"/>
              <a:t>‹#›</a:t>
            </a:fld>
            <a:endParaRPr lang="en-US"/>
          </a:p>
        </p:txBody>
      </p:sp>
      <p:sp>
        <p:nvSpPr>
          <p:cNvPr id="9" name="TextBox 8"/>
          <p:cNvSpPr txBox="1"/>
          <p:nvPr userDrawn="1"/>
        </p:nvSpPr>
        <p:spPr>
          <a:xfrm>
            <a:off x="0" y="3048000"/>
            <a:ext cx="9144000" cy="1261884"/>
          </a:xfrm>
          <a:prstGeom prst="rect">
            <a:avLst/>
          </a:prstGeom>
          <a:noFill/>
        </p:spPr>
        <p:txBody>
          <a:bodyPr wrap="square" rtlCol="0">
            <a:spAutoFit/>
          </a:bodyPr>
          <a:lstStyle/>
          <a:p>
            <a:pPr algn="ctr"/>
            <a:r>
              <a:rPr lang="en-US" sz="3800" dirty="0" smtClean="0">
                <a:solidFill>
                  <a:schemeClr val="tx2"/>
                </a:solidFill>
              </a:rPr>
              <a:t>Thank you</a:t>
            </a:r>
          </a:p>
          <a:p>
            <a:pPr algn="ctr"/>
            <a:endParaRPr lang="en-US" sz="3800" dirty="0">
              <a:solidFill>
                <a:schemeClr val="tx2"/>
              </a:solidFill>
            </a:endParaRPr>
          </a:p>
        </p:txBody>
      </p:sp>
      <p:sp>
        <p:nvSpPr>
          <p:cNvPr id="10" name="TextBox 9"/>
          <p:cNvSpPr txBox="1"/>
          <p:nvPr userDrawn="1"/>
        </p:nvSpPr>
        <p:spPr>
          <a:xfrm>
            <a:off x="2057400" y="3886200"/>
            <a:ext cx="5791200" cy="400110"/>
          </a:xfrm>
          <a:prstGeom prst="rect">
            <a:avLst/>
          </a:prstGeom>
          <a:noFill/>
        </p:spPr>
        <p:txBody>
          <a:bodyPr wrap="square" rtlCol="0">
            <a:spAutoFit/>
          </a:bodyPr>
          <a:lstStyle/>
          <a:p>
            <a:r>
              <a:rPr lang="en-US" sz="2000" dirty="0" smtClean="0">
                <a:solidFill>
                  <a:schemeClr val="tx2"/>
                </a:solidFill>
                <a:latin typeface="+mn-lt"/>
                <a:ea typeface="Verdana" panose="020B0604030504040204" pitchFamily="34" charset="0"/>
                <a:cs typeface="Verdana" panose="020B0604030504040204" pitchFamily="34" charset="0"/>
              </a:rPr>
              <a:t>E</a:t>
            </a:r>
            <a:r>
              <a:rPr lang="en-US" sz="2000" dirty="0" smtClean="0">
                <a:solidFill>
                  <a:schemeClr val="tx1">
                    <a:lumMod val="75000"/>
                    <a:lumOff val="25000"/>
                  </a:schemeClr>
                </a:solidFill>
                <a:latin typeface="+mn-lt"/>
                <a:ea typeface="Verdana" panose="020B0604030504040204" pitchFamily="34" charset="0"/>
                <a:cs typeface="Verdana" panose="020B0604030504040204" pitchFamily="34" charset="0"/>
              </a:rPr>
              <a:t> </a:t>
            </a:r>
            <a:r>
              <a:rPr lang="en-US" dirty="0" smtClean="0">
                <a:latin typeface="+mn-lt"/>
              </a:rPr>
              <a:t>gpsc@doctorsofbc.ca </a:t>
            </a:r>
            <a:r>
              <a:rPr lang="en-US" sz="2000" dirty="0" smtClean="0">
                <a:solidFill>
                  <a:schemeClr val="accent1"/>
                </a:solidFill>
                <a:latin typeface="+mn-lt"/>
                <a:ea typeface="Verdana" panose="020B0604030504040204" pitchFamily="34" charset="0"/>
                <a:cs typeface="Verdana" panose="020B0604030504040204" pitchFamily="34" charset="0"/>
              </a:rPr>
              <a:t>|</a:t>
            </a:r>
            <a:r>
              <a:rPr lang="en-US" sz="2000" dirty="0" smtClean="0">
                <a:solidFill>
                  <a:schemeClr val="tx1">
                    <a:lumMod val="75000"/>
                    <a:lumOff val="25000"/>
                  </a:schemeClr>
                </a:solidFill>
                <a:latin typeface="+mn-lt"/>
                <a:ea typeface="Verdana" panose="020B0604030504040204" pitchFamily="34" charset="0"/>
                <a:cs typeface="Verdana" panose="020B0604030504040204" pitchFamily="34" charset="0"/>
              </a:rPr>
              <a:t> </a:t>
            </a:r>
            <a:r>
              <a:rPr lang="en-US" sz="2000" dirty="0" smtClean="0">
                <a:solidFill>
                  <a:schemeClr val="tx2"/>
                </a:solidFill>
                <a:latin typeface="+mn-lt"/>
                <a:ea typeface="Verdana" panose="020B0604030504040204" pitchFamily="34" charset="0"/>
                <a:cs typeface="Verdana" panose="020B0604030504040204" pitchFamily="34" charset="0"/>
              </a:rPr>
              <a:t>W</a:t>
            </a:r>
            <a:r>
              <a:rPr lang="en-US" dirty="0" smtClean="0">
                <a:latin typeface="+mn-lt"/>
              </a:rPr>
              <a:t> www.gpscbc.ca </a:t>
            </a:r>
            <a:endParaRPr lang="en-US" dirty="0">
              <a:latin typeface="+mn-lt"/>
            </a:endParaRPr>
          </a:p>
        </p:txBody>
      </p:sp>
    </p:spTree>
    <p:extLst>
      <p:ext uri="{BB962C8B-B14F-4D97-AF65-F5344CB8AC3E}">
        <p14:creationId xmlns:p14="http://schemas.microsoft.com/office/powerpoint/2010/main" val="3908414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7EE20720-1C3D-41F4-A0E9-164BDD551471}" type="datetimeFigureOut">
              <a:rPr lang="en-CA" smtClean="0">
                <a:solidFill>
                  <a:prstClr val="black">
                    <a:tint val="75000"/>
                  </a:prstClr>
                </a:solidFill>
              </a:rPr>
              <a:pPr/>
              <a:t>2018-05-07</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FFA7348D-8846-4511-BD32-FF103DB4EB00}"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722567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4.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5.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theme" Target="../theme/theme6.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theme" Target="../theme/theme7.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3000" y="1295400"/>
            <a:ext cx="7848600" cy="10668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143000" y="2590801"/>
            <a:ext cx="7848600" cy="35353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0" y="6356351"/>
            <a:ext cx="9144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fld id="{BA646B65-C9F8-4B41-9AA5-86B1207E16E8}" type="datetimeFigureOut">
              <a:rPr lang="en-US" smtClean="0"/>
              <a:pPr/>
              <a:t>5/7/2018</a:t>
            </a:fld>
            <a:endParaRPr lang="en-US" dirty="0"/>
          </a:p>
        </p:txBody>
      </p:sp>
      <p:sp>
        <p:nvSpPr>
          <p:cNvPr id="5" name="Footer Placeholder 4"/>
          <p:cNvSpPr>
            <a:spLocks noGrp="1"/>
          </p:cNvSpPr>
          <p:nvPr>
            <p:ph type="ftr" sz="quarter" idx="3"/>
          </p:nvPr>
        </p:nvSpPr>
        <p:spPr>
          <a:xfrm>
            <a:off x="1143000" y="6356351"/>
            <a:ext cx="670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001000" y="6356351"/>
            <a:ext cx="990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7DA492-9AC2-4DD3-A802-F493823DFAF1}" type="slidenum">
              <a:rPr lang="en-US" smtClean="0"/>
              <a:t>‹#›</a:t>
            </a:fld>
            <a:endParaRPr lang="en-US"/>
          </a:p>
        </p:txBody>
      </p:sp>
    </p:spTree>
    <p:extLst>
      <p:ext uri="{BB962C8B-B14F-4D97-AF65-F5344CB8AC3E}">
        <p14:creationId xmlns:p14="http://schemas.microsoft.com/office/powerpoint/2010/main" val="17018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l" defTabSz="914400" rtl="0" eaLnBrk="1" latinLnBrk="0" hangingPunct="1">
        <a:spcBef>
          <a:spcPct val="0"/>
        </a:spcBef>
        <a:buNone/>
        <a:defRPr sz="3800" b="0" kern="1200">
          <a:solidFill>
            <a:schemeClr val="tx2"/>
          </a:solidFill>
          <a:latin typeface="Verdana" panose="020B0604030504040204" pitchFamily="34" charset="0"/>
          <a:ea typeface="Verdana" panose="020B0604030504040204" pitchFamily="34" charset="0"/>
          <a:cs typeface="Verdana" panose="020B060403050404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vl2pPr marL="685800" indent="-285750" algn="l" defTabSz="914400" rtl="0" eaLnBrk="1" latinLnBrk="0" hangingPunct="1">
        <a:spcBef>
          <a:spcPct val="20000"/>
        </a:spcBef>
        <a:buFont typeface="Arial" panose="020B0604020202020204" pitchFamily="34" charset="0"/>
        <a:buChar char="–"/>
        <a:defRPr sz="2400" kern="12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2pPr>
      <a:lvl3pPr marL="9144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3pPr>
      <a:lvl4pPr marL="11430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4pPr>
      <a:lvl5pPr marL="13716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E20720-1C3D-41F4-A0E9-164BDD551471}" type="datetimeFigureOut">
              <a:rPr lang="en-CA" smtClean="0">
                <a:solidFill>
                  <a:prstClr val="black">
                    <a:tint val="75000"/>
                  </a:prstClr>
                </a:solidFill>
              </a:rPr>
              <a:pPr/>
              <a:t>2018-05-07</a:t>
            </a:fld>
            <a:endParaRPr lang="en-CA">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A7348D-8846-4511-BD32-FF103DB4EB00}"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4062589850"/>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E20720-1C3D-41F4-A0E9-164BDD551471}" type="datetimeFigureOut">
              <a:rPr lang="en-CA" smtClean="0">
                <a:solidFill>
                  <a:prstClr val="black">
                    <a:tint val="75000"/>
                  </a:prstClr>
                </a:solidFill>
              </a:rPr>
              <a:pPr/>
              <a:t>2018-05-07</a:t>
            </a:fld>
            <a:endParaRPr lang="en-CA">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A7348D-8846-4511-BD32-FF103DB4EB00}"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4151814016"/>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E20720-1C3D-41F4-A0E9-164BDD551471}" type="datetimeFigureOut">
              <a:rPr lang="en-CA" smtClean="0">
                <a:solidFill>
                  <a:prstClr val="black">
                    <a:tint val="75000"/>
                  </a:prstClr>
                </a:solidFill>
              </a:rPr>
              <a:pPr/>
              <a:t>2018-05-07</a:t>
            </a:fld>
            <a:endParaRPr lang="en-CA">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A7348D-8846-4511-BD32-FF103DB4EB00}"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571636781"/>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E20720-1C3D-41F4-A0E9-164BDD551471}" type="datetimeFigureOut">
              <a:rPr lang="en-CA" smtClean="0">
                <a:solidFill>
                  <a:prstClr val="black">
                    <a:tint val="75000"/>
                  </a:prstClr>
                </a:solidFill>
              </a:rPr>
              <a:pPr/>
              <a:t>2018-05-07</a:t>
            </a:fld>
            <a:endParaRPr lang="en-CA">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A7348D-8846-4511-BD32-FF103DB4EB00}"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35720723"/>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E20720-1C3D-41F4-A0E9-164BDD551471}" type="datetimeFigureOut">
              <a:rPr lang="en-CA" smtClean="0">
                <a:solidFill>
                  <a:prstClr val="black">
                    <a:tint val="75000"/>
                  </a:prstClr>
                </a:solidFill>
              </a:rPr>
              <a:pPr/>
              <a:t>2018-05-07</a:t>
            </a:fld>
            <a:endParaRPr lang="en-CA">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A7348D-8846-4511-BD32-FF103DB4EB00}"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302574542"/>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E20720-1C3D-41F4-A0E9-164BDD551471}" type="datetimeFigureOut">
              <a:rPr lang="en-CA" smtClean="0">
                <a:solidFill>
                  <a:prstClr val="black">
                    <a:tint val="75000"/>
                  </a:prstClr>
                </a:solidFill>
              </a:rPr>
              <a:pPr/>
              <a:t>2018-05-07</a:t>
            </a:fld>
            <a:endParaRPr lang="en-CA">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A7348D-8846-4511-BD32-FF103DB4EB00}"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47689802"/>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oanna.Richards@gov.bc.ca" TargetMode="External"/><Relationship Id="rId2" Type="http://schemas.openxmlformats.org/officeDocument/2006/relationships/hyperlink" Target="mailto:amoradi@doctorsofbc.ca"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2.xml"/><Relationship Id="rId1" Type="http://schemas.openxmlformats.org/officeDocument/2006/relationships/slideLayout" Target="../slideLayouts/slideLayout6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1.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Presenters’ Disclosure</a:t>
            </a:r>
            <a:endParaRPr lang="en-CA" dirty="0"/>
          </a:p>
        </p:txBody>
      </p:sp>
      <p:sp>
        <p:nvSpPr>
          <p:cNvPr id="3" name="Content Placeholder 2"/>
          <p:cNvSpPr>
            <a:spLocks noGrp="1"/>
          </p:cNvSpPr>
          <p:nvPr>
            <p:ph idx="1"/>
          </p:nvPr>
        </p:nvSpPr>
        <p:spPr>
          <a:xfrm>
            <a:off x="1141065" y="2336304"/>
            <a:ext cx="7848600" cy="3535363"/>
          </a:xfrm>
        </p:spPr>
        <p:txBody>
          <a:bodyPr>
            <a:normAutofit fontScale="92500" lnSpcReduction="10000"/>
          </a:bodyPr>
          <a:lstStyle/>
          <a:p>
            <a:pPr marL="0" lvl="0" indent="0">
              <a:spcBef>
                <a:spcPts val="0"/>
              </a:spcBef>
              <a:buNone/>
            </a:pPr>
            <a:r>
              <a:rPr lang="en-US" sz="1800" b="1" dirty="0">
                <a:solidFill>
                  <a:prstClr val="black"/>
                </a:solidFill>
                <a:latin typeface="Calibri"/>
                <a:ea typeface="+mn-ea"/>
                <a:cs typeface="+mn-cs"/>
              </a:rPr>
              <a:t>Faculty: </a:t>
            </a:r>
            <a:r>
              <a:rPr lang="en-US" sz="1800" dirty="0" smtClean="0">
                <a:solidFill>
                  <a:prstClr val="black"/>
                </a:solidFill>
                <a:latin typeface="Calibri"/>
                <a:ea typeface="+mn-ea"/>
                <a:cs typeface="+mn-cs"/>
              </a:rPr>
              <a:t>Afsaneh </a:t>
            </a:r>
            <a:r>
              <a:rPr lang="en-US" sz="1800" dirty="0" err="1" smtClean="0">
                <a:solidFill>
                  <a:prstClr val="black"/>
                </a:solidFill>
                <a:latin typeface="Calibri"/>
                <a:ea typeface="+mn-ea"/>
                <a:cs typeface="+mn-cs"/>
              </a:rPr>
              <a:t>Moradi</a:t>
            </a:r>
            <a:r>
              <a:rPr lang="en-US" sz="1800" dirty="0" smtClean="0">
                <a:solidFill>
                  <a:prstClr val="black"/>
                </a:solidFill>
                <a:latin typeface="Calibri"/>
                <a:ea typeface="+mn-ea"/>
                <a:cs typeface="+mn-cs"/>
              </a:rPr>
              <a:t>, Joanna Richards</a:t>
            </a:r>
            <a:endParaRPr lang="en-US" sz="1800" dirty="0">
              <a:solidFill>
                <a:prstClr val="black"/>
              </a:solidFill>
              <a:latin typeface="Calibri"/>
              <a:ea typeface="+mn-ea"/>
              <a:cs typeface="+mn-cs"/>
            </a:endParaRPr>
          </a:p>
          <a:p>
            <a:pPr marL="0" lvl="0" indent="0">
              <a:spcBef>
                <a:spcPts val="0"/>
              </a:spcBef>
              <a:buNone/>
            </a:pPr>
            <a:endParaRPr lang="en-US" sz="1800" dirty="0">
              <a:solidFill>
                <a:prstClr val="black"/>
              </a:solidFill>
              <a:latin typeface="Calibri"/>
              <a:ea typeface="+mn-ea"/>
              <a:cs typeface="+mn-cs"/>
            </a:endParaRPr>
          </a:p>
          <a:p>
            <a:pPr marL="0" lvl="0" indent="0">
              <a:spcBef>
                <a:spcPts val="0"/>
              </a:spcBef>
              <a:buNone/>
            </a:pPr>
            <a:r>
              <a:rPr lang="en-US" sz="1800" b="1" dirty="0">
                <a:solidFill>
                  <a:prstClr val="black"/>
                </a:solidFill>
                <a:latin typeface="Calibri"/>
                <a:ea typeface="+mn-ea"/>
                <a:cs typeface="+mn-cs"/>
              </a:rPr>
              <a:t>Relationships with commercial interests:</a:t>
            </a:r>
          </a:p>
          <a:p>
            <a:pPr marL="0" lvl="0" indent="0">
              <a:spcBef>
                <a:spcPts val="0"/>
              </a:spcBef>
              <a:buNone/>
            </a:pPr>
            <a:r>
              <a:rPr lang="en-US" sz="1800" dirty="0">
                <a:solidFill>
                  <a:prstClr val="black"/>
                </a:solidFill>
                <a:latin typeface="Calibri"/>
                <a:ea typeface="+mn-ea"/>
                <a:cs typeface="+mn-cs"/>
              </a:rPr>
              <a:t>None. </a:t>
            </a:r>
          </a:p>
          <a:p>
            <a:pPr marL="0" lvl="0" indent="0">
              <a:spcBef>
                <a:spcPts val="0"/>
              </a:spcBef>
              <a:buNone/>
            </a:pPr>
            <a:endParaRPr lang="en-US" sz="1800" dirty="0">
              <a:solidFill>
                <a:prstClr val="black"/>
              </a:solidFill>
              <a:latin typeface="Calibri"/>
              <a:ea typeface="+mn-ea"/>
              <a:cs typeface="+mn-cs"/>
            </a:endParaRPr>
          </a:p>
          <a:p>
            <a:pPr marL="0" lvl="0" indent="0">
              <a:spcBef>
                <a:spcPts val="0"/>
              </a:spcBef>
              <a:buNone/>
            </a:pPr>
            <a:r>
              <a:rPr lang="en-US" sz="1800" b="1" dirty="0">
                <a:solidFill>
                  <a:prstClr val="black"/>
                </a:solidFill>
                <a:latin typeface="Calibri"/>
                <a:ea typeface="+mn-ea"/>
                <a:cs typeface="+mn-cs"/>
              </a:rPr>
              <a:t>Potential for conflict(s) of interest:</a:t>
            </a:r>
          </a:p>
          <a:p>
            <a:pPr marL="0" lvl="0" indent="0">
              <a:spcBef>
                <a:spcPts val="0"/>
              </a:spcBef>
              <a:buNone/>
            </a:pPr>
            <a:r>
              <a:rPr lang="en-US" sz="1800" dirty="0">
                <a:solidFill>
                  <a:prstClr val="black"/>
                </a:solidFill>
                <a:latin typeface="Calibri"/>
                <a:ea typeface="+mn-ea"/>
                <a:cs typeface="+mn-cs"/>
              </a:rPr>
              <a:t>None. </a:t>
            </a:r>
          </a:p>
          <a:p>
            <a:pPr marL="0" lvl="0" indent="0">
              <a:spcBef>
                <a:spcPts val="0"/>
              </a:spcBef>
              <a:buNone/>
            </a:pPr>
            <a:endParaRPr lang="en-US" sz="1800" dirty="0">
              <a:solidFill>
                <a:prstClr val="black"/>
              </a:solidFill>
              <a:latin typeface="Calibri"/>
              <a:ea typeface="+mn-ea"/>
              <a:cs typeface="+mn-cs"/>
            </a:endParaRPr>
          </a:p>
          <a:p>
            <a:pPr marL="0" lvl="0" indent="0">
              <a:spcBef>
                <a:spcPts val="0"/>
              </a:spcBef>
              <a:buNone/>
            </a:pPr>
            <a:r>
              <a:rPr lang="en-US" sz="1800" b="1" dirty="0">
                <a:solidFill>
                  <a:prstClr val="black"/>
                </a:solidFill>
                <a:latin typeface="Calibri"/>
                <a:ea typeface="+mn-ea"/>
                <a:cs typeface="+mn-cs"/>
              </a:rPr>
              <a:t>Mitigating Potential Bias</a:t>
            </a:r>
          </a:p>
          <a:p>
            <a:pPr marL="0" lvl="0" indent="0">
              <a:spcBef>
                <a:spcPts val="0"/>
              </a:spcBef>
              <a:buNone/>
            </a:pPr>
            <a:endParaRPr lang="en-US" sz="1800" dirty="0">
              <a:solidFill>
                <a:prstClr val="black"/>
              </a:solidFill>
              <a:latin typeface="Calibri"/>
              <a:ea typeface="+mn-ea"/>
              <a:cs typeface="+mn-cs"/>
            </a:endParaRPr>
          </a:p>
          <a:p>
            <a:pPr marL="285750" lvl="0" indent="-285750">
              <a:spcBef>
                <a:spcPts val="0"/>
              </a:spcBef>
            </a:pPr>
            <a:r>
              <a:rPr lang="en-US" sz="1800" dirty="0">
                <a:solidFill>
                  <a:prstClr val="black"/>
                </a:solidFill>
                <a:latin typeface="Calibri"/>
                <a:ea typeface="+mn-ea"/>
                <a:cs typeface="+mn-cs"/>
              </a:rPr>
              <a:t>The information presented is based on available data and evaluation findings. All efforts have been made to provide fair and balanced perspectives.</a:t>
            </a:r>
          </a:p>
          <a:p>
            <a:pPr marL="285750" lvl="0" indent="-285750">
              <a:spcBef>
                <a:spcPts val="0"/>
              </a:spcBef>
            </a:pPr>
            <a:r>
              <a:rPr lang="en-US" sz="1800" dirty="0">
                <a:solidFill>
                  <a:prstClr val="black"/>
                </a:solidFill>
                <a:latin typeface="Calibri"/>
                <a:ea typeface="+mn-ea"/>
                <a:cs typeface="+mn-cs"/>
              </a:rPr>
              <a:t>If you have concerns of commercial bias, please contact </a:t>
            </a:r>
            <a:r>
              <a:rPr lang="en-US" sz="1800" dirty="0" smtClean="0">
                <a:solidFill>
                  <a:prstClr val="black"/>
                </a:solidFill>
                <a:latin typeface="Calibri"/>
                <a:ea typeface="+mn-ea"/>
                <a:cs typeface="+mn-cs"/>
              </a:rPr>
              <a:t>Afsaneh </a:t>
            </a:r>
            <a:r>
              <a:rPr lang="en-US" sz="1800" dirty="0" err="1" smtClean="0">
                <a:solidFill>
                  <a:prstClr val="black"/>
                </a:solidFill>
                <a:latin typeface="Calibri"/>
                <a:ea typeface="+mn-ea"/>
                <a:cs typeface="+mn-cs"/>
              </a:rPr>
              <a:t>Moradi</a:t>
            </a:r>
            <a:r>
              <a:rPr lang="en-US" sz="1800" dirty="0" smtClean="0">
                <a:solidFill>
                  <a:prstClr val="black"/>
                </a:solidFill>
                <a:latin typeface="Calibri"/>
                <a:ea typeface="+mn-ea"/>
                <a:cs typeface="+mn-cs"/>
              </a:rPr>
              <a:t> (</a:t>
            </a:r>
            <a:r>
              <a:rPr lang="en-US" sz="1800" dirty="0" smtClean="0">
                <a:solidFill>
                  <a:prstClr val="black"/>
                </a:solidFill>
                <a:latin typeface="Calibri"/>
                <a:ea typeface="+mn-ea"/>
                <a:cs typeface="+mn-cs"/>
                <a:hlinkClick r:id="rId2"/>
              </a:rPr>
              <a:t>amoradi@doctorsofbc.ca</a:t>
            </a:r>
            <a:r>
              <a:rPr lang="en-US" sz="1800" dirty="0" smtClean="0">
                <a:solidFill>
                  <a:prstClr val="black"/>
                </a:solidFill>
                <a:latin typeface="Calibri"/>
                <a:ea typeface="+mn-ea"/>
                <a:cs typeface="+mn-cs"/>
              </a:rPr>
              <a:t>) or </a:t>
            </a:r>
            <a:r>
              <a:rPr lang="en-US" sz="1800" dirty="0">
                <a:solidFill>
                  <a:prstClr val="black"/>
                </a:solidFill>
                <a:latin typeface="Calibri"/>
                <a:ea typeface="+mn-ea"/>
                <a:cs typeface="+mn-cs"/>
              </a:rPr>
              <a:t>Joanna Richards (</a:t>
            </a:r>
            <a:r>
              <a:rPr lang="en-US" sz="1800" dirty="0" smtClean="0">
                <a:solidFill>
                  <a:prstClr val="black"/>
                </a:solidFill>
                <a:latin typeface="Calibri"/>
                <a:ea typeface="+mn-ea"/>
                <a:cs typeface="+mn-cs"/>
                <a:hlinkClick r:id="rId3"/>
              </a:rPr>
              <a:t>Joanna.Richards@gov.bc.ca</a:t>
            </a:r>
            <a:r>
              <a:rPr lang="en-US" sz="1800" dirty="0" smtClean="0">
                <a:solidFill>
                  <a:prstClr val="black"/>
                </a:solidFill>
                <a:latin typeface="Calibri"/>
                <a:ea typeface="+mn-ea"/>
                <a:cs typeface="+mn-cs"/>
              </a:rPr>
              <a:t>) </a:t>
            </a:r>
            <a:endParaRPr lang="en-US" sz="1800" dirty="0">
              <a:solidFill>
                <a:prstClr val="black"/>
              </a:solidFill>
              <a:latin typeface="Calibri"/>
              <a:ea typeface="+mn-ea"/>
              <a:cs typeface="+mn-cs"/>
            </a:endParaRPr>
          </a:p>
          <a:p>
            <a:endParaRPr lang="en-CA" dirty="0"/>
          </a:p>
        </p:txBody>
      </p:sp>
    </p:spTree>
    <p:extLst>
      <p:ext uri="{BB962C8B-B14F-4D97-AF65-F5344CB8AC3E}">
        <p14:creationId xmlns:p14="http://schemas.microsoft.com/office/powerpoint/2010/main" val="12230998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sp>
        <p:nvSpPr>
          <p:cNvPr id="3" name="Content Placeholder 2"/>
          <p:cNvSpPr>
            <a:spLocks noGrp="1"/>
          </p:cNvSpPr>
          <p:nvPr>
            <p:ph idx="1"/>
          </p:nvPr>
        </p:nvSpPr>
        <p:spPr/>
        <p:txBody>
          <a:bodyPr/>
          <a:lstStyle/>
          <a:p>
            <a:endParaRPr lang="en-CA"/>
          </a:p>
        </p:txBody>
      </p:sp>
      <p:pic>
        <p:nvPicPr>
          <p:cNvPr id="3074" name="Picture 2" descr="\\SFP.IDIR.BCGOV\U114\JMMCFARL$\Profile\Desktop\house-of-card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72" y="-27384"/>
            <a:ext cx="9153872" cy="7026367"/>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395536" y="404664"/>
            <a:ext cx="4171528" cy="1569660"/>
          </a:xfrm>
          <a:prstGeom prst="rect">
            <a:avLst/>
          </a:prstGeom>
          <a:noFill/>
        </p:spPr>
        <p:txBody>
          <a:bodyPr wrap="square" rtlCol="0">
            <a:spAutoFit/>
          </a:bodyPr>
          <a:lstStyle/>
          <a:p>
            <a:r>
              <a:rPr lang="en-CA" sz="4800" b="1" dirty="0" smtClean="0">
                <a:solidFill>
                  <a:prstClr val="white"/>
                </a:solidFill>
                <a:effectLst>
                  <a:outerShdw blurRad="38100" dist="38100" dir="2700000" algn="tl">
                    <a:srgbClr val="000000">
                      <a:alpha val="43137"/>
                    </a:srgbClr>
                  </a:outerShdw>
                </a:effectLst>
                <a:latin typeface="Arial Black" panose="020B0A04020102020204" pitchFamily="34" charset="0"/>
              </a:rPr>
              <a:t>Back to foundations</a:t>
            </a:r>
            <a:endParaRPr lang="en-CA" sz="4800" b="1" dirty="0">
              <a:solidFill>
                <a:prstClr val="white"/>
              </a:solidFill>
              <a:effectLst>
                <a:outerShdw blurRad="38100" dist="38100" dir="2700000" algn="tl">
                  <a:srgbClr val="000000">
                    <a:alpha val="43137"/>
                  </a:srgbClr>
                </a:outerShdw>
              </a:effectLst>
              <a:latin typeface="Arial Black" panose="020B0A04020102020204" pitchFamily="34" charset="0"/>
            </a:endParaRPr>
          </a:p>
        </p:txBody>
      </p:sp>
      <p:sp>
        <p:nvSpPr>
          <p:cNvPr id="6" name="TextBox 5"/>
          <p:cNvSpPr txBox="1"/>
          <p:nvPr/>
        </p:nvSpPr>
        <p:spPr>
          <a:xfrm>
            <a:off x="755576" y="6027003"/>
            <a:ext cx="7888832" cy="830997"/>
          </a:xfrm>
          <a:prstGeom prst="rect">
            <a:avLst/>
          </a:prstGeom>
          <a:noFill/>
        </p:spPr>
        <p:txBody>
          <a:bodyPr wrap="square" rtlCol="0">
            <a:spAutoFit/>
          </a:bodyPr>
          <a:lstStyle/>
          <a:p>
            <a:r>
              <a:rPr lang="en-CA" sz="4800" b="1" dirty="0" smtClean="0">
                <a:solidFill>
                  <a:prstClr val="white"/>
                </a:solidFill>
                <a:effectLst>
                  <a:outerShdw blurRad="38100" dist="38100" dir="2700000" algn="tl">
                    <a:srgbClr val="000000">
                      <a:alpha val="43137"/>
                    </a:srgbClr>
                  </a:outerShdw>
                </a:effectLst>
                <a:latin typeface="Arial Black" panose="020B0A04020102020204" pitchFamily="34" charset="0"/>
              </a:rPr>
              <a:t>Attachment</a:t>
            </a:r>
            <a:endParaRPr lang="en-CA" sz="4800" b="1" dirty="0">
              <a:solidFill>
                <a:prstClr val="white"/>
              </a:solidFill>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41726660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36096" y="5301208"/>
            <a:ext cx="3707904" cy="15567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graphicFrame>
        <p:nvGraphicFramePr>
          <p:cNvPr id="4" name="Content Placeholder 3"/>
          <p:cNvGraphicFramePr>
            <a:graphicFrameLocks noGrp="1"/>
          </p:cNvGraphicFramePr>
          <p:nvPr>
            <p:ph idx="1"/>
            <p:extLst/>
          </p:nvPr>
        </p:nvGraphicFramePr>
        <p:xfrm>
          <a:off x="323528" y="209357"/>
          <a:ext cx="8424935" cy="6648643"/>
        </p:xfrm>
        <a:graphic>
          <a:graphicData uri="http://schemas.openxmlformats.org/drawingml/2006/table">
            <a:tbl>
              <a:tblPr firstRow="1" firstCol="1" bandRow="1" bandCol="1">
                <a:tableStyleId>{3B4B98B0-60AC-42C2-AFA5-B58CD77FA1E5}</a:tableStyleId>
              </a:tblPr>
              <a:tblGrid>
                <a:gridCol w="8424935">
                  <a:extLst>
                    <a:ext uri="{9D8B030D-6E8A-4147-A177-3AD203B41FA5}">
                      <a16:colId xmlns:a16="http://schemas.microsoft.com/office/drawing/2014/main" val="20000"/>
                    </a:ext>
                  </a:extLst>
                </a:gridCol>
              </a:tblGrid>
              <a:tr h="389281">
                <a:tc>
                  <a:txBody>
                    <a:bodyPr/>
                    <a:lstStyle/>
                    <a:p>
                      <a:pPr algn="ctr">
                        <a:lnSpc>
                          <a:spcPct val="107000"/>
                        </a:lnSpc>
                        <a:spcAft>
                          <a:spcPts val="0"/>
                        </a:spcAft>
                      </a:pPr>
                      <a:r>
                        <a:rPr lang="en-US" sz="1800" dirty="0">
                          <a:effectLst/>
                        </a:rPr>
                        <a:t>Primary Care Network Core Attributes</a:t>
                      </a:r>
                      <a:endParaRPr lang="en-CA" sz="2400" dirty="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761429">
                <a:tc>
                  <a:txBody>
                    <a:bodyPr/>
                    <a:lstStyle/>
                    <a:p>
                      <a:pPr marL="0" lvl="0" indent="0" algn="l">
                        <a:spcAft>
                          <a:spcPts val="0"/>
                        </a:spcAft>
                        <a:buFont typeface="+mj-lt"/>
                        <a:buNone/>
                      </a:pPr>
                      <a:r>
                        <a:rPr lang="en-CA" sz="1800" dirty="0" smtClean="0">
                          <a:effectLst/>
                        </a:rPr>
                        <a:t>1.  Process </a:t>
                      </a:r>
                      <a:r>
                        <a:rPr lang="en-CA" sz="1800" dirty="0">
                          <a:effectLst/>
                        </a:rPr>
                        <a:t>for ensuring all people in a community have access to quality primary care, and are attached within a PCN.</a:t>
                      </a:r>
                      <a:endParaRPr lang="en-CA" sz="1800" dirty="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380715">
                <a:tc>
                  <a:txBody>
                    <a:bodyPr/>
                    <a:lstStyle/>
                    <a:p>
                      <a:pPr marL="0" lvl="0" indent="0" algn="l">
                        <a:spcAft>
                          <a:spcPts val="0"/>
                        </a:spcAft>
                        <a:buFont typeface="+mj-lt"/>
                        <a:buNone/>
                      </a:pPr>
                      <a:r>
                        <a:rPr lang="en-CA" sz="1800" dirty="0" smtClean="0">
                          <a:effectLst/>
                        </a:rPr>
                        <a:t>2.  Provision </a:t>
                      </a:r>
                      <a:r>
                        <a:rPr lang="en-CA" sz="1800" dirty="0">
                          <a:effectLst/>
                        </a:rPr>
                        <a:t>of extended hours of care including early mornings, evenings and weekends.</a:t>
                      </a:r>
                      <a:endParaRPr lang="en-CA" sz="1800" dirty="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761429">
                <a:tc>
                  <a:txBody>
                    <a:bodyPr/>
                    <a:lstStyle/>
                    <a:p>
                      <a:pPr marL="0" lvl="0" indent="0" algn="l">
                        <a:spcAft>
                          <a:spcPts val="0"/>
                        </a:spcAft>
                        <a:buFont typeface="+mj-lt"/>
                        <a:buNone/>
                      </a:pPr>
                      <a:r>
                        <a:rPr lang="en-CA" sz="1800" dirty="0" smtClean="0">
                          <a:effectLst/>
                        </a:rPr>
                        <a:t>3.  Provision </a:t>
                      </a:r>
                      <a:r>
                        <a:rPr lang="en-CA" sz="1800" dirty="0">
                          <a:effectLst/>
                        </a:rPr>
                        <a:t>of same day access for urgently needed care through the PCN or an Urgent </a:t>
                      </a:r>
                      <a:r>
                        <a:rPr lang="en-CA" sz="1800" dirty="0" smtClean="0">
                          <a:effectLst/>
                        </a:rPr>
                        <a:t>Primary Care</a:t>
                      </a:r>
                      <a:r>
                        <a:rPr lang="en-CA" sz="1800" baseline="0" dirty="0" smtClean="0">
                          <a:effectLst/>
                        </a:rPr>
                        <a:t> </a:t>
                      </a:r>
                      <a:r>
                        <a:rPr lang="en-CA" sz="1800" dirty="0" smtClean="0">
                          <a:effectLst/>
                        </a:rPr>
                        <a:t>Centre</a:t>
                      </a:r>
                      <a:r>
                        <a:rPr lang="en-CA" sz="1800" dirty="0">
                          <a:effectLst/>
                        </a:rPr>
                        <a:t>. </a:t>
                      </a:r>
                      <a:endParaRPr lang="en-CA" sz="1800" dirty="0">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r h="380715">
                <a:tc>
                  <a:txBody>
                    <a:bodyPr/>
                    <a:lstStyle/>
                    <a:p>
                      <a:pPr marL="0" lvl="0" indent="0" algn="l">
                        <a:spcAft>
                          <a:spcPts val="0"/>
                        </a:spcAft>
                        <a:buFont typeface="+mj-lt"/>
                        <a:buNone/>
                      </a:pPr>
                      <a:r>
                        <a:rPr lang="en-CA" sz="1800" dirty="0" smtClean="0">
                          <a:effectLst/>
                        </a:rPr>
                        <a:t>4.  Access </a:t>
                      </a:r>
                      <a:r>
                        <a:rPr lang="en-CA" sz="1800" dirty="0">
                          <a:effectLst/>
                        </a:rPr>
                        <a:t>to advice and information virtually (e.g. online, text, e-mail) and face to face.</a:t>
                      </a:r>
                      <a:endParaRPr lang="en-CA" sz="1800" dirty="0">
                        <a:effectLst/>
                        <a:latin typeface="Calibri"/>
                        <a:ea typeface="Calibri"/>
                        <a:cs typeface="Times New Roman"/>
                      </a:endParaRPr>
                    </a:p>
                  </a:txBody>
                  <a:tcPr marL="68580" marR="68580" marT="0" marB="0"/>
                </a:tc>
                <a:extLst>
                  <a:ext uri="{0D108BD9-81ED-4DB2-BD59-A6C34878D82A}">
                    <a16:rowId xmlns:a16="http://schemas.microsoft.com/office/drawing/2014/main" val="10004"/>
                  </a:ext>
                </a:extLst>
              </a:tr>
              <a:tr h="1142145">
                <a:tc>
                  <a:txBody>
                    <a:bodyPr/>
                    <a:lstStyle/>
                    <a:p>
                      <a:pPr marL="0" lvl="0" indent="0" algn="l">
                        <a:spcAft>
                          <a:spcPts val="0"/>
                        </a:spcAft>
                        <a:buFont typeface="+mj-lt"/>
                        <a:buNone/>
                      </a:pPr>
                      <a:r>
                        <a:rPr lang="en-CA" sz="1800" dirty="0" smtClean="0">
                          <a:effectLst/>
                        </a:rPr>
                        <a:t>5.</a:t>
                      </a:r>
                      <a:r>
                        <a:rPr lang="en-CA" sz="1800" baseline="0" dirty="0" smtClean="0">
                          <a:effectLst/>
                        </a:rPr>
                        <a:t>  </a:t>
                      </a:r>
                      <a:r>
                        <a:rPr lang="en-CA" sz="1800" dirty="0" smtClean="0">
                          <a:effectLst/>
                        </a:rPr>
                        <a:t>Provision </a:t>
                      </a:r>
                      <a:r>
                        <a:rPr lang="en-CA" sz="1800" dirty="0">
                          <a:effectLst/>
                        </a:rPr>
                        <a:t>of comprehensive primary care services through networking of PMHs with other primary care providers and teams, to include maternity, inpatient, residential, mild/moderate mental health and substance use, and preventative care.</a:t>
                      </a:r>
                      <a:endParaRPr lang="en-CA" sz="1800" dirty="0">
                        <a:effectLst/>
                        <a:latin typeface="Calibri"/>
                        <a:ea typeface="Calibri"/>
                        <a:cs typeface="Times New Roman"/>
                      </a:endParaRPr>
                    </a:p>
                  </a:txBody>
                  <a:tcPr marL="68580" marR="68580" marT="0" marB="0"/>
                </a:tc>
                <a:extLst>
                  <a:ext uri="{0D108BD9-81ED-4DB2-BD59-A6C34878D82A}">
                    <a16:rowId xmlns:a16="http://schemas.microsoft.com/office/drawing/2014/main" val="10005"/>
                  </a:ext>
                </a:extLst>
              </a:tr>
              <a:tr h="380715">
                <a:tc>
                  <a:txBody>
                    <a:bodyPr/>
                    <a:lstStyle/>
                    <a:p>
                      <a:pPr marL="0" lvl="0" indent="0" algn="l">
                        <a:spcAft>
                          <a:spcPts val="0"/>
                        </a:spcAft>
                        <a:buFont typeface="+mj-lt"/>
                        <a:buNone/>
                      </a:pPr>
                      <a:r>
                        <a:rPr lang="en-CA" sz="1800" dirty="0" smtClean="0">
                          <a:effectLst/>
                        </a:rPr>
                        <a:t>6.  Care </a:t>
                      </a:r>
                      <a:r>
                        <a:rPr lang="en-CA" sz="1800" dirty="0">
                          <a:effectLst/>
                        </a:rPr>
                        <a:t>is culturally </a:t>
                      </a:r>
                      <a:r>
                        <a:rPr lang="en-CA" sz="1800" dirty="0" smtClean="0">
                          <a:effectLst/>
                        </a:rPr>
                        <a:t>safe</a:t>
                      </a:r>
                      <a:r>
                        <a:rPr lang="en-CA" sz="1800" baseline="0" dirty="0" smtClean="0">
                          <a:effectLst/>
                        </a:rPr>
                        <a:t> and appropriate.</a:t>
                      </a:r>
                      <a:endParaRPr lang="en-CA" sz="1800" dirty="0">
                        <a:effectLst/>
                        <a:latin typeface="Calibri"/>
                        <a:ea typeface="Calibri"/>
                        <a:cs typeface="Times New Roman"/>
                      </a:endParaRPr>
                    </a:p>
                  </a:txBody>
                  <a:tcPr marL="68580" marR="68580" marT="0" marB="0"/>
                </a:tc>
                <a:extLst>
                  <a:ext uri="{0D108BD9-81ED-4DB2-BD59-A6C34878D82A}">
                    <a16:rowId xmlns:a16="http://schemas.microsoft.com/office/drawing/2014/main" val="10006"/>
                  </a:ext>
                </a:extLst>
              </a:tr>
              <a:tr h="1522860">
                <a:tc>
                  <a:txBody>
                    <a:bodyPr/>
                    <a:lstStyle/>
                    <a:p>
                      <a:pPr marL="0" lvl="0" indent="0" algn="l">
                        <a:spcAft>
                          <a:spcPts val="0"/>
                        </a:spcAft>
                        <a:buFont typeface="+mj-lt"/>
                        <a:buNone/>
                      </a:pPr>
                      <a:r>
                        <a:rPr lang="en-CA" sz="1800" dirty="0" smtClean="0">
                          <a:effectLst/>
                        </a:rPr>
                        <a:t>7.  Coordination </a:t>
                      </a:r>
                      <a:r>
                        <a:rPr lang="en-CA" sz="1800" dirty="0">
                          <a:effectLst/>
                        </a:rPr>
                        <a:t>of care with diagnostic services, hospital care, specialty care and specialized community services for all patients and with particular emphasis on those with mental health and substance use conditions, those with complex medical conditions and/or frailty and surgical services provided in community.</a:t>
                      </a:r>
                      <a:endParaRPr lang="en-CA" sz="1800" dirty="0">
                        <a:effectLst/>
                        <a:latin typeface="Calibri"/>
                        <a:ea typeface="Calibri"/>
                        <a:cs typeface="Times New Roman"/>
                      </a:endParaRPr>
                    </a:p>
                  </a:txBody>
                  <a:tcPr marL="68580" marR="68580" marT="0" marB="0"/>
                </a:tc>
                <a:extLst>
                  <a:ext uri="{0D108BD9-81ED-4DB2-BD59-A6C34878D82A}">
                    <a16:rowId xmlns:a16="http://schemas.microsoft.com/office/drawing/2014/main" val="10007"/>
                  </a:ext>
                </a:extLst>
              </a:tr>
              <a:tr h="761429">
                <a:tc>
                  <a:txBody>
                    <a:bodyPr/>
                    <a:lstStyle/>
                    <a:p>
                      <a:pPr marL="0" lvl="0" indent="0" algn="l">
                        <a:spcAft>
                          <a:spcPts val="0"/>
                        </a:spcAft>
                        <a:buFont typeface="+mj-lt"/>
                        <a:buNone/>
                      </a:pPr>
                      <a:r>
                        <a:rPr lang="en-CA" sz="1800" dirty="0" smtClean="0">
                          <a:effectLst/>
                        </a:rPr>
                        <a:t>8. Clear </a:t>
                      </a:r>
                      <a:r>
                        <a:rPr lang="en-CA" sz="1800" dirty="0">
                          <a:effectLst/>
                        </a:rPr>
                        <a:t>communication within the network of providers and to the public to create awareness about and appropriate use of services.</a:t>
                      </a:r>
                      <a:endParaRPr lang="en-CA" sz="1800" dirty="0">
                        <a:effectLst/>
                        <a:latin typeface="Calibri"/>
                        <a:ea typeface="Calibri"/>
                        <a:cs typeface="Times New Roman"/>
                      </a:endParaRPr>
                    </a:p>
                  </a:txBody>
                  <a:tcPr marL="68580" marR="68580" marT="0" marB="0"/>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3845372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971600" y="2492896"/>
            <a:ext cx="8172400" cy="1470025"/>
          </a:xfrm>
        </p:spPr>
        <p:txBody>
          <a:bodyPr>
            <a:normAutofit/>
          </a:bodyPr>
          <a:lstStyle/>
          <a:p>
            <a:pPr algn="ctr"/>
            <a:r>
              <a:rPr lang="en-US" sz="3200" b="1" dirty="0" smtClean="0"/>
              <a:t>JOURNEY FROM EOI TO SERVICE PLANNING </a:t>
            </a:r>
            <a:endParaRPr lang="en-US" sz="3200" b="1" dirty="0"/>
          </a:p>
        </p:txBody>
      </p:sp>
    </p:spTree>
    <p:extLst>
      <p:ext uri="{BB962C8B-B14F-4D97-AF65-F5344CB8AC3E}">
        <p14:creationId xmlns:p14="http://schemas.microsoft.com/office/powerpoint/2010/main" val="40432053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752" y="1052736"/>
            <a:ext cx="7848600" cy="1066800"/>
          </a:xfrm>
        </p:spPr>
        <p:txBody>
          <a:bodyPr>
            <a:normAutofit/>
          </a:bodyPr>
          <a:lstStyle/>
          <a:p>
            <a:pPr algn="ctr"/>
            <a:r>
              <a:rPr lang="en-CA" dirty="0" smtClean="0"/>
              <a:t>PROCESS MAP</a:t>
            </a:r>
            <a:endParaRPr lang="en-CA"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88754705"/>
              </p:ext>
            </p:extLst>
          </p:nvPr>
        </p:nvGraphicFramePr>
        <p:xfrm>
          <a:off x="1331640" y="1916832"/>
          <a:ext cx="7416824" cy="4523529"/>
        </p:xfrm>
        <a:graphic>
          <a:graphicData uri="http://schemas.openxmlformats.org/drawingml/2006/table">
            <a:tbl>
              <a:tblPr firstRow="1" bandRow="1" bandCol="1"/>
              <a:tblGrid>
                <a:gridCol w="4874568">
                  <a:extLst>
                    <a:ext uri="{9D8B030D-6E8A-4147-A177-3AD203B41FA5}">
                      <a16:colId xmlns:a16="http://schemas.microsoft.com/office/drawing/2014/main" val="4168230911"/>
                    </a:ext>
                  </a:extLst>
                </a:gridCol>
                <a:gridCol w="1099354">
                  <a:extLst>
                    <a:ext uri="{9D8B030D-6E8A-4147-A177-3AD203B41FA5}">
                      <a16:colId xmlns:a16="http://schemas.microsoft.com/office/drawing/2014/main" val="4249166416"/>
                    </a:ext>
                  </a:extLst>
                </a:gridCol>
                <a:gridCol w="1442902">
                  <a:extLst>
                    <a:ext uri="{9D8B030D-6E8A-4147-A177-3AD203B41FA5}">
                      <a16:colId xmlns:a16="http://schemas.microsoft.com/office/drawing/2014/main" val="1348291588"/>
                    </a:ext>
                  </a:extLst>
                </a:gridCol>
              </a:tblGrid>
              <a:tr h="144499">
                <a:tc>
                  <a:txBody>
                    <a:bodyPr/>
                    <a:lstStyle/>
                    <a:p>
                      <a:pPr marL="0" marR="0">
                        <a:spcBef>
                          <a:spcPts val="0"/>
                        </a:spcBef>
                        <a:spcAft>
                          <a:spcPts val="0"/>
                        </a:spcAft>
                      </a:pPr>
                      <a:r>
                        <a:rPr lang="en-CA" sz="10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Action</a:t>
                      </a:r>
                      <a:endParaRPr lang="en-CA" sz="1000">
                        <a:effectLst/>
                        <a:latin typeface="Calibri" panose="020F0502020204030204" pitchFamily="34" charset="0"/>
                        <a:ea typeface="Calibri" panose="020F0502020204030204" pitchFamily="34" charset="0"/>
                        <a:cs typeface="Times New Roman" panose="02020603050405020304" pitchFamily="18" charset="0"/>
                      </a:endParaRPr>
                    </a:p>
                  </a:txBody>
                  <a:tcPr marL="57642" marR="57642" marT="0" marB="0">
                    <a:lnL w="12700" cap="flat" cmpd="sng" algn="ctr">
                      <a:solidFill>
                        <a:srgbClr val="006D8A"/>
                      </a:solidFill>
                      <a:prstDash val="solid"/>
                      <a:round/>
                      <a:headEnd type="none" w="med" len="med"/>
                      <a:tailEnd type="none" w="med" len="med"/>
                    </a:lnL>
                    <a:lnR w="12700" cap="flat" cmpd="sng" algn="ctr">
                      <a:solidFill>
                        <a:srgbClr val="006D8A"/>
                      </a:solidFill>
                      <a:prstDash val="solid"/>
                      <a:round/>
                      <a:headEnd type="none" w="med" len="med"/>
                      <a:tailEnd type="none" w="med" len="med"/>
                    </a:lnR>
                    <a:lnT w="12700" cap="flat" cmpd="sng" algn="ctr">
                      <a:solidFill>
                        <a:srgbClr val="006D8A"/>
                      </a:solidFill>
                      <a:prstDash val="solid"/>
                      <a:round/>
                      <a:headEnd type="none" w="med" len="med"/>
                      <a:tailEnd type="none" w="med" len="med"/>
                    </a:lnT>
                    <a:lnB w="12700" cap="flat" cmpd="sng" algn="ctr">
                      <a:solidFill>
                        <a:srgbClr val="006D8A"/>
                      </a:solidFill>
                      <a:prstDash val="solid"/>
                      <a:round/>
                      <a:headEnd type="none" w="med" len="med"/>
                      <a:tailEnd type="none" w="med" len="med"/>
                    </a:lnB>
                    <a:solidFill>
                      <a:srgbClr val="006D8A"/>
                    </a:solidFill>
                  </a:tcPr>
                </a:tc>
                <a:tc>
                  <a:txBody>
                    <a:bodyPr/>
                    <a:lstStyle/>
                    <a:p>
                      <a:pPr marL="0" marR="0">
                        <a:spcBef>
                          <a:spcPts val="0"/>
                        </a:spcBef>
                        <a:spcAft>
                          <a:spcPts val="0"/>
                        </a:spcAft>
                      </a:pPr>
                      <a:r>
                        <a:rPr lang="en-CA" sz="10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Who</a:t>
                      </a:r>
                      <a:endParaRPr lang="en-CA" sz="1000">
                        <a:effectLst/>
                        <a:latin typeface="Calibri" panose="020F0502020204030204" pitchFamily="34" charset="0"/>
                        <a:ea typeface="Calibri" panose="020F0502020204030204" pitchFamily="34" charset="0"/>
                        <a:cs typeface="Times New Roman" panose="02020603050405020304" pitchFamily="18" charset="0"/>
                      </a:endParaRPr>
                    </a:p>
                  </a:txBody>
                  <a:tcPr marL="57642" marR="57642" marT="0" marB="0">
                    <a:lnL w="12700" cap="flat" cmpd="sng" algn="ctr">
                      <a:solidFill>
                        <a:srgbClr val="006D8A"/>
                      </a:solidFill>
                      <a:prstDash val="solid"/>
                      <a:round/>
                      <a:headEnd type="none" w="med" len="med"/>
                      <a:tailEnd type="none" w="med" len="med"/>
                    </a:lnL>
                    <a:lnR w="12700" cap="flat" cmpd="sng" algn="ctr">
                      <a:solidFill>
                        <a:srgbClr val="006D8A"/>
                      </a:solidFill>
                      <a:prstDash val="solid"/>
                      <a:round/>
                      <a:headEnd type="none" w="med" len="med"/>
                      <a:tailEnd type="none" w="med" len="med"/>
                    </a:lnR>
                    <a:lnT w="12700" cap="flat" cmpd="sng" algn="ctr">
                      <a:solidFill>
                        <a:srgbClr val="006D8A"/>
                      </a:solidFill>
                      <a:prstDash val="solid"/>
                      <a:round/>
                      <a:headEnd type="none" w="med" len="med"/>
                      <a:tailEnd type="none" w="med" len="med"/>
                    </a:lnT>
                    <a:lnB w="12700" cap="flat" cmpd="sng" algn="ctr">
                      <a:solidFill>
                        <a:srgbClr val="006D8A"/>
                      </a:solidFill>
                      <a:prstDash val="solid"/>
                      <a:round/>
                      <a:headEnd type="none" w="med" len="med"/>
                      <a:tailEnd type="none" w="med" len="med"/>
                    </a:lnB>
                    <a:solidFill>
                      <a:srgbClr val="006D8A"/>
                    </a:solidFill>
                  </a:tcPr>
                </a:tc>
                <a:tc>
                  <a:txBody>
                    <a:bodyPr/>
                    <a:lstStyle/>
                    <a:p>
                      <a:pPr marL="0" marR="0" algn="r">
                        <a:spcBef>
                          <a:spcPts val="0"/>
                        </a:spcBef>
                        <a:spcAft>
                          <a:spcPts val="0"/>
                        </a:spcAft>
                      </a:pPr>
                      <a:r>
                        <a:rPr lang="en-CA" sz="10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Elapsed Time</a:t>
                      </a:r>
                      <a:endParaRPr lang="en-CA" sz="1000">
                        <a:effectLst/>
                        <a:latin typeface="Calibri" panose="020F0502020204030204" pitchFamily="34" charset="0"/>
                        <a:ea typeface="Calibri" panose="020F0502020204030204" pitchFamily="34" charset="0"/>
                        <a:cs typeface="Times New Roman" panose="02020603050405020304" pitchFamily="18" charset="0"/>
                      </a:endParaRPr>
                    </a:p>
                  </a:txBody>
                  <a:tcPr marL="57642" marR="57642" marT="0" marB="0">
                    <a:lnL w="12700" cap="flat" cmpd="sng" algn="ctr">
                      <a:solidFill>
                        <a:srgbClr val="006D8A"/>
                      </a:solidFill>
                      <a:prstDash val="solid"/>
                      <a:round/>
                      <a:headEnd type="none" w="med" len="med"/>
                      <a:tailEnd type="none" w="med" len="med"/>
                    </a:lnL>
                    <a:lnR w="12700" cap="flat" cmpd="sng" algn="ctr">
                      <a:solidFill>
                        <a:srgbClr val="006D8A"/>
                      </a:solidFill>
                      <a:prstDash val="solid"/>
                      <a:round/>
                      <a:headEnd type="none" w="med" len="med"/>
                      <a:tailEnd type="none" w="med" len="med"/>
                    </a:lnR>
                    <a:lnT w="12700" cap="flat" cmpd="sng" algn="ctr">
                      <a:solidFill>
                        <a:srgbClr val="006D8A"/>
                      </a:solidFill>
                      <a:prstDash val="solid"/>
                      <a:round/>
                      <a:headEnd type="none" w="med" len="med"/>
                      <a:tailEnd type="none" w="med" len="med"/>
                    </a:lnT>
                    <a:lnB w="12700" cap="flat" cmpd="sng" algn="ctr">
                      <a:solidFill>
                        <a:srgbClr val="006D8A"/>
                      </a:solidFill>
                      <a:prstDash val="solid"/>
                      <a:round/>
                      <a:headEnd type="none" w="med" len="med"/>
                      <a:tailEnd type="none" w="med" len="med"/>
                    </a:lnB>
                    <a:solidFill>
                      <a:srgbClr val="006D8A"/>
                    </a:solidFill>
                  </a:tcPr>
                </a:tc>
                <a:extLst>
                  <a:ext uri="{0D108BD9-81ED-4DB2-BD59-A6C34878D82A}">
                    <a16:rowId xmlns:a16="http://schemas.microsoft.com/office/drawing/2014/main" val="805809818"/>
                  </a:ext>
                </a:extLst>
              </a:tr>
              <a:tr h="580999">
                <a:tc>
                  <a:txBody>
                    <a:bodyPr/>
                    <a:lstStyle/>
                    <a:p>
                      <a:pPr marL="0" marR="0" lvl="0" indent="0">
                        <a:spcBef>
                          <a:spcPts val="0"/>
                        </a:spcBef>
                        <a:spcAft>
                          <a:spcPts val="0"/>
                        </a:spcAft>
                        <a:buFont typeface="+mj-lt"/>
                        <a:buNone/>
                      </a:pPr>
                      <a:r>
                        <a:rPr lang="en-CA" sz="1000" dirty="0" smtClean="0">
                          <a:effectLst/>
                          <a:latin typeface="Calibri" panose="020F0502020204030204" pitchFamily="34" charset="0"/>
                          <a:ea typeface="Calibri" panose="020F0502020204030204" pitchFamily="34" charset="0"/>
                          <a:cs typeface="Times New Roman" panose="02020603050405020304" pitchFamily="18" charset="0"/>
                        </a:rPr>
                        <a:t>1. Submits </a:t>
                      </a:r>
                      <a:r>
                        <a:rPr lang="en-CA" sz="1000" dirty="0">
                          <a:effectLst/>
                          <a:latin typeface="Calibri" panose="020F0502020204030204" pitchFamily="34" charset="0"/>
                          <a:ea typeface="Calibri" panose="020F0502020204030204" pitchFamily="34" charset="0"/>
                          <a:cs typeface="Times New Roman" panose="02020603050405020304" pitchFamily="18" charset="0"/>
                        </a:rPr>
                        <a:t>Expression of Interest (EOI) to GPSC co-chairs indicating that they are ready to undertake the Development of a PCN Service Plan and Gap Analysis </a:t>
                      </a:r>
                    </a:p>
                  </a:txBody>
                  <a:tcPr marL="57642" marR="57642" marT="0" marB="0">
                    <a:lnL w="12700" cap="flat" cmpd="sng" algn="ctr">
                      <a:solidFill>
                        <a:srgbClr val="006D8A"/>
                      </a:solidFill>
                      <a:prstDash val="solid"/>
                      <a:round/>
                      <a:headEnd type="none" w="med" len="med"/>
                      <a:tailEnd type="none" w="med" len="med"/>
                    </a:lnL>
                    <a:lnR w="12700" cap="flat" cmpd="sng" algn="ctr">
                      <a:solidFill>
                        <a:srgbClr val="006D8A"/>
                      </a:solidFill>
                      <a:prstDash val="solid"/>
                      <a:round/>
                      <a:headEnd type="none" w="med" len="med"/>
                      <a:tailEnd type="none" w="med" len="med"/>
                    </a:lnR>
                    <a:lnT w="12700" cap="flat" cmpd="sng" algn="ctr">
                      <a:solidFill>
                        <a:srgbClr val="006D8A"/>
                      </a:solidFill>
                      <a:prstDash val="solid"/>
                      <a:round/>
                      <a:headEnd type="none" w="med" len="med"/>
                      <a:tailEnd type="none" w="med" len="med"/>
                    </a:lnT>
                    <a:lnB w="12700" cap="flat" cmpd="sng" algn="ctr">
                      <a:solidFill>
                        <a:srgbClr val="006D8A"/>
                      </a:solidFill>
                      <a:prstDash val="solid"/>
                      <a:round/>
                      <a:headEnd type="none" w="med" len="med"/>
                      <a:tailEnd type="none" w="med" len="med"/>
                    </a:lnB>
                  </a:tcPr>
                </a:tc>
                <a:tc>
                  <a:txBody>
                    <a:bodyPr/>
                    <a:lstStyle/>
                    <a:p>
                      <a:pPr marL="0" marR="0">
                        <a:spcBef>
                          <a:spcPts val="0"/>
                        </a:spcBef>
                        <a:spcAft>
                          <a:spcPts val="0"/>
                        </a:spcAft>
                      </a:pPr>
                      <a:r>
                        <a:rPr lang="en-CA" sz="1000">
                          <a:effectLst/>
                          <a:latin typeface="Calibri" panose="020F0502020204030204" pitchFamily="34" charset="0"/>
                          <a:ea typeface="Calibri" panose="020F0502020204030204" pitchFamily="34" charset="0"/>
                          <a:cs typeface="Times New Roman" panose="02020603050405020304" pitchFamily="18" charset="0"/>
                        </a:rPr>
                        <a:t>CSC</a:t>
                      </a:r>
                    </a:p>
                  </a:txBody>
                  <a:tcPr marL="57642" marR="57642" marT="0" marB="0">
                    <a:lnL w="12700" cap="flat" cmpd="sng" algn="ctr">
                      <a:solidFill>
                        <a:srgbClr val="006D8A"/>
                      </a:solidFill>
                      <a:prstDash val="solid"/>
                      <a:round/>
                      <a:headEnd type="none" w="med" len="med"/>
                      <a:tailEnd type="none" w="med" len="med"/>
                    </a:lnL>
                    <a:lnR w="12700" cap="flat" cmpd="sng" algn="ctr">
                      <a:solidFill>
                        <a:srgbClr val="006D8A"/>
                      </a:solidFill>
                      <a:prstDash val="solid"/>
                      <a:round/>
                      <a:headEnd type="none" w="med" len="med"/>
                      <a:tailEnd type="none" w="med" len="med"/>
                    </a:lnR>
                    <a:lnT w="12700" cap="flat" cmpd="sng" algn="ctr">
                      <a:solidFill>
                        <a:srgbClr val="006D8A"/>
                      </a:solidFill>
                      <a:prstDash val="solid"/>
                      <a:round/>
                      <a:headEnd type="none" w="med" len="med"/>
                      <a:tailEnd type="none" w="med" len="med"/>
                    </a:lnT>
                    <a:lnB w="12700" cap="flat" cmpd="sng" algn="ctr">
                      <a:solidFill>
                        <a:srgbClr val="006D8A"/>
                      </a:solidFill>
                      <a:prstDash val="solid"/>
                      <a:round/>
                      <a:headEnd type="none" w="med" len="med"/>
                      <a:tailEnd type="none" w="med" len="med"/>
                    </a:lnB>
                  </a:tcPr>
                </a:tc>
                <a:tc>
                  <a:txBody>
                    <a:bodyPr/>
                    <a:lstStyle/>
                    <a:p>
                      <a:pPr marL="0" marR="0" algn="r">
                        <a:spcBef>
                          <a:spcPts val="0"/>
                        </a:spcBef>
                        <a:spcAft>
                          <a:spcPts val="0"/>
                        </a:spcAft>
                      </a:pPr>
                      <a:r>
                        <a:rPr lang="en-CA" sz="1000">
                          <a:effectLst/>
                          <a:latin typeface="Calibri" panose="020F0502020204030204" pitchFamily="34" charset="0"/>
                          <a:ea typeface="Calibri" panose="020F0502020204030204" pitchFamily="34" charset="0"/>
                          <a:cs typeface="Times New Roman" panose="02020603050405020304" pitchFamily="18" charset="0"/>
                        </a:rPr>
                        <a:t> </a:t>
                      </a:r>
                    </a:p>
                  </a:txBody>
                  <a:tcPr marL="57642" marR="57642" marT="0" marB="0">
                    <a:lnL w="12700" cap="flat" cmpd="sng" algn="ctr">
                      <a:solidFill>
                        <a:srgbClr val="006D8A"/>
                      </a:solidFill>
                      <a:prstDash val="solid"/>
                      <a:round/>
                      <a:headEnd type="none" w="med" len="med"/>
                      <a:tailEnd type="none" w="med" len="med"/>
                    </a:lnL>
                    <a:lnR w="12700" cap="flat" cmpd="sng" algn="ctr">
                      <a:solidFill>
                        <a:srgbClr val="006D8A"/>
                      </a:solidFill>
                      <a:prstDash val="solid"/>
                      <a:round/>
                      <a:headEnd type="none" w="med" len="med"/>
                      <a:tailEnd type="none" w="med" len="med"/>
                    </a:lnR>
                    <a:lnT w="12700" cap="flat" cmpd="sng" algn="ctr">
                      <a:solidFill>
                        <a:srgbClr val="006D8A"/>
                      </a:solidFill>
                      <a:prstDash val="solid"/>
                      <a:round/>
                      <a:headEnd type="none" w="med" len="med"/>
                      <a:tailEnd type="none" w="med" len="med"/>
                    </a:lnT>
                    <a:lnB w="12700" cap="flat" cmpd="sng" algn="ctr">
                      <a:solidFill>
                        <a:srgbClr val="006D8A"/>
                      </a:solidFill>
                      <a:prstDash val="solid"/>
                      <a:round/>
                      <a:headEnd type="none" w="med" len="med"/>
                      <a:tailEnd type="none" w="med" len="med"/>
                    </a:lnB>
                  </a:tcPr>
                </a:tc>
                <a:extLst>
                  <a:ext uri="{0D108BD9-81ED-4DB2-BD59-A6C34878D82A}">
                    <a16:rowId xmlns:a16="http://schemas.microsoft.com/office/drawing/2014/main" val="425125041"/>
                  </a:ext>
                </a:extLst>
              </a:tr>
              <a:tr h="490737">
                <a:tc>
                  <a:txBody>
                    <a:bodyPr/>
                    <a:lstStyle/>
                    <a:p>
                      <a:pPr marL="0" marR="0" lvl="0" indent="0" algn="l" defTabSz="914400" rtl="0" eaLnBrk="1" latinLnBrk="0" hangingPunct="1">
                        <a:spcBef>
                          <a:spcPts val="0"/>
                        </a:spcBef>
                        <a:spcAft>
                          <a:spcPts val="0"/>
                        </a:spcAft>
                        <a:buFont typeface="+mj-lt"/>
                        <a:buNone/>
                      </a:pPr>
                      <a:r>
                        <a:rPr lang="en-CA" sz="1000" dirty="0" smtClean="0">
                          <a:effectLst/>
                          <a:latin typeface="Calibri" panose="020F0502020204030204" pitchFamily="34" charset="0"/>
                          <a:ea typeface="Calibri" panose="020F0502020204030204" pitchFamily="34" charset="0"/>
                          <a:cs typeface="Times New Roman" panose="02020603050405020304" pitchFamily="18" charset="0"/>
                        </a:rPr>
                        <a:t>2</a:t>
                      </a:r>
                      <a:r>
                        <a:rPr lang="en-CA" sz="1000" kern="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Reviews </a:t>
                      </a:r>
                      <a:r>
                        <a:rPr lang="en-CA" sz="10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EOI and approves or declines request, communicates decision to Division </a:t>
                      </a:r>
                      <a:r>
                        <a:rPr lang="en-CA" sz="1000" kern="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/CSC </a:t>
                      </a:r>
                      <a:r>
                        <a:rPr lang="en-CA" sz="10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and provides PCN Service Plan template</a:t>
                      </a:r>
                    </a:p>
                  </a:txBody>
                  <a:tcPr marL="57642" marR="57642" marT="0" marB="0">
                    <a:lnL w="12700" cap="flat" cmpd="sng" algn="ctr">
                      <a:solidFill>
                        <a:srgbClr val="006D8A"/>
                      </a:solidFill>
                      <a:prstDash val="solid"/>
                      <a:round/>
                      <a:headEnd type="none" w="med" len="med"/>
                      <a:tailEnd type="none" w="med" len="med"/>
                    </a:lnL>
                    <a:lnR w="12700" cap="flat" cmpd="sng" algn="ctr">
                      <a:solidFill>
                        <a:srgbClr val="006D8A"/>
                      </a:solidFill>
                      <a:prstDash val="solid"/>
                      <a:round/>
                      <a:headEnd type="none" w="med" len="med"/>
                      <a:tailEnd type="none" w="med" len="med"/>
                    </a:lnR>
                    <a:lnT w="12700" cap="flat" cmpd="sng" algn="ctr">
                      <a:solidFill>
                        <a:srgbClr val="006D8A"/>
                      </a:solidFill>
                      <a:prstDash val="solid"/>
                      <a:round/>
                      <a:headEnd type="none" w="med" len="med"/>
                      <a:tailEnd type="none" w="med" len="med"/>
                    </a:lnT>
                    <a:lnB w="12700" cap="flat" cmpd="sng" algn="ctr">
                      <a:solidFill>
                        <a:srgbClr val="006D8A"/>
                      </a:solidFill>
                      <a:prstDash val="solid"/>
                      <a:round/>
                      <a:headEnd type="none" w="med" len="med"/>
                      <a:tailEnd type="none" w="med" len="med"/>
                    </a:lnB>
                  </a:tcPr>
                </a:tc>
                <a:tc>
                  <a:txBody>
                    <a:bodyPr/>
                    <a:lstStyle/>
                    <a:p>
                      <a:pPr marL="0" marR="0">
                        <a:spcBef>
                          <a:spcPts val="0"/>
                        </a:spcBef>
                        <a:spcAft>
                          <a:spcPts val="0"/>
                        </a:spcAft>
                      </a:pPr>
                      <a:r>
                        <a:rPr lang="en-CA" sz="1000" dirty="0">
                          <a:effectLst/>
                          <a:latin typeface="Calibri" panose="020F0502020204030204" pitchFamily="34" charset="0"/>
                          <a:ea typeface="Calibri" panose="020F0502020204030204" pitchFamily="34" charset="0"/>
                          <a:cs typeface="Times New Roman" panose="02020603050405020304" pitchFamily="18" charset="0"/>
                        </a:rPr>
                        <a:t>GPSC JLT</a:t>
                      </a:r>
                    </a:p>
                  </a:txBody>
                  <a:tcPr marL="57642" marR="57642" marT="0" marB="0">
                    <a:lnL w="12700" cap="flat" cmpd="sng" algn="ctr">
                      <a:solidFill>
                        <a:srgbClr val="006D8A"/>
                      </a:solidFill>
                      <a:prstDash val="solid"/>
                      <a:round/>
                      <a:headEnd type="none" w="med" len="med"/>
                      <a:tailEnd type="none" w="med" len="med"/>
                    </a:lnL>
                    <a:lnR w="12700" cap="flat" cmpd="sng" algn="ctr">
                      <a:solidFill>
                        <a:srgbClr val="006D8A"/>
                      </a:solidFill>
                      <a:prstDash val="solid"/>
                      <a:round/>
                      <a:headEnd type="none" w="med" len="med"/>
                      <a:tailEnd type="none" w="med" len="med"/>
                    </a:lnR>
                    <a:lnT w="12700" cap="flat" cmpd="sng" algn="ctr">
                      <a:solidFill>
                        <a:srgbClr val="006D8A"/>
                      </a:solidFill>
                      <a:prstDash val="solid"/>
                      <a:round/>
                      <a:headEnd type="none" w="med" len="med"/>
                      <a:tailEnd type="none" w="med" len="med"/>
                    </a:lnT>
                    <a:lnB w="12700" cap="flat" cmpd="sng" algn="ctr">
                      <a:solidFill>
                        <a:srgbClr val="006D8A"/>
                      </a:solidFill>
                      <a:prstDash val="solid"/>
                      <a:round/>
                      <a:headEnd type="none" w="med" len="med"/>
                      <a:tailEnd type="none" w="med" len="med"/>
                    </a:lnB>
                  </a:tcPr>
                </a:tc>
                <a:tc>
                  <a:txBody>
                    <a:bodyPr/>
                    <a:lstStyle/>
                    <a:p>
                      <a:pPr marL="0" marR="0" algn="r">
                        <a:spcBef>
                          <a:spcPts val="0"/>
                        </a:spcBef>
                        <a:spcAft>
                          <a:spcPts val="0"/>
                        </a:spcAft>
                      </a:pPr>
                      <a:r>
                        <a:rPr lang="en-CA" sz="1000">
                          <a:effectLst/>
                          <a:latin typeface="Calibri" panose="020F0502020204030204" pitchFamily="34" charset="0"/>
                          <a:ea typeface="Calibri" panose="020F0502020204030204" pitchFamily="34" charset="0"/>
                          <a:cs typeface="Times New Roman" panose="02020603050405020304" pitchFamily="18" charset="0"/>
                        </a:rPr>
                        <a:t>10 business days</a:t>
                      </a:r>
                    </a:p>
                    <a:p>
                      <a:pPr marL="0" marR="0" algn="r">
                        <a:spcBef>
                          <a:spcPts val="0"/>
                        </a:spcBef>
                        <a:spcAft>
                          <a:spcPts val="0"/>
                        </a:spcAft>
                      </a:pPr>
                      <a:r>
                        <a:rPr lang="en-CA" sz="1000">
                          <a:effectLst/>
                          <a:latin typeface="Calibri" panose="020F0502020204030204" pitchFamily="34" charset="0"/>
                          <a:ea typeface="Calibri" panose="020F0502020204030204" pitchFamily="34" charset="0"/>
                          <a:cs typeface="Times New Roman" panose="02020603050405020304" pitchFamily="18" charset="0"/>
                        </a:rPr>
                        <a:t> </a:t>
                      </a:r>
                    </a:p>
                  </a:txBody>
                  <a:tcPr marL="57642" marR="57642" marT="0" marB="0">
                    <a:lnL w="12700" cap="flat" cmpd="sng" algn="ctr">
                      <a:solidFill>
                        <a:srgbClr val="006D8A"/>
                      </a:solidFill>
                      <a:prstDash val="solid"/>
                      <a:round/>
                      <a:headEnd type="none" w="med" len="med"/>
                      <a:tailEnd type="none" w="med" len="med"/>
                    </a:lnL>
                    <a:lnR w="12700" cap="flat" cmpd="sng" algn="ctr">
                      <a:solidFill>
                        <a:srgbClr val="006D8A"/>
                      </a:solidFill>
                      <a:prstDash val="solid"/>
                      <a:round/>
                      <a:headEnd type="none" w="med" len="med"/>
                      <a:tailEnd type="none" w="med" len="med"/>
                    </a:lnR>
                    <a:lnT w="12700" cap="flat" cmpd="sng" algn="ctr">
                      <a:solidFill>
                        <a:srgbClr val="006D8A"/>
                      </a:solidFill>
                      <a:prstDash val="solid"/>
                      <a:round/>
                      <a:headEnd type="none" w="med" len="med"/>
                      <a:tailEnd type="none" w="med" len="med"/>
                    </a:lnT>
                    <a:lnB w="12700" cap="flat" cmpd="sng" algn="ctr">
                      <a:solidFill>
                        <a:srgbClr val="006D8A"/>
                      </a:solidFill>
                      <a:prstDash val="solid"/>
                      <a:round/>
                      <a:headEnd type="none" w="med" len="med"/>
                      <a:tailEnd type="none" w="med" len="med"/>
                    </a:lnB>
                  </a:tcPr>
                </a:tc>
                <a:extLst>
                  <a:ext uri="{0D108BD9-81ED-4DB2-BD59-A6C34878D82A}">
                    <a16:rowId xmlns:a16="http://schemas.microsoft.com/office/drawing/2014/main" val="87805010"/>
                  </a:ext>
                </a:extLst>
              </a:tr>
              <a:tr h="357542">
                <a:tc>
                  <a:txBody>
                    <a:bodyPr/>
                    <a:lstStyle/>
                    <a:p>
                      <a:pPr marL="0" marR="0" lvl="0" indent="0">
                        <a:spcBef>
                          <a:spcPts val="0"/>
                        </a:spcBef>
                        <a:spcAft>
                          <a:spcPts val="0"/>
                        </a:spcAft>
                        <a:buFont typeface="+mj-lt"/>
                        <a:buNone/>
                      </a:pPr>
                      <a:r>
                        <a:rPr lang="en-CA" sz="1000" dirty="0" smtClean="0">
                          <a:effectLst/>
                          <a:latin typeface="Calibri" panose="020F0502020204030204" pitchFamily="34" charset="0"/>
                          <a:ea typeface="Calibri" panose="020F0502020204030204" pitchFamily="34" charset="0"/>
                          <a:cs typeface="Times New Roman" panose="02020603050405020304" pitchFamily="18" charset="0"/>
                        </a:rPr>
                        <a:t>3. Sign </a:t>
                      </a:r>
                      <a:r>
                        <a:rPr lang="en-CA" sz="1000" dirty="0">
                          <a:effectLst/>
                          <a:latin typeface="Calibri" panose="020F0502020204030204" pitchFamily="34" charset="0"/>
                          <a:ea typeface="Calibri" panose="020F0502020204030204" pitchFamily="34" charset="0"/>
                          <a:cs typeface="Times New Roman" panose="02020603050405020304" pitchFamily="18" charset="0"/>
                        </a:rPr>
                        <a:t>Funds Transfer Agreement for approved EOIs- Service Plan Development</a:t>
                      </a:r>
                    </a:p>
                  </a:txBody>
                  <a:tcPr marL="57642" marR="57642" marT="0" marB="0">
                    <a:lnL w="12700" cap="flat" cmpd="sng" algn="ctr">
                      <a:solidFill>
                        <a:srgbClr val="006D8A"/>
                      </a:solidFill>
                      <a:prstDash val="solid"/>
                      <a:round/>
                      <a:headEnd type="none" w="med" len="med"/>
                      <a:tailEnd type="none" w="med" len="med"/>
                    </a:lnL>
                    <a:lnR w="12700" cap="flat" cmpd="sng" algn="ctr">
                      <a:solidFill>
                        <a:srgbClr val="006D8A"/>
                      </a:solidFill>
                      <a:prstDash val="solid"/>
                      <a:round/>
                      <a:headEnd type="none" w="med" len="med"/>
                      <a:tailEnd type="none" w="med" len="med"/>
                    </a:lnR>
                    <a:lnT w="12700" cap="flat" cmpd="sng" algn="ctr">
                      <a:solidFill>
                        <a:srgbClr val="006D8A"/>
                      </a:solidFill>
                      <a:prstDash val="solid"/>
                      <a:round/>
                      <a:headEnd type="none" w="med" len="med"/>
                      <a:tailEnd type="none" w="med" len="med"/>
                    </a:lnT>
                    <a:lnB w="12700" cap="flat" cmpd="sng" algn="ctr">
                      <a:solidFill>
                        <a:srgbClr val="006D8A"/>
                      </a:solidFill>
                      <a:prstDash val="solid"/>
                      <a:round/>
                      <a:headEnd type="none" w="med" len="med"/>
                      <a:tailEnd type="none" w="med" len="med"/>
                    </a:lnB>
                  </a:tcPr>
                </a:tc>
                <a:tc>
                  <a:txBody>
                    <a:bodyPr/>
                    <a:lstStyle/>
                    <a:p>
                      <a:pPr marL="0" marR="0">
                        <a:spcBef>
                          <a:spcPts val="0"/>
                        </a:spcBef>
                        <a:spcAft>
                          <a:spcPts val="0"/>
                        </a:spcAft>
                      </a:pPr>
                      <a:r>
                        <a:rPr lang="en-CA" sz="1000">
                          <a:effectLst/>
                          <a:latin typeface="Calibri" panose="020F0502020204030204" pitchFamily="34" charset="0"/>
                          <a:ea typeface="Calibri" panose="020F0502020204030204" pitchFamily="34" charset="0"/>
                          <a:cs typeface="Times New Roman" panose="02020603050405020304" pitchFamily="18" charset="0"/>
                        </a:rPr>
                        <a:t>CEO, DoBC </a:t>
                      </a:r>
                    </a:p>
                  </a:txBody>
                  <a:tcPr marL="57642" marR="57642" marT="0" marB="0">
                    <a:lnL w="12700" cap="flat" cmpd="sng" algn="ctr">
                      <a:solidFill>
                        <a:srgbClr val="006D8A"/>
                      </a:solidFill>
                      <a:prstDash val="solid"/>
                      <a:round/>
                      <a:headEnd type="none" w="med" len="med"/>
                      <a:tailEnd type="none" w="med" len="med"/>
                    </a:lnL>
                    <a:lnR w="12700" cap="flat" cmpd="sng" algn="ctr">
                      <a:solidFill>
                        <a:srgbClr val="006D8A"/>
                      </a:solidFill>
                      <a:prstDash val="solid"/>
                      <a:round/>
                      <a:headEnd type="none" w="med" len="med"/>
                      <a:tailEnd type="none" w="med" len="med"/>
                    </a:lnR>
                    <a:lnT w="12700" cap="flat" cmpd="sng" algn="ctr">
                      <a:solidFill>
                        <a:srgbClr val="006D8A"/>
                      </a:solidFill>
                      <a:prstDash val="solid"/>
                      <a:round/>
                      <a:headEnd type="none" w="med" len="med"/>
                      <a:tailEnd type="none" w="med" len="med"/>
                    </a:lnT>
                    <a:lnB w="12700" cap="flat" cmpd="sng" algn="ctr">
                      <a:solidFill>
                        <a:srgbClr val="006D8A"/>
                      </a:solidFill>
                      <a:prstDash val="solid"/>
                      <a:round/>
                      <a:headEnd type="none" w="med" len="med"/>
                      <a:tailEnd type="none" w="med" len="med"/>
                    </a:lnB>
                  </a:tcPr>
                </a:tc>
                <a:tc>
                  <a:txBody>
                    <a:bodyPr/>
                    <a:lstStyle/>
                    <a:p>
                      <a:pPr marL="0" marR="0" algn="r">
                        <a:spcBef>
                          <a:spcPts val="0"/>
                        </a:spcBef>
                        <a:spcAft>
                          <a:spcPts val="0"/>
                        </a:spcAft>
                      </a:pPr>
                      <a:r>
                        <a:rPr lang="en-CA" sz="1000">
                          <a:effectLst/>
                          <a:latin typeface="Calibri" panose="020F0502020204030204" pitchFamily="34" charset="0"/>
                          <a:ea typeface="Calibri" panose="020F0502020204030204" pitchFamily="34" charset="0"/>
                          <a:cs typeface="Times New Roman" panose="02020603050405020304" pitchFamily="18" charset="0"/>
                        </a:rPr>
                        <a:t>5 business days</a:t>
                      </a:r>
                    </a:p>
                  </a:txBody>
                  <a:tcPr marL="57642" marR="57642" marT="0" marB="0">
                    <a:lnL w="12700" cap="flat" cmpd="sng" algn="ctr">
                      <a:solidFill>
                        <a:srgbClr val="006D8A"/>
                      </a:solidFill>
                      <a:prstDash val="solid"/>
                      <a:round/>
                      <a:headEnd type="none" w="med" len="med"/>
                      <a:tailEnd type="none" w="med" len="med"/>
                    </a:lnL>
                    <a:lnR w="12700" cap="flat" cmpd="sng" algn="ctr">
                      <a:solidFill>
                        <a:srgbClr val="006D8A"/>
                      </a:solidFill>
                      <a:prstDash val="solid"/>
                      <a:round/>
                      <a:headEnd type="none" w="med" len="med"/>
                      <a:tailEnd type="none" w="med" len="med"/>
                    </a:lnR>
                    <a:lnT w="12700" cap="flat" cmpd="sng" algn="ctr">
                      <a:solidFill>
                        <a:srgbClr val="006D8A"/>
                      </a:solidFill>
                      <a:prstDash val="solid"/>
                      <a:round/>
                      <a:headEnd type="none" w="med" len="med"/>
                      <a:tailEnd type="none" w="med" len="med"/>
                    </a:lnT>
                    <a:lnB w="12700" cap="flat" cmpd="sng" algn="ctr">
                      <a:solidFill>
                        <a:srgbClr val="006D8A"/>
                      </a:solidFill>
                      <a:prstDash val="solid"/>
                      <a:round/>
                      <a:headEnd type="none" w="med" len="med"/>
                      <a:tailEnd type="none" w="med" len="med"/>
                    </a:lnB>
                  </a:tcPr>
                </a:tc>
                <a:extLst>
                  <a:ext uri="{0D108BD9-81ED-4DB2-BD59-A6C34878D82A}">
                    <a16:rowId xmlns:a16="http://schemas.microsoft.com/office/drawing/2014/main" val="1406906560"/>
                  </a:ext>
                </a:extLst>
              </a:tr>
              <a:tr h="325482">
                <a:tc>
                  <a:txBody>
                    <a:bodyPr/>
                    <a:lstStyle/>
                    <a:p>
                      <a:pPr marL="0" marR="0" lvl="0" indent="0">
                        <a:spcBef>
                          <a:spcPts val="0"/>
                        </a:spcBef>
                        <a:spcAft>
                          <a:spcPts val="0"/>
                        </a:spcAft>
                        <a:buFont typeface="+mj-lt"/>
                        <a:buNone/>
                      </a:pPr>
                      <a:r>
                        <a:rPr lang="en-CA" sz="1000" dirty="0" smtClean="0">
                          <a:effectLst/>
                          <a:latin typeface="Calibri" panose="020F0502020204030204" pitchFamily="34" charset="0"/>
                          <a:ea typeface="Calibri" panose="020F0502020204030204" pitchFamily="34" charset="0"/>
                          <a:cs typeface="Times New Roman" panose="02020603050405020304" pitchFamily="18" charset="0"/>
                        </a:rPr>
                        <a:t>4.  Transfers </a:t>
                      </a:r>
                      <a:r>
                        <a:rPr lang="en-CA" sz="1000" dirty="0">
                          <a:effectLst/>
                          <a:latin typeface="Calibri" panose="020F0502020204030204" pitchFamily="34" charset="0"/>
                          <a:ea typeface="Calibri" panose="020F0502020204030204" pitchFamily="34" charset="0"/>
                          <a:cs typeface="Times New Roman" panose="02020603050405020304" pitchFamily="18" charset="0"/>
                        </a:rPr>
                        <a:t>funds </a:t>
                      </a:r>
                    </a:p>
                  </a:txBody>
                  <a:tcPr marL="57642" marR="57642" marT="0" marB="0">
                    <a:lnL w="12700" cap="flat" cmpd="sng" algn="ctr">
                      <a:solidFill>
                        <a:srgbClr val="006D8A"/>
                      </a:solidFill>
                      <a:prstDash val="solid"/>
                      <a:round/>
                      <a:headEnd type="none" w="med" len="med"/>
                      <a:tailEnd type="none" w="med" len="med"/>
                    </a:lnL>
                    <a:lnR w="12700" cap="flat" cmpd="sng" algn="ctr">
                      <a:solidFill>
                        <a:srgbClr val="006D8A"/>
                      </a:solidFill>
                      <a:prstDash val="solid"/>
                      <a:round/>
                      <a:headEnd type="none" w="med" len="med"/>
                      <a:tailEnd type="none" w="med" len="med"/>
                    </a:lnR>
                    <a:lnT w="12700" cap="flat" cmpd="sng" algn="ctr">
                      <a:solidFill>
                        <a:srgbClr val="006D8A"/>
                      </a:solidFill>
                      <a:prstDash val="solid"/>
                      <a:round/>
                      <a:headEnd type="none" w="med" len="med"/>
                      <a:tailEnd type="none" w="med" len="med"/>
                    </a:lnT>
                    <a:lnB w="12700" cap="flat" cmpd="sng" algn="ctr">
                      <a:solidFill>
                        <a:srgbClr val="006D8A"/>
                      </a:solidFill>
                      <a:prstDash val="solid"/>
                      <a:round/>
                      <a:headEnd type="none" w="med" len="med"/>
                      <a:tailEnd type="none" w="med" len="med"/>
                    </a:lnB>
                  </a:tcPr>
                </a:tc>
                <a:tc>
                  <a:txBody>
                    <a:bodyPr/>
                    <a:lstStyle/>
                    <a:p>
                      <a:pPr marL="0" marR="0">
                        <a:spcBef>
                          <a:spcPts val="0"/>
                        </a:spcBef>
                        <a:spcAft>
                          <a:spcPts val="0"/>
                        </a:spcAft>
                      </a:pPr>
                      <a:r>
                        <a:rPr lang="en-CA" sz="1000">
                          <a:effectLst/>
                          <a:latin typeface="Calibri" panose="020F0502020204030204" pitchFamily="34" charset="0"/>
                          <a:ea typeface="Calibri" panose="020F0502020204030204" pitchFamily="34" charset="0"/>
                          <a:cs typeface="Times New Roman" panose="02020603050405020304" pitchFamily="18" charset="0"/>
                        </a:rPr>
                        <a:t>CPQI - CPI</a:t>
                      </a:r>
                    </a:p>
                  </a:txBody>
                  <a:tcPr marL="57642" marR="57642" marT="0" marB="0">
                    <a:lnL w="12700" cap="flat" cmpd="sng" algn="ctr">
                      <a:solidFill>
                        <a:srgbClr val="006D8A"/>
                      </a:solidFill>
                      <a:prstDash val="solid"/>
                      <a:round/>
                      <a:headEnd type="none" w="med" len="med"/>
                      <a:tailEnd type="none" w="med" len="med"/>
                    </a:lnL>
                    <a:lnR w="12700" cap="flat" cmpd="sng" algn="ctr">
                      <a:solidFill>
                        <a:srgbClr val="006D8A"/>
                      </a:solidFill>
                      <a:prstDash val="solid"/>
                      <a:round/>
                      <a:headEnd type="none" w="med" len="med"/>
                      <a:tailEnd type="none" w="med" len="med"/>
                    </a:lnR>
                    <a:lnT w="12700" cap="flat" cmpd="sng" algn="ctr">
                      <a:solidFill>
                        <a:srgbClr val="006D8A"/>
                      </a:solidFill>
                      <a:prstDash val="solid"/>
                      <a:round/>
                      <a:headEnd type="none" w="med" len="med"/>
                      <a:tailEnd type="none" w="med" len="med"/>
                    </a:lnT>
                    <a:lnB w="12700" cap="flat" cmpd="sng" algn="ctr">
                      <a:solidFill>
                        <a:srgbClr val="006D8A"/>
                      </a:solidFill>
                      <a:prstDash val="solid"/>
                      <a:round/>
                      <a:headEnd type="none" w="med" len="med"/>
                      <a:tailEnd type="none" w="med" len="med"/>
                    </a:lnB>
                  </a:tcPr>
                </a:tc>
                <a:tc>
                  <a:txBody>
                    <a:bodyPr/>
                    <a:lstStyle/>
                    <a:p>
                      <a:pPr marL="0" marR="0" algn="r">
                        <a:spcBef>
                          <a:spcPts val="0"/>
                        </a:spcBef>
                        <a:spcAft>
                          <a:spcPts val="0"/>
                        </a:spcAft>
                      </a:pPr>
                      <a:r>
                        <a:rPr lang="en-CA" sz="1000">
                          <a:effectLst/>
                          <a:latin typeface="Calibri" panose="020F0502020204030204" pitchFamily="34" charset="0"/>
                          <a:ea typeface="Calibri" panose="020F0502020204030204" pitchFamily="34" charset="0"/>
                          <a:cs typeface="Times New Roman" panose="02020603050405020304" pitchFamily="18" charset="0"/>
                        </a:rPr>
                        <a:t>5 business days</a:t>
                      </a:r>
                    </a:p>
                  </a:txBody>
                  <a:tcPr marL="57642" marR="57642" marT="0" marB="0">
                    <a:lnL w="12700" cap="flat" cmpd="sng" algn="ctr">
                      <a:solidFill>
                        <a:srgbClr val="006D8A"/>
                      </a:solidFill>
                      <a:prstDash val="solid"/>
                      <a:round/>
                      <a:headEnd type="none" w="med" len="med"/>
                      <a:tailEnd type="none" w="med" len="med"/>
                    </a:lnL>
                    <a:lnR w="12700" cap="flat" cmpd="sng" algn="ctr">
                      <a:solidFill>
                        <a:srgbClr val="006D8A"/>
                      </a:solidFill>
                      <a:prstDash val="solid"/>
                      <a:round/>
                      <a:headEnd type="none" w="med" len="med"/>
                      <a:tailEnd type="none" w="med" len="med"/>
                    </a:lnR>
                    <a:lnT w="12700" cap="flat" cmpd="sng" algn="ctr">
                      <a:solidFill>
                        <a:srgbClr val="006D8A"/>
                      </a:solidFill>
                      <a:prstDash val="solid"/>
                      <a:round/>
                      <a:headEnd type="none" w="med" len="med"/>
                      <a:tailEnd type="none" w="med" len="med"/>
                    </a:lnT>
                    <a:lnB w="12700" cap="flat" cmpd="sng" algn="ctr">
                      <a:solidFill>
                        <a:srgbClr val="006D8A"/>
                      </a:solidFill>
                      <a:prstDash val="solid"/>
                      <a:round/>
                      <a:headEnd type="none" w="med" len="med"/>
                      <a:tailEnd type="none" w="med" len="med"/>
                    </a:lnB>
                  </a:tcPr>
                </a:tc>
                <a:extLst>
                  <a:ext uri="{0D108BD9-81ED-4DB2-BD59-A6C34878D82A}">
                    <a16:rowId xmlns:a16="http://schemas.microsoft.com/office/drawing/2014/main" val="2873382632"/>
                  </a:ext>
                </a:extLst>
              </a:tr>
              <a:tr h="382197">
                <a:tc>
                  <a:txBody>
                    <a:bodyPr/>
                    <a:lstStyle/>
                    <a:p>
                      <a:pPr marL="0" marR="0" lvl="0" indent="0">
                        <a:spcBef>
                          <a:spcPts val="0"/>
                        </a:spcBef>
                        <a:spcAft>
                          <a:spcPts val="0"/>
                        </a:spcAft>
                        <a:buFont typeface="+mj-lt"/>
                        <a:buNone/>
                      </a:pPr>
                      <a:r>
                        <a:rPr lang="en-CA" sz="1000" dirty="0" smtClean="0">
                          <a:effectLst/>
                          <a:latin typeface="Calibri" panose="020F0502020204030204" pitchFamily="34" charset="0"/>
                          <a:ea typeface="Calibri" panose="020F0502020204030204" pitchFamily="34" charset="0"/>
                          <a:cs typeface="Times New Roman" panose="02020603050405020304" pitchFamily="18" charset="0"/>
                        </a:rPr>
                        <a:t>5. Undertakes </a:t>
                      </a:r>
                      <a:r>
                        <a:rPr lang="en-CA" sz="1000" dirty="0">
                          <a:effectLst/>
                          <a:latin typeface="Calibri" panose="020F0502020204030204" pitchFamily="34" charset="0"/>
                          <a:ea typeface="Calibri" panose="020F0502020204030204" pitchFamily="34" charset="0"/>
                          <a:cs typeface="Times New Roman" panose="02020603050405020304" pitchFamily="18" charset="0"/>
                        </a:rPr>
                        <a:t>planning and analysis work and submits PCN Service Plan and Gap Analysis to GPSC JLT</a:t>
                      </a:r>
                    </a:p>
                  </a:txBody>
                  <a:tcPr marL="57642" marR="57642" marT="0" marB="0">
                    <a:lnL w="12700" cap="flat" cmpd="sng" algn="ctr">
                      <a:solidFill>
                        <a:srgbClr val="006D8A"/>
                      </a:solidFill>
                      <a:prstDash val="solid"/>
                      <a:round/>
                      <a:headEnd type="none" w="med" len="med"/>
                      <a:tailEnd type="none" w="med" len="med"/>
                    </a:lnL>
                    <a:lnR w="12700" cap="flat" cmpd="sng" algn="ctr">
                      <a:solidFill>
                        <a:srgbClr val="006D8A"/>
                      </a:solidFill>
                      <a:prstDash val="solid"/>
                      <a:round/>
                      <a:headEnd type="none" w="med" len="med"/>
                      <a:tailEnd type="none" w="med" len="med"/>
                    </a:lnR>
                    <a:lnT w="12700" cap="flat" cmpd="sng" algn="ctr">
                      <a:solidFill>
                        <a:srgbClr val="006D8A"/>
                      </a:solidFill>
                      <a:prstDash val="solid"/>
                      <a:round/>
                      <a:headEnd type="none" w="med" len="med"/>
                      <a:tailEnd type="none" w="med" len="med"/>
                    </a:lnT>
                    <a:lnB w="12700" cap="flat" cmpd="sng" algn="ctr">
                      <a:solidFill>
                        <a:srgbClr val="006D8A"/>
                      </a:solidFill>
                      <a:prstDash val="solid"/>
                      <a:round/>
                      <a:headEnd type="none" w="med" len="med"/>
                      <a:tailEnd type="none" w="med" len="med"/>
                    </a:lnB>
                  </a:tcPr>
                </a:tc>
                <a:tc>
                  <a:txBody>
                    <a:bodyPr/>
                    <a:lstStyle/>
                    <a:p>
                      <a:pPr marL="0" marR="0">
                        <a:spcBef>
                          <a:spcPts val="0"/>
                        </a:spcBef>
                        <a:spcAft>
                          <a:spcPts val="0"/>
                        </a:spcAft>
                      </a:pPr>
                      <a:r>
                        <a:rPr lang="en-CA" sz="1000">
                          <a:effectLst/>
                          <a:latin typeface="Calibri" panose="020F0502020204030204" pitchFamily="34" charset="0"/>
                          <a:ea typeface="Calibri" panose="020F0502020204030204" pitchFamily="34" charset="0"/>
                          <a:cs typeface="Times New Roman" panose="02020603050405020304" pitchFamily="18" charset="0"/>
                        </a:rPr>
                        <a:t>CSC </a:t>
                      </a:r>
                    </a:p>
                  </a:txBody>
                  <a:tcPr marL="57642" marR="57642" marT="0" marB="0">
                    <a:lnL w="12700" cap="flat" cmpd="sng" algn="ctr">
                      <a:solidFill>
                        <a:srgbClr val="006D8A"/>
                      </a:solidFill>
                      <a:prstDash val="solid"/>
                      <a:round/>
                      <a:headEnd type="none" w="med" len="med"/>
                      <a:tailEnd type="none" w="med" len="med"/>
                    </a:lnL>
                    <a:lnR w="12700" cap="flat" cmpd="sng" algn="ctr">
                      <a:solidFill>
                        <a:srgbClr val="006D8A"/>
                      </a:solidFill>
                      <a:prstDash val="solid"/>
                      <a:round/>
                      <a:headEnd type="none" w="med" len="med"/>
                      <a:tailEnd type="none" w="med" len="med"/>
                    </a:lnR>
                    <a:lnT w="12700" cap="flat" cmpd="sng" algn="ctr">
                      <a:solidFill>
                        <a:srgbClr val="006D8A"/>
                      </a:solidFill>
                      <a:prstDash val="solid"/>
                      <a:round/>
                      <a:headEnd type="none" w="med" len="med"/>
                      <a:tailEnd type="none" w="med" len="med"/>
                    </a:lnT>
                    <a:lnB w="12700" cap="flat" cmpd="sng" algn="ctr">
                      <a:solidFill>
                        <a:srgbClr val="006D8A"/>
                      </a:solidFill>
                      <a:prstDash val="solid"/>
                      <a:round/>
                      <a:headEnd type="none" w="med" len="med"/>
                      <a:tailEnd type="none" w="med" len="med"/>
                    </a:lnB>
                  </a:tcPr>
                </a:tc>
                <a:tc>
                  <a:txBody>
                    <a:bodyPr/>
                    <a:lstStyle/>
                    <a:p>
                      <a:pPr marL="0" marR="0" algn="r">
                        <a:spcBef>
                          <a:spcPts val="0"/>
                        </a:spcBef>
                        <a:spcAft>
                          <a:spcPts val="0"/>
                        </a:spcAft>
                      </a:pPr>
                      <a:r>
                        <a:rPr lang="en-CA" sz="1000">
                          <a:effectLst/>
                          <a:latin typeface="Calibri" panose="020F0502020204030204" pitchFamily="34" charset="0"/>
                          <a:ea typeface="Calibri" panose="020F0502020204030204" pitchFamily="34" charset="0"/>
                          <a:cs typeface="Times New Roman" panose="02020603050405020304" pitchFamily="18" charset="0"/>
                        </a:rPr>
                        <a:t>90 business days</a:t>
                      </a:r>
                    </a:p>
                  </a:txBody>
                  <a:tcPr marL="57642" marR="57642" marT="0" marB="0">
                    <a:lnL w="12700" cap="flat" cmpd="sng" algn="ctr">
                      <a:solidFill>
                        <a:srgbClr val="006D8A"/>
                      </a:solidFill>
                      <a:prstDash val="solid"/>
                      <a:round/>
                      <a:headEnd type="none" w="med" len="med"/>
                      <a:tailEnd type="none" w="med" len="med"/>
                    </a:lnL>
                    <a:lnR w="12700" cap="flat" cmpd="sng" algn="ctr">
                      <a:solidFill>
                        <a:srgbClr val="006D8A"/>
                      </a:solidFill>
                      <a:prstDash val="solid"/>
                      <a:round/>
                      <a:headEnd type="none" w="med" len="med"/>
                      <a:tailEnd type="none" w="med" len="med"/>
                    </a:lnR>
                    <a:lnT w="12700" cap="flat" cmpd="sng" algn="ctr">
                      <a:solidFill>
                        <a:srgbClr val="006D8A"/>
                      </a:solidFill>
                      <a:prstDash val="solid"/>
                      <a:round/>
                      <a:headEnd type="none" w="med" len="med"/>
                      <a:tailEnd type="none" w="med" len="med"/>
                    </a:lnT>
                    <a:lnB w="12700" cap="flat" cmpd="sng" algn="ctr">
                      <a:solidFill>
                        <a:srgbClr val="006D8A"/>
                      </a:solidFill>
                      <a:prstDash val="solid"/>
                      <a:round/>
                      <a:headEnd type="none" w="med" len="med"/>
                      <a:tailEnd type="none" w="med" len="med"/>
                    </a:lnB>
                  </a:tcPr>
                </a:tc>
                <a:extLst>
                  <a:ext uri="{0D108BD9-81ED-4DB2-BD59-A6C34878D82A}">
                    <a16:rowId xmlns:a16="http://schemas.microsoft.com/office/drawing/2014/main" val="3692793427"/>
                  </a:ext>
                </a:extLst>
              </a:tr>
              <a:tr h="556778">
                <a:tc>
                  <a:txBody>
                    <a:bodyPr/>
                    <a:lstStyle/>
                    <a:p>
                      <a:pPr marL="0" marR="0" lvl="0" indent="0">
                        <a:spcBef>
                          <a:spcPts val="0"/>
                        </a:spcBef>
                        <a:spcAft>
                          <a:spcPts val="0"/>
                        </a:spcAft>
                        <a:buFont typeface="+mj-lt"/>
                        <a:buNone/>
                      </a:pPr>
                      <a:r>
                        <a:rPr lang="en-CA" sz="1000" dirty="0" smtClean="0">
                          <a:effectLst/>
                          <a:latin typeface="Calibri" panose="020F0502020204030204" pitchFamily="34" charset="0"/>
                          <a:ea typeface="Calibri" panose="020F0502020204030204" pitchFamily="34" charset="0"/>
                          <a:cs typeface="Times New Roman" panose="02020603050405020304" pitchFamily="18" charset="0"/>
                        </a:rPr>
                        <a:t>6. Reviews </a:t>
                      </a:r>
                      <a:r>
                        <a:rPr lang="en-CA" sz="1000" dirty="0">
                          <a:effectLst/>
                          <a:latin typeface="Calibri" panose="020F0502020204030204" pitchFamily="34" charset="0"/>
                          <a:ea typeface="Calibri" panose="020F0502020204030204" pitchFamily="34" charset="0"/>
                          <a:cs typeface="Times New Roman" panose="02020603050405020304" pitchFamily="18" charset="0"/>
                        </a:rPr>
                        <a:t>and </a:t>
                      </a:r>
                    </a:p>
                    <a:p>
                      <a:pPr marL="742950" marR="0" lvl="1" indent="-285750">
                        <a:spcBef>
                          <a:spcPts val="0"/>
                        </a:spcBef>
                        <a:spcAft>
                          <a:spcPts val="0"/>
                        </a:spcAft>
                        <a:buFont typeface="+mj-lt"/>
                        <a:buAutoNum type="alphaLcPeriod"/>
                      </a:pPr>
                      <a:r>
                        <a:rPr lang="en-CA" sz="1000" dirty="0">
                          <a:effectLst/>
                          <a:latin typeface="Calibri" panose="020F0502020204030204" pitchFamily="34" charset="0"/>
                          <a:ea typeface="Calibri" panose="020F0502020204030204" pitchFamily="34" charset="0"/>
                          <a:cs typeface="Times New Roman" panose="02020603050405020304" pitchFamily="18" charset="0"/>
                        </a:rPr>
                        <a:t>approves submitted PCN Service Plan and advises the CSC; or,</a:t>
                      </a:r>
                    </a:p>
                    <a:p>
                      <a:pPr marL="742950" marR="0" lvl="1" indent="-285750">
                        <a:spcBef>
                          <a:spcPts val="0"/>
                        </a:spcBef>
                        <a:spcAft>
                          <a:spcPts val="0"/>
                        </a:spcAft>
                        <a:buFont typeface="+mj-lt"/>
                        <a:buAutoNum type="alphaLcPeriod"/>
                      </a:pPr>
                      <a:r>
                        <a:rPr lang="en-CA" sz="1000" dirty="0">
                          <a:effectLst/>
                          <a:latin typeface="Calibri" panose="020F0502020204030204" pitchFamily="34" charset="0"/>
                          <a:ea typeface="Calibri" panose="020F0502020204030204" pitchFamily="34" charset="0"/>
                          <a:cs typeface="Times New Roman" panose="02020603050405020304" pitchFamily="18" charset="0"/>
                        </a:rPr>
                        <a:t>requests revision to PCN Service Plan from the CSC.</a:t>
                      </a:r>
                    </a:p>
                  </a:txBody>
                  <a:tcPr marL="57642" marR="57642" marT="0" marB="0">
                    <a:lnL w="12700" cap="flat" cmpd="sng" algn="ctr">
                      <a:solidFill>
                        <a:srgbClr val="006D8A"/>
                      </a:solidFill>
                      <a:prstDash val="solid"/>
                      <a:round/>
                      <a:headEnd type="none" w="med" len="med"/>
                      <a:tailEnd type="none" w="med" len="med"/>
                    </a:lnL>
                    <a:lnR w="12700" cap="flat" cmpd="sng" algn="ctr">
                      <a:solidFill>
                        <a:srgbClr val="006D8A"/>
                      </a:solidFill>
                      <a:prstDash val="solid"/>
                      <a:round/>
                      <a:headEnd type="none" w="med" len="med"/>
                      <a:tailEnd type="none" w="med" len="med"/>
                    </a:lnR>
                    <a:lnT w="12700" cap="flat" cmpd="sng" algn="ctr">
                      <a:solidFill>
                        <a:srgbClr val="006D8A"/>
                      </a:solidFill>
                      <a:prstDash val="solid"/>
                      <a:round/>
                      <a:headEnd type="none" w="med" len="med"/>
                      <a:tailEnd type="none" w="med" len="med"/>
                    </a:lnT>
                    <a:lnB w="12700" cap="flat" cmpd="sng" algn="ctr">
                      <a:solidFill>
                        <a:srgbClr val="006D8A"/>
                      </a:solidFill>
                      <a:prstDash val="solid"/>
                      <a:round/>
                      <a:headEnd type="none" w="med" len="med"/>
                      <a:tailEnd type="none" w="med" len="med"/>
                    </a:lnB>
                  </a:tcPr>
                </a:tc>
                <a:tc>
                  <a:txBody>
                    <a:bodyPr/>
                    <a:lstStyle/>
                    <a:p>
                      <a:pPr marL="0" marR="0">
                        <a:spcBef>
                          <a:spcPts val="0"/>
                        </a:spcBef>
                        <a:spcAft>
                          <a:spcPts val="0"/>
                        </a:spcAft>
                      </a:pPr>
                      <a:r>
                        <a:rPr lang="en-CA" sz="1000">
                          <a:effectLst/>
                          <a:latin typeface="Calibri" panose="020F0502020204030204" pitchFamily="34" charset="0"/>
                          <a:ea typeface="Calibri" panose="020F0502020204030204" pitchFamily="34" charset="0"/>
                          <a:cs typeface="Times New Roman" panose="02020603050405020304" pitchFamily="18" charset="0"/>
                        </a:rPr>
                        <a:t>GPSC JLT</a:t>
                      </a:r>
                    </a:p>
                  </a:txBody>
                  <a:tcPr marL="57642" marR="57642" marT="0" marB="0">
                    <a:lnL w="12700" cap="flat" cmpd="sng" algn="ctr">
                      <a:solidFill>
                        <a:srgbClr val="006D8A"/>
                      </a:solidFill>
                      <a:prstDash val="solid"/>
                      <a:round/>
                      <a:headEnd type="none" w="med" len="med"/>
                      <a:tailEnd type="none" w="med" len="med"/>
                    </a:lnL>
                    <a:lnR w="12700" cap="flat" cmpd="sng" algn="ctr">
                      <a:solidFill>
                        <a:srgbClr val="006D8A"/>
                      </a:solidFill>
                      <a:prstDash val="solid"/>
                      <a:round/>
                      <a:headEnd type="none" w="med" len="med"/>
                      <a:tailEnd type="none" w="med" len="med"/>
                    </a:lnR>
                    <a:lnT w="12700" cap="flat" cmpd="sng" algn="ctr">
                      <a:solidFill>
                        <a:srgbClr val="006D8A"/>
                      </a:solidFill>
                      <a:prstDash val="solid"/>
                      <a:round/>
                      <a:headEnd type="none" w="med" len="med"/>
                      <a:tailEnd type="none" w="med" len="med"/>
                    </a:lnT>
                    <a:lnB w="12700" cap="flat" cmpd="sng" algn="ctr">
                      <a:solidFill>
                        <a:srgbClr val="006D8A"/>
                      </a:solidFill>
                      <a:prstDash val="solid"/>
                      <a:round/>
                      <a:headEnd type="none" w="med" len="med"/>
                      <a:tailEnd type="none" w="med" len="med"/>
                    </a:lnB>
                  </a:tcPr>
                </a:tc>
                <a:tc>
                  <a:txBody>
                    <a:bodyPr/>
                    <a:lstStyle/>
                    <a:p>
                      <a:pPr marL="0" marR="0" algn="r">
                        <a:spcBef>
                          <a:spcPts val="0"/>
                        </a:spcBef>
                        <a:spcAft>
                          <a:spcPts val="0"/>
                        </a:spcAft>
                      </a:pPr>
                      <a:r>
                        <a:rPr lang="en-CA" sz="1000">
                          <a:effectLst/>
                          <a:latin typeface="Calibri" panose="020F0502020204030204" pitchFamily="34" charset="0"/>
                          <a:ea typeface="Calibri" panose="020F0502020204030204" pitchFamily="34" charset="0"/>
                          <a:cs typeface="Times New Roman" panose="02020603050405020304" pitchFamily="18" charset="0"/>
                        </a:rPr>
                        <a:t>15 business days</a:t>
                      </a:r>
                    </a:p>
                  </a:txBody>
                  <a:tcPr marL="57642" marR="57642" marT="0" marB="0">
                    <a:lnL w="12700" cap="flat" cmpd="sng" algn="ctr">
                      <a:solidFill>
                        <a:srgbClr val="006D8A"/>
                      </a:solidFill>
                      <a:prstDash val="solid"/>
                      <a:round/>
                      <a:headEnd type="none" w="med" len="med"/>
                      <a:tailEnd type="none" w="med" len="med"/>
                    </a:lnL>
                    <a:lnR w="12700" cap="flat" cmpd="sng" algn="ctr">
                      <a:solidFill>
                        <a:srgbClr val="006D8A"/>
                      </a:solidFill>
                      <a:prstDash val="solid"/>
                      <a:round/>
                      <a:headEnd type="none" w="med" len="med"/>
                      <a:tailEnd type="none" w="med" len="med"/>
                    </a:lnR>
                    <a:lnT w="12700" cap="flat" cmpd="sng" algn="ctr">
                      <a:solidFill>
                        <a:srgbClr val="006D8A"/>
                      </a:solidFill>
                      <a:prstDash val="solid"/>
                      <a:round/>
                      <a:headEnd type="none" w="med" len="med"/>
                      <a:tailEnd type="none" w="med" len="med"/>
                    </a:lnT>
                    <a:lnB w="12700" cap="flat" cmpd="sng" algn="ctr">
                      <a:solidFill>
                        <a:srgbClr val="006D8A"/>
                      </a:solidFill>
                      <a:prstDash val="solid"/>
                      <a:round/>
                      <a:headEnd type="none" w="med" len="med"/>
                      <a:tailEnd type="none" w="med" len="med"/>
                    </a:lnB>
                  </a:tcPr>
                </a:tc>
                <a:extLst>
                  <a:ext uri="{0D108BD9-81ED-4DB2-BD59-A6C34878D82A}">
                    <a16:rowId xmlns:a16="http://schemas.microsoft.com/office/drawing/2014/main" val="1459814478"/>
                  </a:ext>
                </a:extLst>
              </a:tr>
              <a:tr h="388174">
                <a:tc>
                  <a:txBody>
                    <a:bodyPr/>
                    <a:lstStyle/>
                    <a:p>
                      <a:pPr marL="0" marR="0" lvl="0" indent="0">
                        <a:spcBef>
                          <a:spcPts val="0"/>
                        </a:spcBef>
                        <a:spcAft>
                          <a:spcPts val="0"/>
                        </a:spcAft>
                        <a:buFont typeface="+mj-lt"/>
                        <a:buNone/>
                      </a:pPr>
                      <a:r>
                        <a:rPr lang="en-CA" sz="1000" dirty="0" smtClean="0">
                          <a:effectLst/>
                          <a:latin typeface="Calibri" panose="020F0502020204030204" pitchFamily="34" charset="0"/>
                          <a:ea typeface="Calibri" panose="020F0502020204030204" pitchFamily="34" charset="0"/>
                          <a:cs typeface="Times New Roman" panose="02020603050405020304" pitchFamily="18" charset="0"/>
                        </a:rPr>
                        <a:t>7.  Sign </a:t>
                      </a:r>
                      <a:r>
                        <a:rPr lang="en-CA" sz="1000" dirty="0">
                          <a:effectLst/>
                          <a:latin typeface="Calibri" panose="020F0502020204030204" pitchFamily="34" charset="0"/>
                          <a:ea typeface="Calibri" panose="020F0502020204030204" pitchFamily="34" charset="0"/>
                          <a:cs typeface="Times New Roman" panose="02020603050405020304" pitchFamily="18" charset="0"/>
                        </a:rPr>
                        <a:t>Funds Transfer Agreement for PCN Year 1 – Undergo PCN initiative </a:t>
                      </a:r>
                    </a:p>
                  </a:txBody>
                  <a:tcPr marL="57642" marR="57642" marT="0" marB="0">
                    <a:lnL w="12700" cap="flat" cmpd="sng" algn="ctr">
                      <a:solidFill>
                        <a:srgbClr val="006D8A"/>
                      </a:solidFill>
                      <a:prstDash val="solid"/>
                      <a:round/>
                      <a:headEnd type="none" w="med" len="med"/>
                      <a:tailEnd type="none" w="med" len="med"/>
                    </a:lnL>
                    <a:lnR w="12700" cap="flat" cmpd="sng" algn="ctr">
                      <a:solidFill>
                        <a:srgbClr val="006D8A"/>
                      </a:solidFill>
                      <a:prstDash val="solid"/>
                      <a:round/>
                      <a:headEnd type="none" w="med" len="med"/>
                      <a:tailEnd type="none" w="med" len="med"/>
                    </a:lnR>
                    <a:lnT w="12700" cap="flat" cmpd="sng" algn="ctr">
                      <a:solidFill>
                        <a:srgbClr val="006D8A"/>
                      </a:solidFill>
                      <a:prstDash val="solid"/>
                      <a:round/>
                      <a:headEnd type="none" w="med" len="med"/>
                      <a:tailEnd type="none" w="med" len="med"/>
                    </a:lnT>
                    <a:lnB w="12700" cap="flat" cmpd="sng" algn="ctr">
                      <a:solidFill>
                        <a:srgbClr val="006D8A"/>
                      </a:solidFill>
                      <a:prstDash val="solid"/>
                      <a:round/>
                      <a:headEnd type="none" w="med" len="med"/>
                      <a:tailEnd type="none" w="med" len="med"/>
                    </a:lnB>
                  </a:tcPr>
                </a:tc>
                <a:tc>
                  <a:txBody>
                    <a:bodyPr/>
                    <a:lstStyle/>
                    <a:p>
                      <a:pPr marL="0" marR="0">
                        <a:spcBef>
                          <a:spcPts val="0"/>
                        </a:spcBef>
                        <a:spcAft>
                          <a:spcPts val="0"/>
                        </a:spcAft>
                      </a:pPr>
                      <a:r>
                        <a:rPr lang="en-CA" sz="1000">
                          <a:effectLst/>
                          <a:latin typeface="Calibri" panose="020F0502020204030204" pitchFamily="34" charset="0"/>
                          <a:ea typeface="Calibri" panose="020F0502020204030204" pitchFamily="34" charset="0"/>
                          <a:cs typeface="Times New Roman" panose="02020603050405020304" pitchFamily="18" charset="0"/>
                        </a:rPr>
                        <a:t>TBD</a:t>
                      </a:r>
                    </a:p>
                  </a:txBody>
                  <a:tcPr marL="57642" marR="57642" marT="0" marB="0">
                    <a:lnL w="12700" cap="flat" cmpd="sng" algn="ctr">
                      <a:solidFill>
                        <a:srgbClr val="006D8A"/>
                      </a:solidFill>
                      <a:prstDash val="solid"/>
                      <a:round/>
                      <a:headEnd type="none" w="med" len="med"/>
                      <a:tailEnd type="none" w="med" len="med"/>
                    </a:lnL>
                    <a:lnR w="12700" cap="flat" cmpd="sng" algn="ctr">
                      <a:solidFill>
                        <a:srgbClr val="006D8A"/>
                      </a:solidFill>
                      <a:prstDash val="solid"/>
                      <a:round/>
                      <a:headEnd type="none" w="med" len="med"/>
                      <a:tailEnd type="none" w="med" len="med"/>
                    </a:lnR>
                    <a:lnT w="12700" cap="flat" cmpd="sng" algn="ctr">
                      <a:solidFill>
                        <a:srgbClr val="006D8A"/>
                      </a:solidFill>
                      <a:prstDash val="solid"/>
                      <a:round/>
                      <a:headEnd type="none" w="med" len="med"/>
                      <a:tailEnd type="none" w="med" len="med"/>
                    </a:lnT>
                    <a:lnB w="12700" cap="flat" cmpd="sng" algn="ctr">
                      <a:solidFill>
                        <a:srgbClr val="006D8A"/>
                      </a:solidFill>
                      <a:prstDash val="solid"/>
                      <a:round/>
                      <a:headEnd type="none" w="med" len="med"/>
                      <a:tailEnd type="none" w="med" len="med"/>
                    </a:lnB>
                  </a:tcPr>
                </a:tc>
                <a:tc>
                  <a:txBody>
                    <a:bodyPr/>
                    <a:lstStyle/>
                    <a:p>
                      <a:pPr marL="0" marR="0" algn="r">
                        <a:spcBef>
                          <a:spcPts val="0"/>
                        </a:spcBef>
                        <a:spcAft>
                          <a:spcPts val="0"/>
                        </a:spcAft>
                      </a:pPr>
                      <a:r>
                        <a:rPr lang="en-CA" sz="1000">
                          <a:effectLst/>
                          <a:latin typeface="Calibri" panose="020F0502020204030204" pitchFamily="34" charset="0"/>
                          <a:ea typeface="Calibri" panose="020F0502020204030204" pitchFamily="34" charset="0"/>
                          <a:cs typeface="Times New Roman" panose="02020603050405020304" pitchFamily="18" charset="0"/>
                        </a:rPr>
                        <a:t>5 business days</a:t>
                      </a:r>
                    </a:p>
                  </a:txBody>
                  <a:tcPr marL="57642" marR="57642" marT="0" marB="0">
                    <a:lnL w="12700" cap="flat" cmpd="sng" algn="ctr">
                      <a:solidFill>
                        <a:srgbClr val="006D8A"/>
                      </a:solidFill>
                      <a:prstDash val="solid"/>
                      <a:round/>
                      <a:headEnd type="none" w="med" len="med"/>
                      <a:tailEnd type="none" w="med" len="med"/>
                    </a:lnL>
                    <a:lnR w="12700" cap="flat" cmpd="sng" algn="ctr">
                      <a:solidFill>
                        <a:srgbClr val="006D8A"/>
                      </a:solidFill>
                      <a:prstDash val="solid"/>
                      <a:round/>
                      <a:headEnd type="none" w="med" len="med"/>
                      <a:tailEnd type="none" w="med" len="med"/>
                    </a:lnR>
                    <a:lnT w="12700" cap="flat" cmpd="sng" algn="ctr">
                      <a:solidFill>
                        <a:srgbClr val="006D8A"/>
                      </a:solidFill>
                      <a:prstDash val="solid"/>
                      <a:round/>
                      <a:headEnd type="none" w="med" len="med"/>
                      <a:tailEnd type="none" w="med" len="med"/>
                    </a:lnT>
                    <a:lnB w="12700" cap="flat" cmpd="sng" algn="ctr">
                      <a:solidFill>
                        <a:srgbClr val="006D8A"/>
                      </a:solidFill>
                      <a:prstDash val="solid"/>
                      <a:round/>
                      <a:headEnd type="none" w="med" len="med"/>
                      <a:tailEnd type="none" w="med" len="med"/>
                    </a:lnB>
                  </a:tcPr>
                </a:tc>
                <a:extLst>
                  <a:ext uri="{0D108BD9-81ED-4DB2-BD59-A6C34878D82A}">
                    <a16:rowId xmlns:a16="http://schemas.microsoft.com/office/drawing/2014/main" val="2396877147"/>
                  </a:ext>
                </a:extLst>
              </a:tr>
              <a:tr h="297783">
                <a:tc>
                  <a:txBody>
                    <a:bodyPr/>
                    <a:lstStyle/>
                    <a:p>
                      <a:pPr marL="0" marR="0" lvl="0" indent="0">
                        <a:spcBef>
                          <a:spcPts val="0"/>
                        </a:spcBef>
                        <a:spcAft>
                          <a:spcPts val="0"/>
                        </a:spcAft>
                        <a:buFont typeface="+mj-lt"/>
                        <a:buNone/>
                      </a:pPr>
                      <a:r>
                        <a:rPr lang="en-CA" sz="1000" dirty="0" smtClean="0">
                          <a:effectLst/>
                          <a:latin typeface="Calibri" panose="020F0502020204030204" pitchFamily="34" charset="0"/>
                          <a:ea typeface="Calibri" panose="020F0502020204030204" pitchFamily="34" charset="0"/>
                          <a:cs typeface="Times New Roman" panose="02020603050405020304" pitchFamily="18" charset="0"/>
                        </a:rPr>
                        <a:t>8.  Transfers </a:t>
                      </a:r>
                      <a:r>
                        <a:rPr lang="en-CA" sz="1000" dirty="0">
                          <a:effectLst/>
                          <a:latin typeface="Calibri" panose="020F0502020204030204" pitchFamily="34" charset="0"/>
                          <a:ea typeface="Calibri" panose="020F0502020204030204" pitchFamily="34" charset="0"/>
                          <a:cs typeface="Times New Roman" panose="02020603050405020304" pitchFamily="18" charset="0"/>
                        </a:rPr>
                        <a:t>funds to CSC / Division</a:t>
                      </a:r>
                    </a:p>
                  </a:txBody>
                  <a:tcPr marL="57642" marR="57642" marT="0" marB="0">
                    <a:lnL w="12700" cap="flat" cmpd="sng" algn="ctr">
                      <a:solidFill>
                        <a:srgbClr val="006D8A"/>
                      </a:solidFill>
                      <a:prstDash val="solid"/>
                      <a:round/>
                      <a:headEnd type="none" w="med" len="med"/>
                      <a:tailEnd type="none" w="med" len="med"/>
                    </a:lnL>
                    <a:lnR w="12700" cap="flat" cmpd="sng" algn="ctr">
                      <a:solidFill>
                        <a:srgbClr val="006D8A"/>
                      </a:solidFill>
                      <a:prstDash val="solid"/>
                      <a:round/>
                      <a:headEnd type="none" w="med" len="med"/>
                      <a:tailEnd type="none" w="med" len="med"/>
                    </a:lnR>
                    <a:lnT w="12700" cap="flat" cmpd="sng" algn="ctr">
                      <a:solidFill>
                        <a:srgbClr val="006D8A"/>
                      </a:solidFill>
                      <a:prstDash val="solid"/>
                      <a:round/>
                      <a:headEnd type="none" w="med" len="med"/>
                      <a:tailEnd type="none" w="med" len="med"/>
                    </a:lnT>
                    <a:lnB w="12700" cap="flat" cmpd="sng" algn="ctr">
                      <a:solidFill>
                        <a:srgbClr val="006D8A"/>
                      </a:solidFill>
                      <a:prstDash val="solid"/>
                      <a:round/>
                      <a:headEnd type="none" w="med" len="med"/>
                      <a:tailEnd type="none" w="med" len="med"/>
                    </a:lnB>
                  </a:tcPr>
                </a:tc>
                <a:tc>
                  <a:txBody>
                    <a:bodyPr/>
                    <a:lstStyle/>
                    <a:p>
                      <a:pPr marL="0" marR="0">
                        <a:spcBef>
                          <a:spcPts val="0"/>
                        </a:spcBef>
                        <a:spcAft>
                          <a:spcPts val="0"/>
                        </a:spcAft>
                      </a:pPr>
                      <a:r>
                        <a:rPr lang="en-CA" sz="1000">
                          <a:effectLst/>
                          <a:latin typeface="Calibri" panose="020F0502020204030204" pitchFamily="34" charset="0"/>
                          <a:ea typeface="Calibri" panose="020F0502020204030204" pitchFamily="34" charset="0"/>
                          <a:cs typeface="Times New Roman" panose="02020603050405020304" pitchFamily="18" charset="0"/>
                        </a:rPr>
                        <a:t>TBD</a:t>
                      </a:r>
                    </a:p>
                  </a:txBody>
                  <a:tcPr marL="57642" marR="57642" marT="0" marB="0">
                    <a:lnL w="12700" cap="flat" cmpd="sng" algn="ctr">
                      <a:solidFill>
                        <a:srgbClr val="006D8A"/>
                      </a:solidFill>
                      <a:prstDash val="solid"/>
                      <a:round/>
                      <a:headEnd type="none" w="med" len="med"/>
                      <a:tailEnd type="none" w="med" len="med"/>
                    </a:lnL>
                    <a:lnR w="12700" cap="flat" cmpd="sng" algn="ctr">
                      <a:solidFill>
                        <a:srgbClr val="006D8A"/>
                      </a:solidFill>
                      <a:prstDash val="solid"/>
                      <a:round/>
                      <a:headEnd type="none" w="med" len="med"/>
                      <a:tailEnd type="none" w="med" len="med"/>
                    </a:lnR>
                    <a:lnT w="12700" cap="flat" cmpd="sng" algn="ctr">
                      <a:solidFill>
                        <a:srgbClr val="006D8A"/>
                      </a:solidFill>
                      <a:prstDash val="solid"/>
                      <a:round/>
                      <a:headEnd type="none" w="med" len="med"/>
                      <a:tailEnd type="none" w="med" len="med"/>
                    </a:lnT>
                    <a:lnB w="12700" cap="flat" cmpd="sng" algn="ctr">
                      <a:solidFill>
                        <a:srgbClr val="006D8A"/>
                      </a:solidFill>
                      <a:prstDash val="solid"/>
                      <a:round/>
                      <a:headEnd type="none" w="med" len="med"/>
                      <a:tailEnd type="none" w="med" len="med"/>
                    </a:lnB>
                  </a:tcPr>
                </a:tc>
                <a:tc>
                  <a:txBody>
                    <a:bodyPr/>
                    <a:lstStyle/>
                    <a:p>
                      <a:pPr marL="0" marR="0" algn="r">
                        <a:spcBef>
                          <a:spcPts val="0"/>
                        </a:spcBef>
                        <a:spcAft>
                          <a:spcPts val="0"/>
                        </a:spcAft>
                      </a:pPr>
                      <a:r>
                        <a:rPr lang="en-CA" sz="1000">
                          <a:effectLst/>
                          <a:latin typeface="Calibri" panose="020F0502020204030204" pitchFamily="34" charset="0"/>
                          <a:ea typeface="Calibri" panose="020F0502020204030204" pitchFamily="34" charset="0"/>
                          <a:cs typeface="Times New Roman" panose="02020603050405020304" pitchFamily="18" charset="0"/>
                        </a:rPr>
                        <a:t>5 business days</a:t>
                      </a:r>
                    </a:p>
                  </a:txBody>
                  <a:tcPr marL="57642" marR="57642" marT="0" marB="0">
                    <a:lnL w="12700" cap="flat" cmpd="sng" algn="ctr">
                      <a:solidFill>
                        <a:srgbClr val="006D8A"/>
                      </a:solidFill>
                      <a:prstDash val="solid"/>
                      <a:round/>
                      <a:headEnd type="none" w="med" len="med"/>
                      <a:tailEnd type="none" w="med" len="med"/>
                    </a:lnL>
                    <a:lnR w="12700" cap="flat" cmpd="sng" algn="ctr">
                      <a:solidFill>
                        <a:srgbClr val="006D8A"/>
                      </a:solidFill>
                      <a:prstDash val="solid"/>
                      <a:round/>
                      <a:headEnd type="none" w="med" len="med"/>
                      <a:tailEnd type="none" w="med" len="med"/>
                    </a:lnR>
                    <a:lnT w="12700" cap="flat" cmpd="sng" algn="ctr">
                      <a:solidFill>
                        <a:srgbClr val="006D8A"/>
                      </a:solidFill>
                      <a:prstDash val="solid"/>
                      <a:round/>
                      <a:headEnd type="none" w="med" len="med"/>
                      <a:tailEnd type="none" w="med" len="med"/>
                    </a:lnT>
                    <a:lnB w="12700" cap="flat" cmpd="sng" algn="ctr">
                      <a:solidFill>
                        <a:srgbClr val="006D8A"/>
                      </a:solidFill>
                      <a:prstDash val="solid"/>
                      <a:round/>
                      <a:headEnd type="none" w="med" len="med"/>
                      <a:tailEnd type="none" w="med" len="med"/>
                    </a:lnB>
                  </a:tcPr>
                </a:tc>
                <a:extLst>
                  <a:ext uri="{0D108BD9-81ED-4DB2-BD59-A6C34878D82A}">
                    <a16:rowId xmlns:a16="http://schemas.microsoft.com/office/drawing/2014/main" val="3965786721"/>
                  </a:ext>
                </a:extLst>
              </a:tr>
              <a:tr h="457441">
                <a:tc>
                  <a:txBody>
                    <a:bodyPr/>
                    <a:lstStyle/>
                    <a:p>
                      <a:pPr marL="0" marR="0" lvl="0" indent="0">
                        <a:spcBef>
                          <a:spcPts val="0"/>
                        </a:spcBef>
                        <a:spcAft>
                          <a:spcPts val="0"/>
                        </a:spcAft>
                        <a:buFont typeface="+mj-lt"/>
                        <a:buNone/>
                      </a:pPr>
                      <a:r>
                        <a:rPr lang="en-CA" sz="1000" dirty="0" smtClean="0">
                          <a:effectLst/>
                          <a:latin typeface="Calibri" panose="020F0502020204030204" pitchFamily="34" charset="0"/>
                          <a:ea typeface="Calibri" panose="020F0502020204030204" pitchFamily="34" charset="0"/>
                          <a:cs typeface="Times New Roman" panose="02020603050405020304" pitchFamily="18" charset="0"/>
                        </a:rPr>
                        <a:t>9.  Provide </a:t>
                      </a:r>
                      <a:r>
                        <a:rPr lang="en-CA" sz="1000" dirty="0">
                          <a:effectLst/>
                          <a:latin typeface="Calibri" panose="020F0502020204030204" pitchFamily="34" charset="0"/>
                          <a:ea typeface="Calibri" panose="020F0502020204030204" pitchFamily="34" charset="0"/>
                          <a:cs typeface="Times New Roman" panose="02020603050405020304" pitchFamily="18" charset="0"/>
                        </a:rPr>
                        <a:t>Division with PCN Service Plan Check-in Template for reporting progress</a:t>
                      </a:r>
                    </a:p>
                  </a:txBody>
                  <a:tcPr marL="57642" marR="57642" marT="0" marB="0">
                    <a:lnL w="12700" cap="flat" cmpd="sng" algn="ctr">
                      <a:solidFill>
                        <a:srgbClr val="006D8A"/>
                      </a:solidFill>
                      <a:prstDash val="solid"/>
                      <a:round/>
                      <a:headEnd type="none" w="med" len="med"/>
                      <a:tailEnd type="none" w="med" len="med"/>
                    </a:lnL>
                    <a:lnR w="12700" cap="flat" cmpd="sng" algn="ctr">
                      <a:solidFill>
                        <a:srgbClr val="006D8A"/>
                      </a:solidFill>
                      <a:prstDash val="solid"/>
                      <a:round/>
                      <a:headEnd type="none" w="med" len="med"/>
                      <a:tailEnd type="none" w="med" len="med"/>
                    </a:lnR>
                    <a:lnT w="12700" cap="flat" cmpd="sng" algn="ctr">
                      <a:solidFill>
                        <a:srgbClr val="006D8A"/>
                      </a:solidFill>
                      <a:prstDash val="solid"/>
                      <a:round/>
                      <a:headEnd type="none" w="med" len="med"/>
                      <a:tailEnd type="none" w="med" len="med"/>
                    </a:lnT>
                    <a:lnB w="12700" cap="flat" cmpd="sng" algn="ctr">
                      <a:solidFill>
                        <a:srgbClr val="006D8A"/>
                      </a:solidFill>
                      <a:prstDash val="solid"/>
                      <a:round/>
                      <a:headEnd type="none" w="med" len="med"/>
                      <a:tailEnd type="none" w="med" len="med"/>
                    </a:lnB>
                  </a:tcPr>
                </a:tc>
                <a:tc>
                  <a:txBody>
                    <a:bodyPr/>
                    <a:lstStyle/>
                    <a:p>
                      <a:pPr marL="0" marR="0">
                        <a:spcBef>
                          <a:spcPts val="0"/>
                        </a:spcBef>
                        <a:spcAft>
                          <a:spcPts val="0"/>
                        </a:spcAft>
                      </a:pPr>
                      <a:r>
                        <a:rPr lang="en-CA" sz="1000" dirty="0" smtClean="0">
                          <a:effectLst/>
                          <a:latin typeface="Calibri" panose="020F0502020204030204" pitchFamily="34" charset="0"/>
                          <a:ea typeface="Calibri" panose="020F0502020204030204" pitchFamily="34" charset="0"/>
                          <a:cs typeface="Times New Roman" panose="02020603050405020304" pitchFamily="18" charset="0"/>
                        </a:rPr>
                        <a:t>TBD</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7642" marR="57642" marT="0" marB="0">
                    <a:lnL w="12700" cap="flat" cmpd="sng" algn="ctr">
                      <a:solidFill>
                        <a:srgbClr val="006D8A"/>
                      </a:solidFill>
                      <a:prstDash val="solid"/>
                      <a:round/>
                      <a:headEnd type="none" w="med" len="med"/>
                      <a:tailEnd type="none" w="med" len="med"/>
                    </a:lnL>
                    <a:lnR w="12700" cap="flat" cmpd="sng" algn="ctr">
                      <a:solidFill>
                        <a:srgbClr val="006D8A"/>
                      </a:solidFill>
                      <a:prstDash val="solid"/>
                      <a:round/>
                      <a:headEnd type="none" w="med" len="med"/>
                      <a:tailEnd type="none" w="med" len="med"/>
                    </a:lnR>
                    <a:lnT w="12700" cap="flat" cmpd="sng" algn="ctr">
                      <a:solidFill>
                        <a:srgbClr val="006D8A"/>
                      </a:solidFill>
                      <a:prstDash val="solid"/>
                      <a:round/>
                      <a:headEnd type="none" w="med" len="med"/>
                      <a:tailEnd type="none" w="med" len="med"/>
                    </a:lnT>
                    <a:lnB w="12700" cap="flat" cmpd="sng" algn="ctr">
                      <a:solidFill>
                        <a:srgbClr val="006D8A"/>
                      </a:solidFill>
                      <a:prstDash val="solid"/>
                      <a:round/>
                      <a:headEnd type="none" w="med" len="med"/>
                      <a:tailEnd type="none" w="med" len="med"/>
                    </a:lnB>
                  </a:tcPr>
                </a:tc>
                <a:tc>
                  <a:txBody>
                    <a:bodyPr/>
                    <a:lstStyle/>
                    <a:p>
                      <a:pPr marL="0" marR="0" algn="r">
                        <a:spcBef>
                          <a:spcPts val="0"/>
                        </a:spcBef>
                        <a:spcAft>
                          <a:spcPts val="0"/>
                        </a:spcAft>
                      </a:pPr>
                      <a:r>
                        <a:rPr lang="en-CA" sz="1000">
                          <a:effectLst/>
                          <a:latin typeface="Calibri" panose="020F0502020204030204" pitchFamily="34" charset="0"/>
                          <a:ea typeface="Calibri" panose="020F0502020204030204" pitchFamily="34" charset="0"/>
                          <a:cs typeface="Times New Roman" panose="02020603050405020304" pitchFamily="18" charset="0"/>
                        </a:rPr>
                        <a:t>6 months</a:t>
                      </a:r>
                    </a:p>
                  </a:txBody>
                  <a:tcPr marL="57642" marR="57642" marT="0" marB="0">
                    <a:lnL w="12700" cap="flat" cmpd="sng" algn="ctr">
                      <a:solidFill>
                        <a:srgbClr val="006D8A"/>
                      </a:solidFill>
                      <a:prstDash val="solid"/>
                      <a:round/>
                      <a:headEnd type="none" w="med" len="med"/>
                      <a:tailEnd type="none" w="med" len="med"/>
                    </a:lnL>
                    <a:lnR w="12700" cap="flat" cmpd="sng" algn="ctr">
                      <a:solidFill>
                        <a:srgbClr val="006D8A"/>
                      </a:solidFill>
                      <a:prstDash val="solid"/>
                      <a:round/>
                      <a:headEnd type="none" w="med" len="med"/>
                      <a:tailEnd type="none" w="med" len="med"/>
                    </a:lnR>
                    <a:lnT w="12700" cap="flat" cmpd="sng" algn="ctr">
                      <a:solidFill>
                        <a:srgbClr val="006D8A"/>
                      </a:solidFill>
                      <a:prstDash val="solid"/>
                      <a:round/>
                      <a:headEnd type="none" w="med" len="med"/>
                      <a:tailEnd type="none" w="med" len="med"/>
                    </a:lnT>
                    <a:lnB w="12700" cap="flat" cmpd="sng" algn="ctr">
                      <a:solidFill>
                        <a:srgbClr val="006D8A"/>
                      </a:solidFill>
                      <a:prstDash val="solid"/>
                      <a:round/>
                      <a:headEnd type="none" w="med" len="med"/>
                      <a:tailEnd type="none" w="med" len="med"/>
                    </a:lnB>
                  </a:tcPr>
                </a:tc>
                <a:extLst>
                  <a:ext uri="{0D108BD9-81ED-4DB2-BD59-A6C34878D82A}">
                    <a16:rowId xmlns:a16="http://schemas.microsoft.com/office/drawing/2014/main" val="411463112"/>
                  </a:ext>
                </a:extLst>
              </a:tr>
              <a:tr h="533996">
                <a:tc>
                  <a:txBody>
                    <a:bodyPr/>
                    <a:lstStyle/>
                    <a:p>
                      <a:pPr marL="0" marR="0" lvl="0" indent="0">
                        <a:spcBef>
                          <a:spcPts val="0"/>
                        </a:spcBef>
                        <a:spcAft>
                          <a:spcPts val="0"/>
                        </a:spcAft>
                        <a:buFont typeface="+mj-lt"/>
                        <a:buNone/>
                      </a:pPr>
                      <a:r>
                        <a:rPr lang="en-CA" sz="1000" dirty="0" smtClean="0">
                          <a:effectLst/>
                          <a:latin typeface="Calibri" panose="020F0502020204030204" pitchFamily="34" charset="0"/>
                          <a:ea typeface="Calibri" panose="020F0502020204030204" pitchFamily="34" charset="0"/>
                          <a:cs typeface="Times New Roman" panose="02020603050405020304" pitchFamily="18" charset="0"/>
                        </a:rPr>
                        <a:t>10. Submit </a:t>
                      </a:r>
                      <a:r>
                        <a:rPr lang="en-CA" sz="1000" dirty="0">
                          <a:effectLst/>
                          <a:latin typeface="Calibri" panose="020F0502020204030204" pitchFamily="34" charset="0"/>
                          <a:ea typeface="Calibri" panose="020F0502020204030204" pitchFamily="34" charset="0"/>
                          <a:cs typeface="Times New Roman" panose="02020603050405020304" pitchFamily="18" charset="0"/>
                        </a:rPr>
                        <a:t>PCN Service Plan for next fiscal to CPQI and </a:t>
                      </a:r>
                      <a:r>
                        <a:rPr lang="en-CA" sz="1000" dirty="0" err="1">
                          <a:effectLst/>
                          <a:latin typeface="Calibri" panose="020F0502020204030204" pitchFamily="34" charset="0"/>
                          <a:ea typeface="Calibri" panose="020F0502020204030204" pitchFamily="34" charset="0"/>
                          <a:cs typeface="Times New Roman" panose="02020603050405020304" pitchFamily="18" charset="0"/>
                        </a:rPr>
                        <a:t>MoH</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7642" marR="57642" marT="0" marB="0">
                    <a:lnL w="12700" cap="flat" cmpd="sng" algn="ctr">
                      <a:solidFill>
                        <a:srgbClr val="006D8A"/>
                      </a:solidFill>
                      <a:prstDash val="solid"/>
                      <a:round/>
                      <a:headEnd type="none" w="med" len="med"/>
                      <a:tailEnd type="none" w="med" len="med"/>
                    </a:lnL>
                    <a:lnR w="12700" cap="flat" cmpd="sng" algn="ctr">
                      <a:solidFill>
                        <a:srgbClr val="006D8A"/>
                      </a:solidFill>
                      <a:prstDash val="solid"/>
                      <a:round/>
                      <a:headEnd type="none" w="med" len="med"/>
                      <a:tailEnd type="none" w="med" len="med"/>
                    </a:lnR>
                    <a:lnT w="12700" cap="flat" cmpd="sng" algn="ctr">
                      <a:solidFill>
                        <a:srgbClr val="006D8A"/>
                      </a:solidFill>
                      <a:prstDash val="solid"/>
                      <a:round/>
                      <a:headEnd type="none" w="med" len="med"/>
                      <a:tailEnd type="none" w="med" len="med"/>
                    </a:lnT>
                    <a:lnB w="12700" cap="flat" cmpd="sng" algn="ctr">
                      <a:solidFill>
                        <a:srgbClr val="006D8A"/>
                      </a:solidFill>
                      <a:prstDash val="solid"/>
                      <a:round/>
                      <a:headEnd type="none" w="med" len="med"/>
                      <a:tailEnd type="none" w="med" len="med"/>
                    </a:lnB>
                  </a:tcPr>
                </a:tc>
                <a:tc>
                  <a:txBody>
                    <a:bodyPr/>
                    <a:lstStyle/>
                    <a:p>
                      <a:pPr marL="0" marR="0">
                        <a:spcBef>
                          <a:spcPts val="0"/>
                        </a:spcBef>
                        <a:spcAft>
                          <a:spcPts val="0"/>
                        </a:spcAft>
                      </a:pPr>
                      <a:r>
                        <a:rPr lang="en-CA" sz="1000">
                          <a:effectLst/>
                          <a:latin typeface="Calibri" panose="020F0502020204030204" pitchFamily="34" charset="0"/>
                          <a:ea typeface="Calibri" panose="020F0502020204030204" pitchFamily="34" charset="0"/>
                          <a:cs typeface="Times New Roman" panose="02020603050405020304" pitchFamily="18" charset="0"/>
                        </a:rPr>
                        <a:t>Division / CSC</a:t>
                      </a:r>
                    </a:p>
                  </a:txBody>
                  <a:tcPr marL="57642" marR="57642" marT="0" marB="0">
                    <a:lnL w="12700" cap="flat" cmpd="sng" algn="ctr">
                      <a:solidFill>
                        <a:srgbClr val="006D8A"/>
                      </a:solidFill>
                      <a:prstDash val="solid"/>
                      <a:round/>
                      <a:headEnd type="none" w="med" len="med"/>
                      <a:tailEnd type="none" w="med" len="med"/>
                    </a:lnL>
                    <a:lnR w="12700" cap="flat" cmpd="sng" algn="ctr">
                      <a:solidFill>
                        <a:srgbClr val="006D8A"/>
                      </a:solidFill>
                      <a:prstDash val="solid"/>
                      <a:round/>
                      <a:headEnd type="none" w="med" len="med"/>
                      <a:tailEnd type="none" w="med" len="med"/>
                    </a:lnR>
                    <a:lnT w="12700" cap="flat" cmpd="sng" algn="ctr">
                      <a:solidFill>
                        <a:srgbClr val="006D8A"/>
                      </a:solidFill>
                      <a:prstDash val="solid"/>
                      <a:round/>
                      <a:headEnd type="none" w="med" len="med"/>
                      <a:tailEnd type="none" w="med" len="med"/>
                    </a:lnT>
                    <a:lnB w="12700" cap="flat" cmpd="sng" algn="ctr">
                      <a:solidFill>
                        <a:srgbClr val="006D8A"/>
                      </a:solidFill>
                      <a:prstDash val="solid"/>
                      <a:round/>
                      <a:headEnd type="none" w="med" len="med"/>
                      <a:tailEnd type="none" w="med" len="med"/>
                    </a:lnB>
                  </a:tcPr>
                </a:tc>
                <a:tc>
                  <a:txBody>
                    <a:bodyPr/>
                    <a:lstStyle/>
                    <a:p>
                      <a:pPr marL="0" marR="0" algn="r">
                        <a:spcBef>
                          <a:spcPts val="0"/>
                        </a:spcBef>
                        <a:spcAft>
                          <a:spcPts val="0"/>
                        </a:spcAft>
                      </a:pPr>
                      <a:r>
                        <a:rPr lang="en-CA" sz="1000" dirty="0">
                          <a:effectLst/>
                          <a:latin typeface="Calibri" panose="020F0502020204030204" pitchFamily="34" charset="0"/>
                          <a:ea typeface="Calibri" panose="020F0502020204030204" pitchFamily="34" charset="0"/>
                          <a:cs typeface="Times New Roman" panose="02020603050405020304" pitchFamily="18" charset="0"/>
                        </a:rPr>
                        <a:t>6 months</a:t>
                      </a:r>
                    </a:p>
                  </a:txBody>
                  <a:tcPr marL="57642" marR="57642" marT="0" marB="0">
                    <a:lnL w="12700" cap="flat" cmpd="sng" algn="ctr">
                      <a:solidFill>
                        <a:srgbClr val="006D8A"/>
                      </a:solidFill>
                      <a:prstDash val="solid"/>
                      <a:round/>
                      <a:headEnd type="none" w="med" len="med"/>
                      <a:tailEnd type="none" w="med" len="med"/>
                    </a:lnL>
                    <a:lnR w="12700" cap="flat" cmpd="sng" algn="ctr">
                      <a:solidFill>
                        <a:srgbClr val="006D8A"/>
                      </a:solidFill>
                      <a:prstDash val="solid"/>
                      <a:round/>
                      <a:headEnd type="none" w="med" len="med"/>
                      <a:tailEnd type="none" w="med" len="med"/>
                    </a:lnR>
                    <a:lnT w="12700" cap="flat" cmpd="sng" algn="ctr">
                      <a:solidFill>
                        <a:srgbClr val="006D8A"/>
                      </a:solidFill>
                      <a:prstDash val="solid"/>
                      <a:round/>
                      <a:headEnd type="none" w="med" len="med"/>
                      <a:tailEnd type="none" w="med" len="med"/>
                    </a:lnT>
                    <a:lnB w="12700" cap="flat" cmpd="sng" algn="ctr">
                      <a:solidFill>
                        <a:srgbClr val="006D8A"/>
                      </a:solidFill>
                      <a:prstDash val="solid"/>
                      <a:round/>
                      <a:headEnd type="none" w="med" len="med"/>
                      <a:tailEnd type="none" w="med" len="med"/>
                    </a:lnB>
                  </a:tcPr>
                </a:tc>
                <a:extLst>
                  <a:ext uri="{0D108BD9-81ED-4DB2-BD59-A6C34878D82A}">
                    <a16:rowId xmlns:a16="http://schemas.microsoft.com/office/drawing/2014/main" val="621183245"/>
                  </a:ext>
                </a:extLst>
              </a:tr>
            </a:tbl>
          </a:graphicData>
        </a:graphic>
      </p:graphicFrame>
    </p:spTree>
    <p:extLst>
      <p:ext uri="{BB962C8B-B14F-4D97-AF65-F5344CB8AC3E}">
        <p14:creationId xmlns:p14="http://schemas.microsoft.com/office/powerpoint/2010/main" val="6941652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708920"/>
            <a:ext cx="7848600" cy="1066800"/>
          </a:xfrm>
        </p:spPr>
        <p:txBody>
          <a:bodyPr>
            <a:normAutofit fontScale="90000"/>
          </a:bodyPr>
          <a:lstStyle/>
          <a:p>
            <a:pPr algn="ctr"/>
            <a:r>
              <a:rPr lang="en-US" b="1" dirty="0" smtClean="0"/>
              <a:t>EXPRESSION OF INTEREST UNPACKED</a:t>
            </a:r>
            <a:endParaRPr lang="en-US" b="1" dirty="0"/>
          </a:p>
        </p:txBody>
      </p:sp>
    </p:spTree>
    <p:extLst>
      <p:ext uri="{BB962C8B-B14F-4D97-AF65-F5344CB8AC3E}">
        <p14:creationId xmlns:p14="http://schemas.microsoft.com/office/powerpoint/2010/main" val="23360167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spcBef>
                <a:spcPct val="0"/>
              </a:spcBef>
              <a:buNone/>
            </a:pPr>
            <a:r>
              <a:rPr lang="en-US" sz="3400" b="1" dirty="0" smtClean="0">
                <a:solidFill>
                  <a:schemeClr val="tx2"/>
                </a:solidFill>
              </a:rPr>
              <a:t>LEARNING FROM COMMUNITY EXPERIENCE</a:t>
            </a:r>
            <a:endParaRPr lang="en-CA" sz="3400" b="1" dirty="0">
              <a:solidFill>
                <a:schemeClr val="tx2"/>
              </a:solidFill>
            </a:endParaRPr>
          </a:p>
        </p:txBody>
      </p:sp>
    </p:spTree>
    <p:extLst>
      <p:ext uri="{BB962C8B-B14F-4D97-AF65-F5344CB8AC3E}">
        <p14:creationId xmlns:p14="http://schemas.microsoft.com/office/powerpoint/2010/main" val="10294122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Questions</a:t>
            </a:r>
            <a:endParaRPr lang="en-US" dirty="0"/>
          </a:p>
        </p:txBody>
      </p:sp>
      <p:sp>
        <p:nvSpPr>
          <p:cNvPr id="3" name="Content Placeholder 2"/>
          <p:cNvSpPr>
            <a:spLocks noGrp="1"/>
          </p:cNvSpPr>
          <p:nvPr>
            <p:ph idx="1"/>
          </p:nvPr>
        </p:nvSpPr>
        <p:spPr/>
        <p:txBody>
          <a:bodyPr>
            <a:normAutofit fontScale="77500" lnSpcReduction="20000"/>
          </a:bodyPr>
          <a:lstStyle/>
          <a:p>
            <a:r>
              <a:rPr lang="en-US" dirty="0">
                <a:solidFill>
                  <a:schemeClr val="tx1"/>
                </a:solidFill>
              </a:rPr>
              <a:t>What did you do in preparing your EOI that you think was critical to its being successful?</a:t>
            </a:r>
            <a:endParaRPr lang="en-CA" dirty="0">
              <a:solidFill>
                <a:schemeClr val="tx1"/>
              </a:solidFill>
            </a:endParaRPr>
          </a:p>
          <a:p>
            <a:r>
              <a:rPr lang="en-US" dirty="0" smtClean="0">
                <a:solidFill>
                  <a:schemeClr val="tx1"/>
                </a:solidFill>
              </a:rPr>
              <a:t>What </a:t>
            </a:r>
            <a:r>
              <a:rPr lang="en-US" dirty="0">
                <a:solidFill>
                  <a:schemeClr val="tx1"/>
                </a:solidFill>
              </a:rPr>
              <a:t>did you start with ?</a:t>
            </a:r>
            <a:endParaRPr lang="en-CA" dirty="0">
              <a:solidFill>
                <a:schemeClr val="tx1"/>
              </a:solidFill>
            </a:endParaRPr>
          </a:p>
          <a:p>
            <a:r>
              <a:rPr lang="en-US" dirty="0" smtClean="0">
                <a:solidFill>
                  <a:schemeClr val="tx1"/>
                </a:solidFill>
              </a:rPr>
              <a:t>How </a:t>
            </a:r>
            <a:r>
              <a:rPr lang="en-US" dirty="0">
                <a:solidFill>
                  <a:schemeClr val="tx1"/>
                </a:solidFill>
              </a:rPr>
              <a:t>were you able to report such a large number of doctors ready to do PCN?</a:t>
            </a:r>
            <a:endParaRPr lang="en-CA" dirty="0">
              <a:solidFill>
                <a:schemeClr val="tx1"/>
              </a:solidFill>
            </a:endParaRPr>
          </a:p>
          <a:p>
            <a:r>
              <a:rPr lang="en-US" dirty="0" smtClean="0">
                <a:solidFill>
                  <a:schemeClr val="tx1"/>
                </a:solidFill>
              </a:rPr>
              <a:t>How </a:t>
            </a:r>
            <a:r>
              <a:rPr lang="en-US" dirty="0">
                <a:solidFill>
                  <a:schemeClr val="tx1"/>
                </a:solidFill>
              </a:rPr>
              <a:t>did you convey the concept in terms physicians could relate to?</a:t>
            </a:r>
            <a:endParaRPr lang="en-CA" dirty="0">
              <a:solidFill>
                <a:schemeClr val="tx1"/>
              </a:solidFill>
            </a:endParaRPr>
          </a:p>
          <a:p>
            <a:r>
              <a:rPr lang="en-US" dirty="0" smtClean="0">
                <a:solidFill>
                  <a:schemeClr val="tx1"/>
                </a:solidFill>
              </a:rPr>
              <a:t>How </a:t>
            </a:r>
            <a:r>
              <a:rPr lang="en-US" dirty="0">
                <a:solidFill>
                  <a:schemeClr val="tx1"/>
                </a:solidFill>
              </a:rPr>
              <a:t>did you convey such a solid sense of partnership in the EOI?</a:t>
            </a:r>
            <a:endParaRPr lang="en-CA" dirty="0">
              <a:solidFill>
                <a:schemeClr val="tx1"/>
              </a:solidFill>
            </a:endParaRPr>
          </a:p>
          <a:p>
            <a:r>
              <a:rPr lang="en-US" dirty="0" smtClean="0">
                <a:solidFill>
                  <a:schemeClr val="tx1"/>
                </a:solidFill>
              </a:rPr>
              <a:t>What </a:t>
            </a:r>
            <a:r>
              <a:rPr lang="en-US" dirty="0">
                <a:solidFill>
                  <a:schemeClr val="tx1"/>
                </a:solidFill>
              </a:rPr>
              <a:t>were the key success factors for you?</a:t>
            </a:r>
            <a:endParaRPr lang="en-CA" dirty="0">
              <a:solidFill>
                <a:schemeClr val="tx1"/>
              </a:solidFill>
            </a:endParaRPr>
          </a:p>
          <a:p>
            <a:r>
              <a:rPr lang="en-US" dirty="0" smtClean="0">
                <a:solidFill>
                  <a:schemeClr val="tx1"/>
                </a:solidFill>
              </a:rPr>
              <a:t>What </a:t>
            </a:r>
            <a:r>
              <a:rPr lang="en-US" dirty="0">
                <a:solidFill>
                  <a:schemeClr val="tx1"/>
                </a:solidFill>
              </a:rPr>
              <a:t>are your final thought for others?</a:t>
            </a:r>
            <a:endParaRPr lang="en-CA" dirty="0">
              <a:solidFill>
                <a:schemeClr val="tx1"/>
              </a:solidFill>
            </a:endParaRPr>
          </a:p>
          <a:p>
            <a:endParaRPr lang="en-CA" dirty="0"/>
          </a:p>
          <a:p>
            <a:endParaRPr lang="en-US" dirty="0"/>
          </a:p>
        </p:txBody>
      </p:sp>
    </p:spTree>
    <p:extLst>
      <p:ext uri="{BB962C8B-B14F-4D97-AF65-F5344CB8AC3E}">
        <p14:creationId xmlns:p14="http://schemas.microsoft.com/office/powerpoint/2010/main" val="10311758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spcBef>
                <a:spcPct val="0"/>
              </a:spcBef>
              <a:buNone/>
            </a:pPr>
            <a:r>
              <a:rPr lang="en-US" sz="3400" b="1" dirty="0" smtClean="0">
                <a:solidFill>
                  <a:schemeClr val="tx2"/>
                </a:solidFill>
              </a:rPr>
              <a:t>PCN SERVICE PLAN UNPACKED</a:t>
            </a:r>
            <a:endParaRPr lang="en-CA" sz="3400" b="1" dirty="0">
              <a:solidFill>
                <a:schemeClr val="tx2"/>
              </a:solidFill>
            </a:endParaRPr>
          </a:p>
        </p:txBody>
      </p:sp>
    </p:spTree>
    <p:extLst>
      <p:ext uri="{BB962C8B-B14F-4D97-AF65-F5344CB8AC3E}">
        <p14:creationId xmlns:p14="http://schemas.microsoft.com/office/powerpoint/2010/main" val="13397835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PCN Service Plan Unpacked</a:t>
            </a:r>
            <a:endParaRPr lang="en-CA" dirty="0"/>
          </a:p>
        </p:txBody>
      </p:sp>
      <p:sp>
        <p:nvSpPr>
          <p:cNvPr id="3" name="Content Placeholder 2"/>
          <p:cNvSpPr>
            <a:spLocks noGrp="1"/>
          </p:cNvSpPr>
          <p:nvPr>
            <p:ph idx="1"/>
          </p:nvPr>
        </p:nvSpPr>
        <p:spPr/>
        <p:txBody>
          <a:bodyPr/>
          <a:lstStyle/>
          <a:p>
            <a:r>
              <a:rPr lang="en-CA" dirty="0"/>
              <a:t>5</a:t>
            </a:r>
            <a:r>
              <a:rPr lang="en-CA" dirty="0" smtClean="0"/>
              <a:t> key parts: </a:t>
            </a:r>
          </a:p>
          <a:p>
            <a:pPr lvl="1">
              <a:buFont typeface="Courier New" panose="02070309020205020404" pitchFamily="49" charset="0"/>
              <a:buChar char="o"/>
            </a:pPr>
            <a:r>
              <a:rPr lang="en-CA" dirty="0" smtClean="0"/>
              <a:t>Gap Analysis</a:t>
            </a:r>
          </a:p>
          <a:p>
            <a:pPr lvl="1">
              <a:buFont typeface="Courier New" panose="02070309020205020404" pitchFamily="49" charset="0"/>
              <a:buChar char="o"/>
            </a:pPr>
            <a:r>
              <a:rPr lang="en-CA" dirty="0" smtClean="0"/>
              <a:t>Identifying Existing </a:t>
            </a:r>
            <a:r>
              <a:rPr lang="en-CA" dirty="0"/>
              <a:t>S</a:t>
            </a:r>
            <a:r>
              <a:rPr lang="en-CA" dirty="0" smtClean="0"/>
              <a:t>ervices</a:t>
            </a:r>
          </a:p>
          <a:p>
            <a:pPr lvl="1">
              <a:buFont typeface="Courier New" panose="02070309020205020404" pitchFamily="49" charset="0"/>
              <a:buChar char="o"/>
            </a:pPr>
            <a:r>
              <a:rPr lang="en-CA" dirty="0" smtClean="0"/>
              <a:t>Redesigning vs. Net New</a:t>
            </a:r>
          </a:p>
          <a:p>
            <a:pPr lvl="1">
              <a:buFont typeface="Courier New" panose="02070309020205020404" pitchFamily="49" charset="0"/>
              <a:buChar char="o"/>
            </a:pPr>
            <a:r>
              <a:rPr lang="en-CA" dirty="0" smtClean="0"/>
              <a:t>Budget</a:t>
            </a:r>
          </a:p>
          <a:p>
            <a:pPr lvl="1">
              <a:buFont typeface="Courier New" panose="02070309020205020404" pitchFamily="49" charset="0"/>
              <a:buChar char="o"/>
            </a:pPr>
            <a:r>
              <a:rPr lang="en-CA" dirty="0"/>
              <a:t>Growth plan</a:t>
            </a:r>
          </a:p>
          <a:p>
            <a:pPr lvl="1">
              <a:buFont typeface="Courier New" panose="02070309020205020404" pitchFamily="49" charset="0"/>
              <a:buChar char="o"/>
            </a:pPr>
            <a:endParaRPr lang="en-CA" dirty="0"/>
          </a:p>
        </p:txBody>
      </p:sp>
    </p:spTree>
    <p:extLst>
      <p:ext uri="{BB962C8B-B14F-4D97-AF65-F5344CB8AC3E}">
        <p14:creationId xmlns:p14="http://schemas.microsoft.com/office/powerpoint/2010/main" val="22766295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7587" y="764704"/>
            <a:ext cx="8229600" cy="2002234"/>
          </a:xfrm>
        </p:spPr>
        <p:txBody>
          <a:bodyPr>
            <a:normAutofit/>
          </a:bodyPr>
          <a:lstStyle/>
          <a:p>
            <a:r>
              <a:rPr lang="en-US" dirty="0"/>
              <a:t>Phased Approach with Existing and New Resources </a:t>
            </a:r>
          </a:p>
        </p:txBody>
      </p:sp>
      <p:sp>
        <p:nvSpPr>
          <p:cNvPr id="3" name="Content Placeholder 2"/>
          <p:cNvSpPr>
            <a:spLocks noGrp="1"/>
          </p:cNvSpPr>
          <p:nvPr>
            <p:ph idx="1"/>
          </p:nvPr>
        </p:nvSpPr>
        <p:spPr>
          <a:xfrm>
            <a:off x="1143000" y="2420889"/>
            <a:ext cx="7848600" cy="3705276"/>
          </a:xfrm>
        </p:spPr>
        <p:txBody>
          <a:bodyPr/>
          <a:lstStyle/>
          <a:p>
            <a:r>
              <a:rPr lang="en-US" dirty="0" smtClean="0"/>
              <a:t>Phase 1 </a:t>
            </a:r>
            <a:r>
              <a:rPr lang="mr-IN" dirty="0" smtClean="0"/>
              <a:t>–</a:t>
            </a:r>
            <a:r>
              <a:rPr lang="en-CA" dirty="0" smtClean="0"/>
              <a:t> </a:t>
            </a:r>
            <a:r>
              <a:rPr lang="en-US" dirty="0" smtClean="0"/>
              <a:t>formation of PCN, </a:t>
            </a:r>
            <a:r>
              <a:rPr lang="en-US" dirty="0"/>
              <a:t>focus on </a:t>
            </a:r>
            <a:r>
              <a:rPr lang="en-US" dirty="0" smtClean="0"/>
              <a:t>attachment</a:t>
            </a:r>
          </a:p>
          <a:p>
            <a:r>
              <a:rPr lang="en-US" dirty="0" smtClean="0"/>
              <a:t>Phase 2 </a:t>
            </a:r>
            <a:r>
              <a:rPr lang="mr-IN" dirty="0" smtClean="0"/>
              <a:t>–</a:t>
            </a:r>
            <a:r>
              <a:rPr lang="en-US" dirty="0" smtClean="0"/>
              <a:t> service redesign, building </a:t>
            </a:r>
            <a:r>
              <a:rPr lang="en-US" dirty="0"/>
              <a:t>teams, </a:t>
            </a:r>
            <a:r>
              <a:rPr lang="en-US" dirty="0" smtClean="0"/>
              <a:t> </a:t>
            </a:r>
            <a:r>
              <a:rPr lang="en-US" dirty="0"/>
              <a:t>progress on the eight core </a:t>
            </a:r>
            <a:r>
              <a:rPr lang="en-US" dirty="0" smtClean="0"/>
              <a:t>attributes </a:t>
            </a:r>
          </a:p>
          <a:p>
            <a:r>
              <a:rPr lang="en-US" dirty="0" smtClean="0"/>
              <a:t>Linkages with SCSPs</a:t>
            </a:r>
          </a:p>
        </p:txBody>
      </p:sp>
    </p:spTree>
    <p:extLst>
      <p:ext uri="{BB962C8B-B14F-4D97-AF65-F5344CB8AC3E}">
        <p14:creationId xmlns:p14="http://schemas.microsoft.com/office/powerpoint/2010/main" val="23721037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1600" y="1628800"/>
            <a:ext cx="7543800" cy="1470025"/>
          </a:xfrm>
        </p:spPr>
        <p:txBody>
          <a:bodyPr>
            <a:normAutofit fontScale="90000"/>
          </a:bodyPr>
          <a:lstStyle/>
          <a:p>
            <a:pPr algn="ctr">
              <a:lnSpc>
                <a:spcPct val="150000"/>
              </a:lnSpc>
            </a:pPr>
            <a:r>
              <a:rPr lang="en-US" b="1" dirty="0" smtClean="0"/>
              <a:t>Starting Up a Primary Care Network</a:t>
            </a:r>
            <a:endParaRPr lang="en-US" b="1" dirty="0"/>
          </a:p>
        </p:txBody>
      </p:sp>
      <p:sp>
        <p:nvSpPr>
          <p:cNvPr id="4" name="TextBox 3"/>
          <p:cNvSpPr txBox="1"/>
          <p:nvPr/>
        </p:nvSpPr>
        <p:spPr>
          <a:xfrm>
            <a:off x="4879504" y="3940883"/>
            <a:ext cx="3635896" cy="1446550"/>
          </a:xfrm>
          <a:prstGeom prst="rect">
            <a:avLst/>
          </a:prstGeom>
          <a:noFill/>
        </p:spPr>
        <p:txBody>
          <a:bodyPr wrap="square" rtlCol="0">
            <a:spAutoFit/>
          </a:bodyPr>
          <a:lstStyle/>
          <a:p>
            <a:r>
              <a:rPr lang="en-US" i="1" dirty="0" smtClean="0"/>
              <a:t>Joanna Richards </a:t>
            </a:r>
          </a:p>
          <a:p>
            <a:r>
              <a:rPr lang="en-US" sz="1400" dirty="0" smtClean="0"/>
              <a:t>Director</a:t>
            </a:r>
            <a:r>
              <a:rPr lang="en-US" dirty="0"/>
              <a:t/>
            </a:r>
            <a:br>
              <a:rPr lang="en-US" dirty="0"/>
            </a:br>
            <a:r>
              <a:rPr lang="en-US" sz="1400" dirty="0" smtClean="0"/>
              <a:t>Primary Health Care, Primary Care Access Branch</a:t>
            </a:r>
            <a:r>
              <a:rPr lang="en-US" sz="1400" dirty="0"/>
              <a:t/>
            </a:r>
            <a:br>
              <a:rPr lang="en-US" sz="1400" dirty="0"/>
            </a:br>
            <a:r>
              <a:rPr lang="en-US" sz="1400" dirty="0"/>
              <a:t>Ministry of Health </a:t>
            </a:r>
            <a:br>
              <a:rPr lang="en-US" sz="1400" dirty="0"/>
            </a:br>
            <a:endParaRPr lang="en-US" sz="1400" dirty="0"/>
          </a:p>
        </p:txBody>
      </p:sp>
      <p:sp>
        <p:nvSpPr>
          <p:cNvPr id="5" name="TextBox 4"/>
          <p:cNvSpPr txBox="1"/>
          <p:nvPr/>
        </p:nvSpPr>
        <p:spPr>
          <a:xfrm>
            <a:off x="1475656" y="4004033"/>
            <a:ext cx="4176464" cy="1446550"/>
          </a:xfrm>
          <a:prstGeom prst="rect">
            <a:avLst/>
          </a:prstGeom>
          <a:noFill/>
        </p:spPr>
        <p:txBody>
          <a:bodyPr wrap="square" rtlCol="0">
            <a:spAutoFit/>
          </a:bodyPr>
          <a:lstStyle/>
          <a:p>
            <a:r>
              <a:rPr lang="en-US" i="1" dirty="0" smtClean="0"/>
              <a:t>Afsaneh Moradi</a:t>
            </a:r>
          </a:p>
          <a:p>
            <a:r>
              <a:rPr lang="en-US" sz="1400" dirty="0" smtClean="0"/>
              <a:t>Acting Director</a:t>
            </a:r>
          </a:p>
          <a:p>
            <a:r>
              <a:rPr lang="en-US" sz="1400" dirty="0" smtClean="0"/>
              <a:t>Community</a:t>
            </a:r>
            <a:r>
              <a:rPr lang="en-US" sz="1400" dirty="0"/>
              <a:t>, </a:t>
            </a:r>
            <a:r>
              <a:rPr lang="en-US" sz="1400" dirty="0" smtClean="0"/>
              <a:t>Partnerships and </a:t>
            </a:r>
          </a:p>
          <a:p>
            <a:r>
              <a:rPr lang="en-US" sz="1400" dirty="0" smtClean="0"/>
              <a:t>Integration </a:t>
            </a:r>
            <a:r>
              <a:rPr lang="en-US" sz="1400" dirty="0"/>
              <a:t/>
            </a:r>
            <a:br>
              <a:rPr lang="en-US" sz="1400" dirty="0"/>
            </a:br>
            <a:r>
              <a:rPr lang="en-US" sz="1400" dirty="0"/>
              <a:t>Doctors of BC </a:t>
            </a:r>
            <a:br>
              <a:rPr lang="en-US" sz="1400" dirty="0"/>
            </a:br>
            <a:endParaRPr lang="en-US" sz="1400" dirty="0"/>
          </a:p>
        </p:txBody>
      </p:sp>
    </p:spTree>
    <p:extLst>
      <p:ext uri="{BB962C8B-B14F-4D97-AF65-F5344CB8AC3E}">
        <p14:creationId xmlns:p14="http://schemas.microsoft.com/office/powerpoint/2010/main" val="13115543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a:t>
            </a:r>
            <a:r>
              <a:rPr lang="en-CA" dirty="0"/>
              <a:t>are</a:t>
            </a:r>
            <a:r>
              <a:rPr lang="en-CA" dirty="0" smtClean="0"/>
              <a:t> the gaps?</a:t>
            </a:r>
            <a:endParaRPr lang="en-CA" dirty="0"/>
          </a:p>
        </p:txBody>
      </p:sp>
      <p:sp>
        <p:nvSpPr>
          <p:cNvPr id="3" name="Content Placeholder 2"/>
          <p:cNvSpPr>
            <a:spLocks noGrp="1"/>
          </p:cNvSpPr>
          <p:nvPr>
            <p:ph idx="1"/>
          </p:nvPr>
        </p:nvSpPr>
        <p:spPr/>
        <p:txBody>
          <a:bodyPr/>
          <a:lstStyle/>
          <a:p>
            <a:r>
              <a:rPr lang="en-CA" dirty="0" smtClean="0"/>
              <a:t>Understanding community primary care needs will involve: </a:t>
            </a:r>
          </a:p>
          <a:p>
            <a:pPr lvl="1">
              <a:buFont typeface="Courier New" panose="02070309020205020404" pitchFamily="49" charset="0"/>
              <a:buChar char="o"/>
            </a:pPr>
            <a:r>
              <a:rPr lang="en-CA" dirty="0" smtClean="0"/>
              <a:t>Determining the primary care attachment gap </a:t>
            </a:r>
          </a:p>
          <a:p>
            <a:pPr lvl="1">
              <a:buFont typeface="Courier New" panose="02070309020205020404" pitchFamily="49" charset="0"/>
              <a:buChar char="o"/>
            </a:pPr>
            <a:r>
              <a:rPr lang="en-CA" dirty="0" smtClean="0"/>
              <a:t>Determining population needs and opportunities</a:t>
            </a:r>
            <a:endParaRPr lang="en-CA" dirty="0"/>
          </a:p>
        </p:txBody>
      </p:sp>
    </p:spTree>
    <p:extLst>
      <p:ext uri="{BB962C8B-B14F-4D97-AF65-F5344CB8AC3E}">
        <p14:creationId xmlns:p14="http://schemas.microsoft.com/office/powerpoint/2010/main" val="33338607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is access like now?</a:t>
            </a:r>
            <a:endParaRPr lang="en-CA" dirty="0"/>
          </a:p>
        </p:txBody>
      </p:sp>
      <p:sp>
        <p:nvSpPr>
          <p:cNvPr id="3" name="Content Placeholder 2"/>
          <p:cNvSpPr>
            <a:spLocks noGrp="1"/>
          </p:cNvSpPr>
          <p:nvPr>
            <p:ph idx="1"/>
          </p:nvPr>
        </p:nvSpPr>
        <p:spPr/>
        <p:txBody>
          <a:bodyPr/>
          <a:lstStyle/>
          <a:p>
            <a:r>
              <a:rPr lang="en-CA" dirty="0" smtClean="0"/>
              <a:t>Identifying existing primary care services in the PCN will involve: </a:t>
            </a:r>
          </a:p>
          <a:p>
            <a:pPr lvl="1">
              <a:buFont typeface="Courier New" panose="02070309020205020404" pitchFamily="49" charset="0"/>
              <a:buChar char="o"/>
            </a:pPr>
            <a:r>
              <a:rPr lang="en-CA" dirty="0" smtClean="0"/>
              <a:t>Defining the number of practices engaged in PCN development</a:t>
            </a:r>
          </a:p>
          <a:p>
            <a:pPr lvl="1">
              <a:buFont typeface="Courier New" panose="02070309020205020404" pitchFamily="49" charset="0"/>
              <a:buChar char="o"/>
            </a:pPr>
            <a:r>
              <a:rPr lang="en-CA" dirty="0" smtClean="0"/>
              <a:t>Identifying the current state of access in the PCN</a:t>
            </a:r>
          </a:p>
          <a:p>
            <a:pPr lvl="1">
              <a:buFont typeface="Courier New" panose="02070309020205020404" pitchFamily="49" charset="0"/>
              <a:buChar char="o"/>
            </a:pPr>
            <a:r>
              <a:rPr lang="en-CA" dirty="0" smtClean="0"/>
              <a:t>Availability of urgent primary care services in the PCN</a:t>
            </a:r>
            <a:endParaRPr lang="en-CA" dirty="0"/>
          </a:p>
        </p:txBody>
      </p:sp>
    </p:spTree>
    <p:extLst>
      <p:ext uri="{BB962C8B-B14F-4D97-AF65-F5344CB8AC3E}">
        <p14:creationId xmlns:p14="http://schemas.microsoft.com/office/powerpoint/2010/main" val="30415782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Redesign vs. Net New</a:t>
            </a:r>
            <a:endParaRPr lang="en-CA" dirty="0"/>
          </a:p>
        </p:txBody>
      </p:sp>
      <p:sp>
        <p:nvSpPr>
          <p:cNvPr id="3" name="Content Placeholder 2"/>
          <p:cNvSpPr>
            <a:spLocks noGrp="1"/>
          </p:cNvSpPr>
          <p:nvPr>
            <p:ph idx="1"/>
          </p:nvPr>
        </p:nvSpPr>
        <p:spPr/>
        <p:txBody>
          <a:bodyPr/>
          <a:lstStyle/>
          <a:p>
            <a:r>
              <a:rPr lang="en-CA" dirty="0" smtClean="0"/>
              <a:t>Service plans will indicate how services will be redesigned to: </a:t>
            </a:r>
          </a:p>
          <a:p>
            <a:pPr lvl="1">
              <a:buFont typeface="Courier New" panose="02070309020205020404" pitchFamily="49" charset="0"/>
              <a:buChar char="o"/>
            </a:pPr>
            <a:r>
              <a:rPr lang="en-CA" dirty="0" smtClean="0"/>
              <a:t>Target gaps in the primary care system identified using family practice EMR data, health authority, and other health system data</a:t>
            </a:r>
          </a:p>
          <a:p>
            <a:pPr lvl="1">
              <a:buFont typeface="Courier New" panose="02070309020205020404" pitchFamily="49" charset="0"/>
              <a:buChar char="o"/>
            </a:pPr>
            <a:r>
              <a:rPr lang="en-CA" dirty="0" smtClean="0"/>
              <a:t>Align with the comprehensive suite of primary care services </a:t>
            </a:r>
          </a:p>
          <a:p>
            <a:pPr lvl="1">
              <a:buFont typeface="Courier New" panose="02070309020205020404" pitchFamily="49" charset="0"/>
              <a:buChar char="o"/>
            </a:pPr>
            <a:endParaRPr lang="en-CA" dirty="0" smtClean="0"/>
          </a:p>
          <a:p>
            <a:pPr lvl="1">
              <a:buFont typeface="Courier New" panose="02070309020205020404" pitchFamily="49" charset="0"/>
              <a:buChar char="o"/>
            </a:pPr>
            <a:endParaRPr lang="en-CA" dirty="0"/>
          </a:p>
        </p:txBody>
      </p:sp>
    </p:spTree>
    <p:extLst>
      <p:ext uri="{BB962C8B-B14F-4D97-AF65-F5344CB8AC3E}">
        <p14:creationId xmlns:p14="http://schemas.microsoft.com/office/powerpoint/2010/main" val="42183821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Budget and Growth</a:t>
            </a:r>
            <a:endParaRPr lang="en-CA" dirty="0"/>
          </a:p>
        </p:txBody>
      </p:sp>
      <p:sp>
        <p:nvSpPr>
          <p:cNvPr id="3" name="Content Placeholder 2"/>
          <p:cNvSpPr>
            <a:spLocks noGrp="1"/>
          </p:cNvSpPr>
          <p:nvPr>
            <p:ph idx="1"/>
          </p:nvPr>
        </p:nvSpPr>
        <p:spPr/>
        <p:txBody>
          <a:bodyPr/>
          <a:lstStyle/>
          <a:p>
            <a:r>
              <a:rPr lang="en-CA" dirty="0" smtClean="0"/>
              <a:t>Service plans will: </a:t>
            </a:r>
          </a:p>
          <a:p>
            <a:pPr lvl="1">
              <a:buFont typeface="Courier New" panose="02070309020205020404" pitchFamily="49" charset="0"/>
              <a:buChar char="o"/>
            </a:pPr>
            <a:r>
              <a:rPr lang="en-CA" dirty="0" smtClean="0"/>
              <a:t>outline a budget for change management and the implementation of phase 1 (attachment) and phase 2 (redesign)</a:t>
            </a:r>
          </a:p>
          <a:p>
            <a:pPr lvl="1">
              <a:buFont typeface="Courier New" panose="02070309020205020404" pitchFamily="49" charset="0"/>
              <a:buChar char="o"/>
            </a:pPr>
            <a:r>
              <a:rPr lang="en-CA" dirty="0"/>
              <a:t>outline how the PCN will expand and include other providers and geographic regions in over the next three years</a:t>
            </a:r>
          </a:p>
          <a:p>
            <a:pPr marL="400050" lvl="1" indent="0">
              <a:buNone/>
            </a:pPr>
            <a:endParaRPr lang="en-CA" dirty="0" smtClean="0"/>
          </a:p>
          <a:p>
            <a:pPr lvl="1"/>
            <a:endParaRPr lang="en-CA" dirty="0" smtClean="0"/>
          </a:p>
          <a:p>
            <a:endParaRPr lang="en-CA" dirty="0"/>
          </a:p>
        </p:txBody>
      </p:sp>
    </p:spTree>
    <p:extLst>
      <p:ext uri="{BB962C8B-B14F-4D97-AF65-F5344CB8AC3E}">
        <p14:creationId xmlns:p14="http://schemas.microsoft.com/office/powerpoint/2010/main" val="17922444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708920"/>
            <a:ext cx="7848600" cy="1066800"/>
          </a:xfrm>
        </p:spPr>
        <p:txBody>
          <a:bodyPr>
            <a:normAutofit fontScale="90000"/>
          </a:bodyPr>
          <a:lstStyle/>
          <a:p>
            <a:pPr algn="ctr"/>
            <a:r>
              <a:rPr lang="en-US" b="1" dirty="0" smtClean="0"/>
              <a:t>QUESTIONS AND DISCUSSION</a:t>
            </a:r>
            <a:endParaRPr lang="en-US" b="1" dirty="0"/>
          </a:p>
        </p:txBody>
      </p:sp>
    </p:spTree>
    <p:extLst>
      <p:ext uri="{BB962C8B-B14F-4D97-AF65-F5344CB8AC3E}">
        <p14:creationId xmlns:p14="http://schemas.microsoft.com/office/powerpoint/2010/main" val="19746766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pic>
        <p:nvPicPr>
          <p:cNvPr id="2050" name="Picture 2" descr="\\SFP.IDIR.BCGOV\U114\JMMCFARL$\Profile\Desktop\n-RAINBOW-628x314.jpg"/>
          <p:cNvPicPr>
            <a:picLocks noChangeAspect="1" noChangeArrowheads="1"/>
          </p:cNvPicPr>
          <p:nvPr/>
        </p:nvPicPr>
        <p:blipFill rotWithShape="1">
          <a:blip r:embed="rId3">
            <a:extLst>
              <a:ext uri="{28A0092B-C50C-407E-A947-70E740481C1C}">
                <a14:useLocalDpi xmlns:a14="http://schemas.microsoft.com/office/drawing/2010/main" val="0"/>
              </a:ext>
            </a:extLst>
          </a:blip>
          <a:srcRect l="17067" r="16267"/>
          <a:stretch/>
        </p:blipFill>
        <p:spPr bwMode="auto">
          <a:xfrm>
            <a:off x="1"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1475656" y="2911787"/>
            <a:ext cx="5292589" cy="1569660"/>
          </a:xfrm>
          <a:prstGeom prst="rect">
            <a:avLst/>
          </a:prstGeom>
          <a:noFill/>
        </p:spPr>
        <p:txBody>
          <a:bodyPr wrap="square" rtlCol="0">
            <a:spAutoFit/>
          </a:bodyPr>
          <a:lstStyle/>
          <a:p>
            <a:pPr algn="ctr"/>
            <a:r>
              <a:rPr lang="en-CA" sz="4800" b="1" dirty="0" smtClean="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SUMMARY </a:t>
            </a:r>
          </a:p>
          <a:p>
            <a:pPr algn="ctr"/>
            <a:r>
              <a:rPr lang="en-CA" sz="4800" b="1" dirty="0" smtClean="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AND CLOSING</a:t>
            </a:r>
            <a:endParaRPr lang="en-CA" sz="4800"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797150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2920" y="-18256"/>
            <a:ext cx="8229600" cy="1143000"/>
          </a:xfrm>
        </p:spPr>
        <p:txBody>
          <a:bodyPr>
            <a:normAutofit/>
          </a:bodyPr>
          <a:lstStyle/>
          <a:p>
            <a:r>
              <a:rPr lang="en-CA" dirty="0"/>
              <a:t>Agenda</a:t>
            </a:r>
          </a:p>
        </p:txBody>
      </p:sp>
      <p:sp>
        <p:nvSpPr>
          <p:cNvPr id="3" name="Content Placeholder 2"/>
          <p:cNvSpPr>
            <a:spLocks noGrp="1"/>
          </p:cNvSpPr>
          <p:nvPr>
            <p:ph idx="1"/>
          </p:nvPr>
        </p:nvSpPr>
        <p:spPr>
          <a:xfrm>
            <a:off x="1004242" y="1700808"/>
            <a:ext cx="7848600" cy="4680520"/>
          </a:xfrm>
        </p:spPr>
        <p:txBody>
          <a:bodyPr>
            <a:normAutofit/>
          </a:bodyPr>
          <a:lstStyle/>
          <a:p>
            <a:pPr marL="0" indent="0">
              <a:buNone/>
            </a:pPr>
            <a:r>
              <a:rPr lang="en-CA" dirty="0" smtClean="0"/>
              <a:t>1. Welcome</a:t>
            </a:r>
            <a:endParaRPr lang="en-US" dirty="0"/>
          </a:p>
          <a:p>
            <a:pPr marL="0" indent="0">
              <a:buNone/>
            </a:pPr>
            <a:r>
              <a:rPr lang="en-US" dirty="0"/>
              <a:t>2. </a:t>
            </a:r>
            <a:r>
              <a:rPr lang="en-CA" dirty="0" smtClean="0"/>
              <a:t>Vision </a:t>
            </a:r>
            <a:r>
              <a:rPr lang="en-CA" dirty="0"/>
              <a:t>&amp; Context for Primary Care </a:t>
            </a:r>
            <a:endParaRPr lang="en-CA" dirty="0" smtClean="0"/>
          </a:p>
          <a:p>
            <a:pPr marL="0" indent="0">
              <a:buNone/>
            </a:pPr>
            <a:r>
              <a:rPr lang="en-CA" dirty="0" smtClean="0"/>
              <a:t>3. Journey from EOI to Service Plan</a:t>
            </a:r>
          </a:p>
          <a:p>
            <a:pPr marL="0" indent="0">
              <a:buNone/>
            </a:pPr>
            <a:r>
              <a:rPr lang="en-CA" dirty="0" smtClean="0"/>
              <a:t>4</a:t>
            </a:r>
            <a:r>
              <a:rPr lang="en-CA" dirty="0"/>
              <a:t>. </a:t>
            </a:r>
            <a:r>
              <a:rPr lang="en-CA" dirty="0" smtClean="0"/>
              <a:t>Expression of Interest Unpacked</a:t>
            </a:r>
            <a:endParaRPr lang="en-US" dirty="0"/>
          </a:p>
          <a:p>
            <a:pPr marL="0" indent="0">
              <a:buNone/>
            </a:pPr>
            <a:r>
              <a:rPr lang="en-CA" dirty="0"/>
              <a:t>5. </a:t>
            </a:r>
            <a:r>
              <a:rPr lang="en-CA" dirty="0" smtClean="0"/>
              <a:t>Learning from Community Experience</a:t>
            </a:r>
          </a:p>
          <a:p>
            <a:pPr marL="0" indent="0">
              <a:buNone/>
            </a:pPr>
            <a:r>
              <a:rPr lang="en-CA" dirty="0" smtClean="0"/>
              <a:t>6. PCN Service Plan Unpacked</a:t>
            </a:r>
            <a:endParaRPr lang="en-US" dirty="0"/>
          </a:p>
          <a:p>
            <a:pPr marL="0" indent="0">
              <a:buNone/>
            </a:pPr>
            <a:r>
              <a:rPr lang="en-CA" dirty="0" smtClean="0"/>
              <a:t>7. Questions and Discussion</a:t>
            </a:r>
            <a:endParaRPr lang="en-US" dirty="0"/>
          </a:p>
          <a:p>
            <a:pPr marL="0" indent="0">
              <a:buNone/>
            </a:pPr>
            <a:r>
              <a:rPr lang="en-CA" dirty="0" smtClean="0"/>
              <a:t>8. </a:t>
            </a:r>
            <a:r>
              <a:rPr lang="en-CA" dirty="0"/>
              <a:t>Summary and Closing</a:t>
            </a:r>
            <a:endParaRPr lang="en-US" dirty="0"/>
          </a:p>
          <a:p>
            <a:endParaRPr lang="en-US" dirty="0"/>
          </a:p>
        </p:txBody>
      </p:sp>
    </p:spTree>
    <p:extLst>
      <p:ext uri="{BB962C8B-B14F-4D97-AF65-F5344CB8AC3E}">
        <p14:creationId xmlns:p14="http://schemas.microsoft.com/office/powerpoint/2010/main" val="38404790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FP.IDIR.BCGOV\U114\JMMCFARL$\Profile\Desktop\Welcome-02-web-vers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2144084"/>
            <a:ext cx="8028384" cy="308511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3914167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403" t="26613" r="36402" b="25000"/>
          <a:stretch/>
        </p:blipFill>
        <p:spPr bwMode="auto">
          <a:xfrm>
            <a:off x="1" y="-27384"/>
            <a:ext cx="9144000" cy="688538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extBox 4"/>
          <p:cNvSpPr txBox="1"/>
          <p:nvPr/>
        </p:nvSpPr>
        <p:spPr>
          <a:xfrm>
            <a:off x="107504" y="5445224"/>
            <a:ext cx="9036496" cy="769441"/>
          </a:xfrm>
          <a:prstGeom prst="rect">
            <a:avLst/>
          </a:prstGeom>
          <a:noFill/>
        </p:spPr>
        <p:txBody>
          <a:bodyPr wrap="square" rtlCol="0">
            <a:spAutoFit/>
          </a:bodyPr>
          <a:lstStyle/>
          <a:p>
            <a:pPr algn="ctr"/>
            <a:r>
              <a:rPr lang="en-CA" sz="4400" b="1" dirty="0" smtClean="0">
                <a:solidFill>
                  <a:prstClr val="white"/>
                </a:solidFill>
                <a:effectLst>
                  <a:outerShdw blurRad="38100" dist="38100" dir="2700000" algn="tl">
                    <a:srgbClr val="000000">
                      <a:alpha val="43137"/>
                    </a:srgbClr>
                  </a:outerShdw>
                </a:effectLst>
                <a:latin typeface="Arial Black" panose="020B0A04020102020204" pitchFamily="34" charset="0"/>
              </a:rPr>
              <a:t>A story of two neighbours</a:t>
            </a:r>
            <a:endParaRPr lang="en-CA" sz="4400" b="1" dirty="0">
              <a:solidFill>
                <a:prstClr val="white"/>
              </a:solidFill>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15280905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819400" y="2286000"/>
            <a:ext cx="4476750" cy="4398211"/>
          </a:xfrm>
          <a:prstGeom prst="rect">
            <a:avLst/>
          </a:prstGeom>
        </p:spPr>
      </p:pic>
      <p:sp>
        <p:nvSpPr>
          <p:cNvPr id="2" name="Title 1"/>
          <p:cNvSpPr>
            <a:spLocks noGrp="1"/>
          </p:cNvSpPr>
          <p:nvPr>
            <p:ph type="title"/>
          </p:nvPr>
        </p:nvSpPr>
        <p:spPr/>
        <p:txBody>
          <a:bodyPr>
            <a:normAutofit/>
          </a:bodyPr>
          <a:lstStyle/>
          <a:p>
            <a:r>
              <a:rPr lang="en-US" sz="3600" dirty="0" smtClean="0"/>
              <a:t>Patient Medical Homes (PMH)</a:t>
            </a:r>
            <a:endParaRPr lang="en-CA" sz="3600" dirty="0"/>
          </a:p>
        </p:txBody>
      </p:sp>
    </p:spTree>
    <p:extLst>
      <p:ext uri="{BB962C8B-B14F-4D97-AF65-F5344CB8AC3E}">
        <p14:creationId xmlns:p14="http://schemas.microsoft.com/office/powerpoint/2010/main" val="10758085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Primary Care Networks (PCN)</a:t>
            </a:r>
            <a:endParaRPr lang="en-CA" sz="3600" dirty="0"/>
          </a:p>
        </p:txBody>
      </p:sp>
      <p:grpSp>
        <p:nvGrpSpPr>
          <p:cNvPr id="71" name="Group 70"/>
          <p:cNvGrpSpPr/>
          <p:nvPr/>
        </p:nvGrpSpPr>
        <p:grpSpPr>
          <a:xfrm>
            <a:off x="1600200" y="2438400"/>
            <a:ext cx="6589849" cy="3951910"/>
            <a:chOff x="1182551" y="1682851"/>
            <a:chExt cx="7514124" cy="4506194"/>
          </a:xfrm>
        </p:grpSpPr>
        <p:grpSp>
          <p:nvGrpSpPr>
            <p:cNvPr id="3" name="Group 2"/>
            <p:cNvGrpSpPr/>
            <p:nvPr/>
          </p:nvGrpSpPr>
          <p:grpSpPr>
            <a:xfrm>
              <a:off x="1244779" y="1682851"/>
              <a:ext cx="7451896" cy="4470183"/>
              <a:chOff x="1875751" y="2692617"/>
              <a:chExt cx="5831305" cy="3498036"/>
            </a:xfrm>
          </p:grpSpPr>
          <p:pic>
            <p:nvPicPr>
              <p:cNvPr id="4" name="Picture 3"/>
              <p:cNvPicPr>
                <a:picLocks noChangeAspect="1"/>
              </p:cNvPicPr>
              <p:nvPr/>
            </p:nvPicPr>
            <p:blipFill>
              <a:blip r:embed="rId3"/>
              <a:stretch>
                <a:fillRect/>
              </a:stretch>
            </p:blipFill>
            <p:spPr>
              <a:xfrm>
                <a:off x="4713921" y="3445996"/>
                <a:ext cx="1294134" cy="1271430"/>
              </a:xfrm>
              <a:prstGeom prst="rect">
                <a:avLst/>
              </a:prstGeom>
            </p:spPr>
          </p:pic>
          <p:pic>
            <p:nvPicPr>
              <p:cNvPr id="5" name="Picture 4"/>
              <p:cNvPicPr>
                <a:picLocks noChangeAspect="1"/>
              </p:cNvPicPr>
              <p:nvPr/>
            </p:nvPicPr>
            <p:blipFill>
              <a:blip r:embed="rId4"/>
              <a:stretch>
                <a:fillRect/>
              </a:stretch>
            </p:blipFill>
            <p:spPr>
              <a:xfrm>
                <a:off x="2066906" y="3091485"/>
                <a:ext cx="710254" cy="654328"/>
              </a:xfrm>
              <a:prstGeom prst="rect">
                <a:avLst/>
              </a:prstGeom>
            </p:spPr>
          </p:pic>
          <p:pic>
            <p:nvPicPr>
              <p:cNvPr id="6" name="Picture 5"/>
              <p:cNvPicPr>
                <a:picLocks noChangeAspect="1"/>
              </p:cNvPicPr>
              <p:nvPr/>
            </p:nvPicPr>
            <p:blipFill>
              <a:blip r:embed="rId4"/>
              <a:stretch>
                <a:fillRect/>
              </a:stretch>
            </p:blipFill>
            <p:spPr>
              <a:xfrm>
                <a:off x="2952709" y="3508331"/>
                <a:ext cx="1008366" cy="928967"/>
              </a:xfrm>
              <a:prstGeom prst="rect">
                <a:avLst/>
              </a:prstGeom>
            </p:spPr>
          </p:pic>
          <p:pic>
            <p:nvPicPr>
              <p:cNvPr id="7" name="Picture 6"/>
              <p:cNvPicPr>
                <a:picLocks noChangeAspect="1"/>
              </p:cNvPicPr>
              <p:nvPr/>
            </p:nvPicPr>
            <p:blipFill>
              <a:blip r:embed="rId4"/>
              <a:stretch>
                <a:fillRect/>
              </a:stretch>
            </p:blipFill>
            <p:spPr>
              <a:xfrm>
                <a:off x="4110137" y="4610979"/>
                <a:ext cx="603784" cy="556242"/>
              </a:xfrm>
              <a:prstGeom prst="rect">
                <a:avLst/>
              </a:prstGeom>
            </p:spPr>
          </p:pic>
          <p:pic>
            <p:nvPicPr>
              <p:cNvPr id="8" name="Picture 7"/>
              <p:cNvPicPr>
                <a:picLocks noChangeAspect="1"/>
              </p:cNvPicPr>
              <p:nvPr/>
            </p:nvPicPr>
            <p:blipFill>
              <a:blip r:embed="rId4"/>
              <a:stretch>
                <a:fillRect/>
              </a:stretch>
            </p:blipFill>
            <p:spPr>
              <a:xfrm>
                <a:off x="3839259" y="2692617"/>
                <a:ext cx="991750" cy="913660"/>
              </a:xfrm>
              <a:prstGeom prst="rect">
                <a:avLst/>
              </a:prstGeom>
            </p:spPr>
          </p:pic>
          <p:pic>
            <p:nvPicPr>
              <p:cNvPr id="9" name="Picture 8"/>
              <p:cNvPicPr>
                <a:picLocks noChangeAspect="1"/>
              </p:cNvPicPr>
              <p:nvPr/>
            </p:nvPicPr>
            <p:blipFill>
              <a:blip r:embed="rId4"/>
              <a:stretch>
                <a:fillRect/>
              </a:stretch>
            </p:blipFill>
            <p:spPr>
              <a:xfrm>
                <a:off x="2795599" y="4898892"/>
                <a:ext cx="1125540" cy="1036915"/>
              </a:xfrm>
              <a:prstGeom prst="rect">
                <a:avLst/>
              </a:prstGeom>
            </p:spPr>
          </p:pic>
          <p:pic>
            <p:nvPicPr>
              <p:cNvPr id="10" name="Picture 9"/>
              <p:cNvPicPr>
                <a:picLocks noChangeAspect="1"/>
              </p:cNvPicPr>
              <p:nvPr/>
            </p:nvPicPr>
            <p:blipFill>
              <a:blip r:embed="rId4"/>
              <a:stretch>
                <a:fillRect/>
              </a:stretch>
            </p:blipFill>
            <p:spPr>
              <a:xfrm>
                <a:off x="1875751" y="4194661"/>
                <a:ext cx="903800" cy="832635"/>
              </a:xfrm>
              <a:prstGeom prst="rect">
                <a:avLst/>
              </a:prstGeom>
            </p:spPr>
          </p:pic>
          <p:pic>
            <p:nvPicPr>
              <p:cNvPr id="11" name="Picture 10"/>
              <p:cNvPicPr>
                <a:picLocks noChangeAspect="1"/>
              </p:cNvPicPr>
              <p:nvPr/>
            </p:nvPicPr>
            <p:blipFill>
              <a:blip r:embed="rId4"/>
              <a:stretch>
                <a:fillRect/>
              </a:stretch>
            </p:blipFill>
            <p:spPr>
              <a:xfrm>
                <a:off x="5702586" y="3111084"/>
                <a:ext cx="640338" cy="589917"/>
              </a:xfrm>
              <a:prstGeom prst="rect">
                <a:avLst/>
              </a:prstGeom>
            </p:spPr>
          </p:pic>
          <p:pic>
            <p:nvPicPr>
              <p:cNvPr id="12" name="Picture 11"/>
              <p:cNvPicPr>
                <a:picLocks noChangeAspect="1"/>
              </p:cNvPicPr>
              <p:nvPr/>
            </p:nvPicPr>
            <p:blipFill>
              <a:blip r:embed="rId4"/>
              <a:stretch>
                <a:fillRect/>
              </a:stretch>
            </p:blipFill>
            <p:spPr>
              <a:xfrm>
                <a:off x="4834965" y="4819481"/>
                <a:ext cx="1488366" cy="1371172"/>
              </a:xfrm>
              <a:prstGeom prst="rect">
                <a:avLst/>
              </a:prstGeom>
            </p:spPr>
          </p:pic>
          <p:pic>
            <p:nvPicPr>
              <p:cNvPr id="13" name="Picture 12"/>
              <p:cNvPicPr>
                <a:picLocks noChangeAspect="1"/>
              </p:cNvPicPr>
              <p:nvPr/>
            </p:nvPicPr>
            <p:blipFill>
              <a:blip r:embed="rId4"/>
              <a:stretch>
                <a:fillRect/>
              </a:stretch>
            </p:blipFill>
            <p:spPr>
              <a:xfrm>
                <a:off x="6602217" y="5217297"/>
                <a:ext cx="640338" cy="589917"/>
              </a:xfrm>
              <a:prstGeom prst="rect">
                <a:avLst/>
              </a:prstGeom>
            </p:spPr>
          </p:pic>
          <p:pic>
            <p:nvPicPr>
              <p:cNvPr id="14" name="Picture 13"/>
              <p:cNvPicPr>
                <a:picLocks noChangeAspect="1"/>
              </p:cNvPicPr>
              <p:nvPr/>
            </p:nvPicPr>
            <p:blipFill>
              <a:blip r:embed="rId4"/>
              <a:stretch>
                <a:fillRect/>
              </a:stretch>
            </p:blipFill>
            <p:spPr>
              <a:xfrm>
                <a:off x="6167647" y="4022242"/>
                <a:ext cx="903800" cy="832635"/>
              </a:xfrm>
              <a:prstGeom prst="rect">
                <a:avLst/>
              </a:prstGeom>
            </p:spPr>
          </p:pic>
          <p:pic>
            <p:nvPicPr>
              <p:cNvPr id="15" name="Picture 14"/>
              <p:cNvPicPr>
                <a:picLocks noChangeAspect="1"/>
              </p:cNvPicPr>
              <p:nvPr/>
            </p:nvPicPr>
            <p:blipFill>
              <a:blip r:embed="rId4"/>
              <a:stretch>
                <a:fillRect/>
              </a:stretch>
            </p:blipFill>
            <p:spPr>
              <a:xfrm>
                <a:off x="6996802" y="3406042"/>
                <a:ext cx="710254" cy="654328"/>
              </a:xfrm>
              <a:prstGeom prst="rect">
                <a:avLst/>
              </a:prstGeom>
            </p:spPr>
          </p:pic>
          <p:cxnSp>
            <p:nvCxnSpPr>
              <p:cNvPr id="16" name="Straight Connector 15"/>
              <p:cNvCxnSpPr/>
              <p:nvPr/>
            </p:nvCxnSpPr>
            <p:spPr>
              <a:xfrm>
                <a:off x="2362200" y="3810000"/>
                <a:ext cx="0" cy="304800"/>
              </a:xfrm>
              <a:prstGeom prst="line">
                <a:avLst/>
              </a:prstGeom>
              <a:ln>
                <a:solidFill>
                  <a:schemeClr val="tx1">
                    <a:lumMod val="25000"/>
                    <a:lumOff val="75000"/>
                  </a:schemeClr>
                </a:solidFill>
              </a:ln>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a:off x="2669251" y="4884604"/>
                <a:ext cx="204799" cy="188097"/>
              </a:xfrm>
              <a:prstGeom prst="line">
                <a:avLst/>
              </a:prstGeom>
              <a:ln>
                <a:solidFill>
                  <a:schemeClr val="tx1">
                    <a:lumMod val="25000"/>
                    <a:lumOff val="75000"/>
                  </a:schemeClr>
                </a:solidFill>
              </a:ln>
            </p:spPr>
            <p:style>
              <a:lnRef idx="1">
                <a:schemeClr val="dk1"/>
              </a:lnRef>
              <a:fillRef idx="0">
                <a:schemeClr val="dk1"/>
              </a:fillRef>
              <a:effectRef idx="0">
                <a:schemeClr val="dk1"/>
              </a:effectRef>
              <a:fontRef idx="minor">
                <a:schemeClr val="tx1"/>
              </a:fontRef>
            </p:style>
          </p:cxnSp>
          <p:cxnSp>
            <p:nvCxnSpPr>
              <p:cNvPr id="18" name="Straight Connector 17"/>
              <p:cNvCxnSpPr/>
              <p:nvPr/>
            </p:nvCxnSpPr>
            <p:spPr>
              <a:xfrm>
                <a:off x="3358369" y="4480851"/>
                <a:ext cx="0" cy="374026"/>
              </a:xfrm>
              <a:prstGeom prst="line">
                <a:avLst/>
              </a:prstGeom>
              <a:ln>
                <a:solidFill>
                  <a:schemeClr val="tx1">
                    <a:lumMod val="25000"/>
                    <a:lumOff val="75000"/>
                  </a:schemeClr>
                </a:solidFill>
              </a:ln>
            </p:spPr>
            <p:style>
              <a:lnRef idx="1">
                <a:schemeClr val="dk1"/>
              </a:lnRef>
              <a:fillRef idx="0">
                <a:schemeClr val="dk1"/>
              </a:fillRef>
              <a:effectRef idx="0">
                <a:schemeClr val="dk1"/>
              </a:effectRef>
              <a:fontRef idx="minor">
                <a:schemeClr val="tx1"/>
              </a:fontRef>
            </p:style>
          </p:cxnSp>
          <p:cxnSp>
            <p:nvCxnSpPr>
              <p:cNvPr id="19" name="Straight Connector 18"/>
              <p:cNvCxnSpPr/>
              <p:nvPr/>
            </p:nvCxnSpPr>
            <p:spPr>
              <a:xfrm flipH="1">
                <a:off x="3787876" y="5027296"/>
                <a:ext cx="349657" cy="183940"/>
              </a:xfrm>
              <a:prstGeom prst="line">
                <a:avLst/>
              </a:prstGeom>
              <a:ln>
                <a:solidFill>
                  <a:schemeClr val="tx1">
                    <a:lumMod val="25000"/>
                    <a:lumOff val="75000"/>
                  </a:schemeClr>
                </a:solidFill>
              </a:ln>
            </p:spPr>
            <p:style>
              <a:lnRef idx="1">
                <a:schemeClr val="dk1"/>
              </a:lnRef>
              <a:fillRef idx="0">
                <a:schemeClr val="dk1"/>
              </a:fillRef>
              <a:effectRef idx="0">
                <a:schemeClr val="dk1"/>
              </a:effectRef>
              <a:fontRef idx="minor">
                <a:schemeClr val="tx1"/>
              </a:fontRef>
            </p:style>
          </p:cxnSp>
          <p:cxnSp>
            <p:nvCxnSpPr>
              <p:cNvPr id="20" name="Straight Connector 19"/>
              <p:cNvCxnSpPr/>
              <p:nvPr/>
            </p:nvCxnSpPr>
            <p:spPr>
              <a:xfrm flipH="1">
                <a:off x="3685860" y="3346399"/>
                <a:ext cx="253091" cy="303893"/>
              </a:xfrm>
              <a:prstGeom prst="line">
                <a:avLst/>
              </a:prstGeom>
              <a:ln>
                <a:solidFill>
                  <a:schemeClr val="tx1">
                    <a:lumMod val="25000"/>
                    <a:lumOff val="75000"/>
                  </a:schemeClr>
                </a:solidFill>
              </a:ln>
            </p:spPr>
            <p:style>
              <a:lnRef idx="1">
                <a:schemeClr val="dk1"/>
              </a:lnRef>
              <a:fillRef idx="0">
                <a:schemeClr val="dk1"/>
              </a:fillRef>
              <a:effectRef idx="0">
                <a:schemeClr val="dk1"/>
              </a:effectRef>
              <a:fontRef idx="minor">
                <a:schemeClr val="tx1"/>
              </a:fontRef>
            </p:style>
          </p:cxnSp>
          <p:cxnSp>
            <p:nvCxnSpPr>
              <p:cNvPr id="21" name="Straight Connector 20"/>
              <p:cNvCxnSpPr/>
              <p:nvPr/>
            </p:nvCxnSpPr>
            <p:spPr>
              <a:xfrm flipH="1">
                <a:off x="6837210" y="3884501"/>
                <a:ext cx="213448" cy="250370"/>
              </a:xfrm>
              <a:prstGeom prst="line">
                <a:avLst/>
              </a:prstGeom>
              <a:ln>
                <a:solidFill>
                  <a:schemeClr val="tx1">
                    <a:lumMod val="25000"/>
                    <a:lumOff val="75000"/>
                  </a:schemeClr>
                </a:solidFill>
              </a:ln>
            </p:spPr>
            <p:style>
              <a:lnRef idx="1">
                <a:schemeClr val="dk1"/>
              </a:lnRef>
              <a:fillRef idx="0">
                <a:schemeClr val="dk1"/>
              </a:fillRef>
              <a:effectRef idx="0">
                <a:schemeClr val="dk1"/>
              </a:effectRef>
              <a:fontRef idx="minor">
                <a:schemeClr val="tx1"/>
              </a:fontRef>
            </p:style>
          </p:cxnSp>
          <p:cxnSp>
            <p:nvCxnSpPr>
              <p:cNvPr id="22" name="Straight Connector 21"/>
              <p:cNvCxnSpPr/>
              <p:nvPr/>
            </p:nvCxnSpPr>
            <p:spPr>
              <a:xfrm flipH="1">
                <a:off x="6084866" y="5642617"/>
                <a:ext cx="534681" cy="155072"/>
              </a:xfrm>
              <a:prstGeom prst="line">
                <a:avLst/>
              </a:prstGeom>
              <a:ln>
                <a:solidFill>
                  <a:schemeClr val="tx1">
                    <a:lumMod val="25000"/>
                    <a:lumOff val="75000"/>
                  </a:schemeClr>
                </a:solidFill>
              </a:ln>
            </p:spPr>
            <p:style>
              <a:lnRef idx="1">
                <a:schemeClr val="dk1"/>
              </a:lnRef>
              <a:fillRef idx="0">
                <a:schemeClr val="dk1"/>
              </a:fillRef>
              <a:effectRef idx="0">
                <a:schemeClr val="dk1"/>
              </a:effectRef>
              <a:fontRef idx="minor">
                <a:schemeClr val="tx1"/>
              </a:fontRef>
            </p:style>
          </p:cxnSp>
          <p:cxnSp>
            <p:nvCxnSpPr>
              <p:cNvPr id="23" name="Straight Connector 22"/>
              <p:cNvCxnSpPr/>
              <p:nvPr/>
            </p:nvCxnSpPr>
            <p:spPr>
              <a:xfrm>
                <a:off x="6746722" y="4898892"/>
                <a:ext cx="76200" cy="291514"/>
              </a:xfrm>
              <a:prstGeom prst="line">
                <a:avLst/>
              </a:prstGeom>
              <a:ln>
                <a:solidFill>
                  <a:schemeClr val="tx1">
                    <a:lumMod val="25000"/>
                    <a:lumOff val="75000"/>
                  </a:schemeClr>
                </a:solidFill>
              </a:ln>
            </p:spPr>
            <p:style>
              <a:lnRef idx="1">
                <a:schemeClr val="dk1"/>
              </a:lnRef>
              <a:fillRef idx="0">
                <a:schemeClr val="dk1"/>
              </a:fillRef>
              <a:effectRef idx="0">
                <a:schemeClr val="dk1"/>
              </a:effectRef>
              <a:fontRef idx="minor">
                <a:schemeClr val="tx1"/>
              </a:fontRef>
            </p:style>
          </p:cxnSp>
          <p:cxnSp>
            <p:nvCxnSpPr>
              <p:cNvPr id="24" name="Straight Connector 23"/>
              <p:cNvCxnSpPr/>
              <p:nvPr/>
            </p:nvCxnSpPr>
            <p:spPr>
              <a:xfrm>
                <a:off x="4711530" y="3293493"/>
                <a:ext cx="458583" cy="214838"/>
              </a:xfrm>
              <a:prstGeom prst="line">
                <a:avLst/>
              </a:prstGeom>
              <a:ln>
                <a:solidFill>
                  <a:schemeClr val="tx1">
                    <a:lumMod val="25000"/>
                    <a:lumOff val="75000"/>
                  </a:schemeClr>
                </a:solidFill>
              </a:ln>
            </p:spPr>
            <p:style>
              <a:lnRef idx="1">
                <a:schemeClr val="dk1"/>
              </a:lnRef>
              <a:fillRef idx="0">
                <a:schemeClr val="dk1"/>
              </a:fillRef>
              <a:effectRef idx="0">
                <a:schemeClr val="dk1"/>
              </a:effectRef>
              <a:fontRef idx="minor">
                <a:schemeClr val="tx1"/>
              </a:fontRef>
            </p:style>
          </p:cxnSp>
          <p:cxnSp>
            <p:nvCxnSpPr>
              <p:cNvPr id="25" name="Straight Connector 24"/>
              <p:cNvCxnSpPr/>
              <p:nvPr/>
            </p:nvCxnSpPr>
            <p:spPr>
              <a:xfrm flipH="1">
                <a:off x="4564859" y="4305224"/>
                <a:ext cx="314785" cy="362640"/>
              </a:xfrm>
              <a:prstGeom prst="line">
                <a:avLst/>
              </a:prstGeom>
              <a:ln>
                <a:solidFill>
                  <a:schemeClr val="tx1">
                    <a:lumMod val="25000"/>
                    <a:lumOff val="75000"/>
                  </a:schemeClr>
                </a:solidFill>
              </a:ln>
            </p:spPr>
            <p:style>
              <a:lnRef idx="1">
                <a:schemeClr val="dk1"/>
              </a:lnRef>
              <a:fillRef idx="0">
                <a:schemeClr val="dk1"/>
              </a:fillRef>
              <a:effectRef idx="0">
                <a:schemeClr val="dk1"/>
              </a:effectRef>
              <a:fontRef idx="minor">
                <a:schemeClr val="tx1"/>
              </a:fontRef>
            </p:style>
          </p:cxnSp>
          <p:cxnSp>
            <p:nvCxnSpPr>
              <p:cNvPr id="26" name="Straight Connector 25"/>
              <p:cNvCxnSpPr/>
              <p:nvPr/>
            </p:nvCxnSpPr>
            <p:spPr>
              <a:xfrm>
                <a:off x="2704420" y="3542090"/>
                <a:ext cx="336986" cy="203723"/>
              </a:xfrm>
              <a:prstGeom prst="line">
                <a:avLst/>
              </a:prstGeom>
              <a:ln>
                <a:solidFill>
                  <a:schemeClr val="tx1">
                    <a:lumMod val="25000"/>
                    <a:lumOff val="75000"/>
                  </a:schemeClr>
                </a:solidFill>
              </a:ln>
            </p:spPr>
            <p:style>
              <a:lnRef idx="1">
                <a:schemeClr val="dk1"/>
              </a:lnRef>
              <a:fillRef idx="0">
                <a:schemeClr val="dk1"/>
              </a:fillRef>
              <a:effectRef idx="0">
                <a:schemeClr val="dk1"/>
              </a:effectRef>
              <a:fontRef idx="minor">
                <a:schemeClr val="tx1"/>
              </a:fontRef>
            </p:style>
          </p:cxnSp>
          <p:cxnSp>
            <p:nvCxnSpPr>
              <p:cNvPr id="27" name="Straight Connector 26"/>
              <p:cNvCxnSpPr/>
              <p:nvPr/>
            </p:nvCxnSpPr>
            <p:spPr>
              <a:xfrm flipH="1" flipV="1">
                <a:off x="4495800" y="5269276"/>
                <a:ext cx="517777" cy="612957"/>
              </a:xfrm>
              <a:prstGeom prst="line">
                <a:avLst/>
              </a:prstGeom>
              <a:ln>
                <a:solidFill>
                  <a:schemeClr val="tx1">
                    <a:lumMod val="25000"/>
                    <a:lumOff val="75000"/>
                  </a:schemeClr>
                </a:solidFill>
              </a:ln>
            </p:spPr>
            <p:style>
              <a:lnRef idx="1">
                <a:schemeClr val="dk1"/>
              </a:lnRef>
              <a:fillRef idx="0">
                <a:schemeClr val="dk1"/>
              </a:fillRef>
              <a:effectRef idx="0">
                <a:schemeClr val="dk1"/>
              </a:effectRef>
              <a:fontRef idx="minor">
                <a:schemeClr val="tx1"/>
              </a:fontRef>
            </p:style>
          </p:cxnSp>
          <p:cxnSp>
            <p:nvCxnSpPr>
              <p:cNvPr id="28" name="Straight Connector 27"/>
              <p:cNvCxnSpPr/>
              <p:nvPr/>
            </p:nvCxnSpPr>
            <p:spPr>
              <a:xfrm flipH="1" flipV="1">
                <a:off x="6268734" y="3538882"/>
                <a:ext cx="781924" cy="288596"/>
              </a:xfrm>
              <a:prstGeom prst="line">
                <a:avLst/>
              </a:prstGeom>
              <a:ln>
                <a:solidFill>
                  <a:schemeClr val="tx1">
                    <a:lumMod val="25000"/>
                    <a:lumOff val="75000"/>
                  </a:schemeClr>
                </a:solidFill>
              </a:ln>
            </p:spPr>
            <p:style>
              <a:lnRef idx="1">
                <a:schemeClr val="dk1"/>
              </a:lnRef>
              <a:fillRef idx="0">
                <a:schemeClr val="dk1"/>
              </a:fillRef>
              <a:effectRef idx="0">
                <a:schemeClr val="dk1"/>
              </a:effectRef>
              <a:fontRef idx="minor">
                <a:schemeClr val="tx1"/>
              </a:fontRef>
            </p:style>
          </p:cxnSp>
          <p:cxnSp>
            <p:nvCxnSpPr>
              <p:cNvPr id="29" name="Straight Connector 28"/>
              <p:cNvCxnSpPr/>
              <p:nvPr/>
            </p:nvCxnSpPr>
            <p:spPr>
              <a:xfrm flipH="1">
                <a:off x="5612336" y="3560995"/>
                <a:ext cx="117169" cy="117133"/>
              </a:xfrm>
              <a:prstGeom prst="line">
                <a:avLst/>
              </a:prstGeom>
              <a:ln>
                <a:solidFill>
                  <a:schemeClr val="tx1">
                    <a:lumMod val="25000"/>
                    <a:lumOff val="75000"/>
                  </a:schemeClr>
                </a:solidFill>
              </a:ln>
            </p:spPr>
            <p:style>
              <a:lnRef idx="1">
                <a:schemeClr val="dk1"/>
              </a:lnRef>
              <a:fillRef idx="0">
                <a:schemeClr val="dk1"/>
              </a:fillRef>
              <a:effectRef idx="0">
                <a:schemeClr val="dk1"/>
              </a:effectRef>
              <a:fontRef idx="minor">
                <a:schemeClr val="tx1"/>
              </a:fontRef>
            </p:style>
          </p:cxnSp>
          <p:cxnSp>
            <p:nvCxnSpPr>
              <p:cNvPr id="30" name="Straight Connector 29"/>
              <p:cNvCxnSpPr/>
              <p:nvPr/>
            </p:nvCxnSpPr>
            <p:spPr>
              <a:xfrm>
                <a:off x="5801409" y="4335436"/>
                <a:ext cx="452730" cy="275542"/>
              </a:xfrm>
              <a:prstGeom prst="line">
                <a:avLst/>
              </a:prstGeom>
              <a:ln>
                <a:solidFill>
                  <a:schemeClr val="tx1">
                    <a:lumMod val="25000"/>
                    <a:lumOff val="75000"/>
                  </a:schemeClr>
                </a:solidFill>
              </a:ln>
            </p:spPr>
            <p:style>
              <a:lnRef idx="1">
                <a:schemeClr val="dk1"/>
              </a:lnRef>
              <a:fillRef idx="0">
                <a:schemeClr val="dk1"/>
              </a:fillRef>
              <a:effectRef idx="0">
                <a:schemeClr val="dk1"/>
              </a:effectRef>
              <a:fontRef idx="minor">
                <a:schemeClr val="tx1"/>
              </a:fontRef>
            </p:style>
          </p:cxnSp>
        </p:grpSp>
        <p:sp>
          <p:nvSpPr>
            <p:cNvPr id="31" name="Oval 30"/>
            <p:cNvSpPr/>
            <p:nvPr/>
          </p:nvSpPr>
          <p:spPr>
            <a:xfrm>
              <a:off x="2494938" y="1905000"/>
              <a:ext cx="324462" cy="32446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Rectangle 31"/>
            <p:cNvSpPr/>
            <p:nvPr/>
          </p:nvSpPr>
          <p:spPr>
            <a:xfrm>
              <a:off x="3220044" y="2211164"/>
              <a:ext cx="318359" cy="31835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3" name="Oval 32"/>
            <p:cNvSpPr/>
            <p:nvPr/>
          </p:nvSpPr>
          <p:spPr>
            <a:xfrm>
              <a:off x="2158117" y="3318063"/>
              <a:ext cx="324462" cy="32446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 name="Oval 33"/>
            <p:cNvSpPr/>
            <p:nvPr/>
          </p:nvSpPr>
          <p:spPr>
            <a:xfrm>
              <a:off x="4165589" y="5451867"/>
              <a:ext cx="324462" cy="32446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5" name="Oval 34"/>
            <p:cNvSpPr/>
            <p:nvPr/>
          </p:nvSpPr>
          <p:spPr>
            <a:xfrm>
              <a:off x="4218698" y="3359498"/>
              <a:ext cx="324462" cy="32446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6" name="Oval 35"/>
            <p:cNvSpPr/>
            <p:nvPr/>
          </p:nvSpPr>
          <p:spPr>
            <a:xfrm>
              <a:off x="5510796" y="2023887"/>
              <a:ext cx="324462" cy="32446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7" name="Oval 36"/>
            <p:cNvSpPr/>
            <p:nvPr/>
          </p:nvSpPr>
          <p:spPr>
            <a:xfrm>
              <a:off x="6848883" y="4659914"/>
              <a:ext cx="324462" cy="32446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8" name="Rectangle 37"/>
            <p:cNvSpPr/>
            <p:nvPr/>
          </p:nvSpPr>
          <p:spPr>
            <a:xfrm>
              <a:off x="1850765" y="4937731"/>
              <a:ext cx="318359" cy="31835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9" name="Rectangle 38"/>
            <p:cNvSpPr/>
            <p:nvPr/>
          </p:nvSpPr>
          <p:spPr>
            <a:xfrm>
              <a:off x="3465220" y="4203025"/>
              <a:ext cx="318359" cy="31835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0" name="Rectangle 39"/>
            <p:cNvSpPr/>
            <p:nvPr/>
          </p:nvSpPr>
          <p:spPr>
            <a:xfrm>
              <a:off x="7191367" y="2285846"/>
              <a:ext cx="318359" cy="31835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1" name="Rectangle 40"/>
            <p:cNvSpPr/>
            <p:nvPr/>
          </p:nvSpPr>
          <p:spPr>
            <a:xfrm>
              <a:off x="8131369" y="3743621"/>
              <a:ext cx="318359" cy="31835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2" name="Rectangle 41"/>
            <p:cNvSpPr/>
            <p:nvPr/>
          </p:nvSpPr>
          <p:spPr>
            <a:xfrm>
              <a:off x="6962995" y="5834675"/>
              <a:ext cx="318359" cy="31835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3" name="Rectangle 42"/>
            <p:cNvSpPr/>
            <p:nvPr/>
          </p:nvSpPr>
          <p:spPr>
            <a:xfrm>
              <a:off x="4652368" y="5870686"/>
              <a:ext cx="318359" cy="31835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44" name="Picture 43"/>
            <p:cNvPicPr>
              <a:picLocks noChangeAspect="1"/>
            </p:cNvPicPr>
            <p:nvPr/>
          </p:nvPicPr>
          <p:blipFill>
            <a:blip r:embed="rId4"/>
            <a:stretch>
              <a:fillRect/>
            </a:stretch>
          </p:blipFill>
          <p:spPr>
            <a:xfrm>
              <a:off x="1182551" y="5292245"/>
              <a:ext cx="818296" cy="753862"/>
            </a:xfrm>
            <a:prstGeom prst="rect">
              <a:avLst/>
            </a:prstGeom>
          </p:spPr>
        </p:pic>
        <p:cxnSp>
          <p:nvCxnSpPr>
            <p:cNvPr id="45" name="Straight Connector 44"/>
            <p:cNvCxnSpPr/>
            <p:nvPr/>
          </p:nvCxnSpPr>
          <p:spPr>
            <a:xfrm>
              <a:off x="1591699" y="4717938"/>
              <a:ext cx="0" cy="440431"/>
            </a:xfrm>
            <a:prstGeom prst="line">
              <a:avLst/>
            </a:prstGeom>
            <a:ln>
              <a:solidFill>
                <a:schemeClr val="tx1">
                  <a:lumMod val="25000"/>
                  <a:lumOff val="75000"/>
                </a:schemeClr>
              </a:solidFill>
            </a:ln>
          </p:spPr>
          <p:style>
            <a:lnRef idx="1">
              <a:schemeClr val="dk1"/>
            </a:lnRef>
            <a:fillRef idx="0">
              <a:schemeClr val="dk1"/>
            </a:fillRef>
            <a:effectRef idx="0">
              <a:schemeClr val="dk1"/>
            </a:effectRef>
            <a:fontRef idx="minor">
              <a:schemeClr val="tx1"/>
            </a:fontRef>
          </p:style>
        </p:cxnSp>
        <p:cxnSp>
          <p:nvCxnSpPr>
            <p:cNvPr id="46" name="Straight Connector 45"/>
            <p:cNvCxnSpPr/>
            <p:nvPr/>
          </p:nvCxnSpPr>
          <p:spPr>
            <a:xfrm flipH="1">
              <a:off x="1952091" y="5446241"/>
              <a:ext cx="541394" cy="374671"/>
            </a:xfrm>
            <a:prstGeom prst="line">
              <a:avLst/>
            </a:prstGeom>
            <a:ln>
              <a:solidFill>
                <a:schemeClr val="tx1">
                  <a:lumMod val="25000"/>
                  <a:lumOff val="75000"/>
                </a:schemeClr>
              </a:solidFill>
            </a:ln>
          </p:spPr>
          <p:style>
            <a:lnRef idx="1">
              <a:schemeClr val="dk1"/>
            </a:lnRef>
            <a:fillRef idx="0">
              <a:schemeClr val="dk1"/>
            </a:fillRef>
            <a:effectRef idx="0">
              <a:schemeClr val="dk1"/>
            </a:effectRef>
            <a:fontRef idx="minor">
              <a:schemeClr val="tx1"/>
            </a:fontRef>
          </p:style>
        </p:cxnSp>
        <p:cxnSp>
          <p:nvCxnSpPr>
            <p:cNvPr id="47" name="Straight Connector 46"/>
            <p:cNvCxnSpPr/>
            <p:nvPr/>
          </p:nvCxnSpPr>
          <p:spPr>
            <a:xfrm flipH="1">
              <a:off x="2188087" y="2132836"/>
              <a:ext cx="278028" cy="215513"/>
            </a:xfrm>
            <a:prstGeom prst="line">
              <a:avLst/>
            </a:prstGeom>
            <a:ln>
              <a:solidFill>
                <a:schemeClr val="tx1">
                  <a:lumMod val="25000"/>
                  <a:lumOff val="75000"/>
                </a:schemeClr>
              </a:solidFill>
            </a:ln>
          </p:spPr>
          <p:style>
            <a:lnRef idx="1">
              <a:schemeClr val="dk1"/>
            </a:lnRef>
            <a:fillRef idx="0">
              <a:schemeClr val="dk1"/>
            </a:fillRef>
            <a:effectRef idx="0">
              <a:schemeClr val="dk1"/>
            </a:effectRef>
            <a:fontRef idx="minor">
              <a:schemeClr val="tx1"/>
            </a:fontRef>
          </p:style>
        </p:cxnSp>
        <p:cxnSp>
          <p:nvCxnSpPr>
            <p:cNvPr id="48" name="Straight Connector 47"/>
            <p:cNvCxnSpPr/>
            <p:nvPr/>
          </p:nvCxnSpPr>
          <p:spPr>
            <a:xfrm>
              <a:off x="2878728" y="2145287"/>
              <a:ext cx="261320" cy="168349"/>
            </a:xfrm>
            <a:prstGeom prst="line">
              <a:avLst/>
            </a:prstGeom>
            <a:ln>
              <a:solidFill>
                <a:schemeClr val="tx1">
                  <a:lumMod val="25000"/>
                  <a:lumOff val="75000"/>
                </a:schemeClr>
              </a:solidFill>
            </a:ln>
          </p:spPr>
          <p:style>
            <a:lnRef idx="1">
              <a:schemeClr val="dk1"/>
            </a:lnRef>
            <a:fillRef idx="0">
              <a:schemeClr val="dk1"/>
            </a:fillRef>
            <a:effectRef idx="0">
              <a:schemeClr val="dk1"/>
            </a:effectRef>
            <a:fontRef idx="minor">
              <a:schemeClr val="tx1"/>
            </a:fontRef>
          </p:style>
        </p:cxnSp>
        <p:cxnSp>
          <p:nvCxnSpPr>
            <p:cNvPr id="49" name="Straight Connector 48"/>
            <p:cNvCxnSpPr/>
            <p:nvPr/>
          </p:nvCxnSpPr>
          <p:spPr>
            <a:xfrm>
              <a:off x="4350668" y="2902763"/>
              <a:ext cx="0" cy="389508"/>
            </a:xfrm>
            <a:prstGeom prst="line">
              <a:avLst/>
            </a:prstGeom>
            <a:ln>
              <a:solidFill>
                <a:schemeClr val="tx1">
                  <a:lumMod val="25000"/>
                  <a:lumOff val="75000"/>
                </a:schemeClr>
              </a:solidFill>
            </a:ln>
          </p:spPr>
          <p:style>
            <a:lnRef idx="1">
              <a:schemeClr val="dk1"/>
            </a:lnRef>
            <a:fillRef idx="0">
              <a:schemeClr val="dk1"/>
            </a:fillRef>
            <a:effectRef idx="0">
              <a:schemeClr val="dk1"/>
            </a:effectRef>
            <a:fontRef idx="minor">
              <a:schemeClr val="tx1"/>
            </a:fontRef>
          </p:style>
        </p:cxnSp>
        <p:cxnSp>
          <p:nvCxnSpPr>
            <p:cNvPr id="50" name="Straight Connector 49"/>
            <p:cNvCxnSpPr/>
            <p:nvPr/>
          </p:nvCxnSpPr>
          <p:spPr>
            <a:xfrm>
              <a:off x="3452522" y="3951837"/>
              <a:ext cx="94454" cy="168349"/>
            </a:xfrm>
            <a:prstGeom prst="line">
              <a:avLst/>
            </a:prstGeom>
            <a:ln>
              <a:solidFill>
                <a:schemeClr val="tx1">
                  <a:lumMod val="25000"/>
                  <a:lumOff val="75000"/>
                </a:schemeClr>
              </a:solidFill>
            </a:ln>
          </p:spPr>
          <p:style>
            <a:lnRef idx="1">
              <a:schemeClr val="dk1"/>
            </a:lnRef>
            <a:fillRef idx="0">
              <a:schemeClr val="dk1"/>
            </a:fillRef>
            <a:effectRef idx="0">
              <a:schemeClr val="dk1"/>
            </a:effectRef>
            <a:fontRef idx="minor">
              <a:schemeClr val="tx1"/>
            </a:fontRef>
          </p:style>
        </p:cxnSp>
        <p:cxnSp>
          <p:nvCxnSpPr>
            <p:cNvPr id="51" name="Straight Connector 50"/>
            <p:cNvCxnSpPr/>
            <p:nvPr/>
          </p:nvCxnSpPr>
          <p:spPr>
            <a:xfrm>
              <a:off x="8290548" y="3486127"/>
              <a:ext cx="0" cy="149919"/>
            </a:xfrm>
            <a:prstGeom prst="line">
              <a:avLst/>
            </a:prstGeom>
            <a:ln>
              <a:solidFill>
                <a:schemeClr val="tx1">
                  <a:lumMod val="25000"/>
                  <a:lumOff val="75000"/>
                </a:schemeClr>
              </a:solidFill>
            </a:ln>
          </p:spPr>
          <p:style>
            <a:lnRef idx="1">
              <a:schemeClr val="dk1"/>
            </a:lnRef>
            <a:fillRef idx="0">
              <a:schemeClr val="dk1"/>
            </a:fillRef>
            <a:effectRef idx="0">
              <a:schemeClr val="dk1"/>
            </a:effectRef>
            <a:fontRef idx="minor">
              <a:schemeClr val="tx1"/>
            </a:fontRef>
          </p:style>
        </p:cxnSp>
        <p:cxnSp>
          <p:nvCxnSpPr>
            <p:cNvPr id="52" name="Straight Connector 51"/>
            <p:cNvCxnSpPr/>
            <p:nvPr/>
          </p:nvCxnSpPr>
          <p:spPr>
            <a:xfrm flipH="1" flipV="1">
              <a:off x="3646400" y="5602710"/>
              <a:ext cx="441916" cy="11388"/>
            </a:xfrm>
            <a:prstGeom prst="line">
              <a:avLst/>
            </a:prstGeom>
            <a:ln>
              <a:solidFill>
                <a:schemeClr val="tx1">
                  <a:lumMod val="25000"/>
                  <a:lumOff val="75000"/>
                </a:schemeClr>
              </a:solidFill>
            </a:ln>
          </p:spPr>
          <p:style>
            <a:lnRef idx="1">
              <a:schemeClr val="dk1"/>
            </a:lnRef>
            <a:fillRef idx="0">
              <a:schemeClr val="dk1"/>
            </a:fillRef>
            <a:effectRef idx="0">
              <a:schemeClr val="dk1"/>
            </a:effectRef>
            <a:fontRef idx="minor">
              <a:schemeClr val="tx1"/>
            </a:fontRef>
          </p:style>
        </p:cxnSp>
        <p:cxnSp>
          <p:nvCxnSpPr>
            <p:cNvPr id="53" name="Straight Connector 52"/>
            <p:cNvCxnSpPr/>
            <p:nvPr/>
          </p:nvCxnSpPr>
          <p:spPr>
            <a:xfrm flipH="1">
              <a:off x="2074404" y="3636046"/>
              <a:ext cx="107608" cy="107575"/>
            </a:xfrm>
            <a:prstGeom prst="line">
              <a:avLst/>
            </a:prstGeom>
            <a:ln>
              <a:solidFill>
                <a:schemeClr val="tx1">
                  <a:lumMod val="25000"/>
                  <a:lumOff val="75000"/>
                </a:schemeClr>
              </a:solidFill>
            </a:ln>
          </p:spPr>
          <p:style>
            <a:lnRef idx="1">
              <a:schemeClr val="dk1"/>
            </a:lnRef>
            <a:fillRef idx="0">
              <a:schemeClr val="dk1"/>
            </a:fillRef>
            <a:effectRef idx="0">
              <a:schemeClr val="dk1"/>
            </a:effectRef>
            <a:fontRef idx="minor">
              <a:schemeClr val="tx1"/>
            </a:fontRef>
          </p:style>
        </p:cxnSp>
        <p:cxnSp>
          <p:nvCxnSpPr>
            <p:cNvPr id="54" name="Straight Connector 53"/>
            <p:cNvCxnSpPr/>
            <p:nvPr/>
          </p:nvCxnSpPr>
          <p:spPr>
            <a:xfrm>
              <a:off x="2512488" y="3516104"/>
              <a:ext cx="247500" cy="120138"/>
            </a:xfrm>
            <a:prstGeom prst="line">
              <a:avLst/>
            </a:prstGeom>
            <a:ln>
              <a:solidFill>
                <a:schemeClr val="tx1">
                  <a:lumMod val="25000"/>
                  <a:lumOff val="75000"/>
                </a:schemeClr>
              </a:solidFill>
            </a:ln>
          </p:spPr>
          <p:style>
            <a:lnRef idx="1">
              <a:schemeClr val="dk1"/>
            </a:lnRef>
            <a:fillRef idx="0">
              <a:schemeClr val="dk1"/>
            </a:fillRef>
            <a:effectRef idx="0">
              <a:schemeClr val="dk1"/>
            </a:effectRef>
            <a:fontRef idx="minor">
              <a:schemeClr val="tx1"/>
            </a:fontRef>
          </p:style>
        </p:cxnSp>
        <p:cxnSp>
          <p:nvCxnSpPr>
            <p:cNvPr id="55" name="Straight Connector 54"/>
            <p:cNvCxnSpPr/>
            <p:nvPr/>
          </p:nvCxnSpPr>
          <p:spPr>
            <a:xfrm flipH="1">
              <a:off x="3514384" y="4555343"/>
              <a:ext cx="65184" cy="197909"/>
            </a:xfrm>
            <a:prstGeom prst="line">
              <a:avLst/>
            </a:prstGeom>
            <a:ln>
              <a:solidFill>
                <a:schemeClr val="tx1">
                  <a:lumMod val="25000"/>
                  <a:lumOff val="75000"/>
                </a:schemeClr>
              </a:solidFill>
            </a:ln>
          </p:spPr>
          <p:style>
            <a:lnRef idx="1">
              <a:schemeClr val="dk1"/>
            </a:lnRef>
            <a:fillRef idx="0">
              <a:schemeClr val="dk1"/>
            </a:fillRef>
            <a:effectRef idx="0">
              <a:schemeClr val="dk1"/>
            </a:effectRef>
            <a:fontRef idx="minor">
              <a:schemeClr val="tx1"/>
            </a:fontRef>
          </p:style>
        </p:cxnSp>
        <p:cxnSp>
          <p:nvCxnSpPr>
            <p:cNvPr id="56" name="Straight Connector 55"/>
            <p:cNvCxnSpPr/>
            <p:nvPr/>
          </p:nvCxnSpPr>
          <p:spPr>
            <a:xfrm>
              <a:off x="2233685" y="5176430"/>
              <a:ext cx="317436" cy="183708"/>
            </a:xfrm>
            <a:prstGeom prst="line">
              <a:avLst/>
            </a:prstGeom>
            <a:ln>
              <a:solidFill>
                <a:schemeClr val="tx1">
                  <a:lumMod val="25000"/>
                  <a:lumOff val="75000"/>
                </a:schemeClr>
              </a:solidFill>
            </a:ln>
          </p:spPr>
          <p:style>
            <a:lnRef idx="1">
              <a:schemeClr val="dk1"/>
            </a:lnRef>
            <a:fillRef idx="0">
              <a:schemeClr val="dk1"/>
            </a:fillRef>
            <a:effectRef idx="0">
              <a:schemeClr val="dk1"/>
            </a:effectRef>
            <a:fontRef idx="minor">
              <a:schemeClr val="tx1"/>
            </a:fontRef>
          </p:style>
        </p:cxnSp>
        <p:cxnSp>
          <p:nvCxnSpPr>
            <p:cNvPr id="57" name="Straight Connector 56"/>
            <p:cNvCxnSpPr/>
            <p:nvPr/>
          </p:nvCxnSpPr>
          <p:spPr>
            <a:xfrm>
              <a:off x="2011220" y="4688541"/>
              <a:ext cx="0" cy="194754"/>
            </a:xfrm>
            <a:prstGeom prst="line">
              <a:avLst/>
            </a:prstGeom>
            <a:ln>
              <a:solidFill>
                <a:schemeClr val="tx1">
                  <a:lumMod val="25000"/>
                  <a:lumOff val="75000"/>
                </a:schemeClr>
              </a:solidFill>
            </a:ln>
          </p:spPr>
          <p:style>
            <a:lnRef idx="1">
              <a:schemeClr val="dk1"/>
            </a:lnRef>
            <a:fillRef idx="0">
              <a:schemeClr val="dk1"/>
            </a:fillRef>
            <a:effectRef idx="0">
              <a:schemeClr val="dk1"/>
            </a:effectRef>
            <a:fontRef idx="minor">
              <a:schemeClr val="tx1"/>
            </a:fontRef>
          </p:style>
        </p:cxnSp>
        <p:cxnSp>
          <p:nvCxnSpPr>
            <p:cNvPr id="58" name="Straight Connector 57"/>
            <p:cNvCxnSpPr/>
            <p:nvPr/>
          </p:nvCxnSpPr>
          <p:spPr>
            <a:xfrm flipH="1">
              <a:off x="5010098" y="5998738"/>
              <a:ext cx="241091" cy="94738"/>
            </a:xfrm>
            <a:prstGeom prst="line">
              <a:avLst/>
            </a:prstGeom>
            <a:ln>
              <a:solidFill>
                <a:schemeClr val="tx1">
                  <a:lumMod val="25000"/>
                  <a:lumOff val="75000"/>
                </a:schemeClr>
              </a:solidFill>
            </a:ln>
          </p:spPr>
          <p:style>
            <a:lnRef idx="1">
              <a:schemeClr val="dk1"/>
            </a:lnRef>
            <a:fillRef idx="0">
              <a:schemeClr val="dk1"/>
            </a:fillRef>
            <a:effectRef idx="0">
              <a:schemeClr val="dk1"/>
            </a:effectRef>
            <a:fontRef idx="minor">
              <a:schemeClr val="tx1"/>
            </a:fontRef>
          </p:style>
        </p:cxnSp>
        <p:cxnSp>
          <p:nvCxnSpPr>
            <p:cNvPr id="59" name="Straight Connector 58"/>
            <p:cNvCxnSpPr/>
            <p:nvPr/>
          </p:nvCxnSpPr>
          <p:spPr>
            <a:xfrm flipH="1">
              <a:off x="7721473" y="3936443"/>
              <a:ext cx="364127" cy="197904"/>
            </a:xfrm>
            <a:prstGeom prst="line">
              <a:avLst/>
            </a:prstGeom>
            <a:ln>
              <a:solidFill>
                <a:schemeClr val="tx1">
                  <a:lumMod val="25000"/>
                  <a:lumOff val="75000"/>
                </a:schemeClr>
              </a:solidFill>
            </a:ln>
          </p:spPr>
          <p:style>
            <a:lnRef idx="1">
              <a:schemeClr val="dk1"/>
            </a:lnRef>
            <a:fillRef idx="0">
              <a:schemeClr val="dk1"/>
            </a:fillRef>
            <a:effectRef idx="0">
              <a:schemeClr val="dk1"/>
            </a:effectRef>
            <a:fontRef idx="minor">
              <a:schemeClr val="tx1"/>
            </a:fontRef>
          </p:style>
        </p:cxnSp>
        <p:cxnSp>
          <p:nvCxnSpPr>
            <p:cNvPr id="60" name="Straight Connector 59"/>
            <p:cNvCxnSpPr/>
            <p:nvPr/>
          </p:nvCxnSpPr>
          <p:spPr>
            <a:xfrm>
              <a:off x="7556401" y="2578772"/>
              <a:ext cx="301455" cy="213790"/>
            </a:xfrm>
            <a:prstGeom prst="line">
              <a:avLst/>
            </a:prstGeom>
            <a:ln>
              <a:solidFill>
                <a:schemeClr val="tx1">
                  <a:lumMod val="25000"/>
                  <a:lumOff val="75000"/>
                </a:schemeClr>
              </a:solidFill>
            </a:ln>
          </p:spPr>
          <p:style>
            <a:lnRef idx="1">
              <a:schemeClr val="dk1"/>
            </a:lnRef>
            <a:fillRef idx="0">
              <a:schemeClr val="dk1"/>
            </a:fillRef>
            <a:effectRef idx="0">
              <a:schemeClr val="dk1"/>
            </a:effectRef>
            <a:fontRef idx="minor">
              <a:schemeClr val="tx1"/>
            </a:fontRef>
          </p:style>
        </p:cxnSp>
        <p:cxnSp>
          <p:nvCxnSpPr>
            <p:cNvPr id="61" name="Straight Connector 60"/>
            <p:cNvCxnSpPr/>
            <p:nvPr/>
          </p:nvCxnSpPr>
          <p:spPr>
            <a:xfrm flipH="1">
              <a:off x="6864397" y="2550418"/>
              <a:ext cx="271424" cy="145559"/>
            </a:xfrm>
            <a:prstGeom prst="line">
              <a:avLst/>
            </a:prstGeom>
            <a:ln>
              <a:solidFill>
                <a:schemeClr val="tx1">
                  <a:lumMod val="25000"/>
                  <a:lumOff val="75000"/>
                </a:schemeClr>
              </a:solidFill>
            </a:ln>
          </p:spPr>
          <p:style>
            <a:lnRef idx="1">
              <a:schemeClr val="dk1"/>
            </a:lnRef>
            <a:fillRef idx="0">
              <a:schemeClr val="dk1"/>
            </a:fillRef>
            <a:effectRef idx="0">
              <a:schemeClr val="dk1"/>
            </a:effectRef>
            <a:fontRef idx="minor">
              <a:schemeClr val="tx1"/>
            </a:fontRef>
          </p:style>
        </p:cxnSp>
        <p:cxnSp>
          <p:nvCxnSpPr>
            <p:cNvPr id="62" name="Straight Connector 61"/>
            <p:cNvCxnSpPr/>
            <p:nvPr/>
          </p:nvCxnSpPr>
          <p:spPr>
            <a:xfrm>
              <a:off x="5903336" y="2285846"/>
              <a:ext cx="252131" cy="129771"/>
            </a:xfrm>
            <a:prstGeom prst="line">
              <a:avLst/>
            </a:prstGeom>
            <a:ln>
              <a:solidFill>
                <a:schemeClr val="tx1">
                  <a:lumMod val="25000"/>
                  <a:lumOff val="75000"/>
                </a:schemeClr>
              </a:solidFill>
            </a:ln>
          </p:spPr>
          <p:style>
            <a:lnRef idx="1">
              <a:schemeClr val="dk1"/>
            </a:lnRef>
            <a:fillRef idx="0">
              <a:schemeClr val="dk1"/>
            </a:fillRef>
            <a:effectRef idx="0">
              <a:schemeClr val="dk1"/>
            </a:effectRef>
            <a:fontRef idx="minor">
              <a:schemeClr val="tx1"/>
            </a:fontRef>
          </p:style>
        </p:cxnSp>
        <p:cxnSp>
          <p:nvCxnSpPr>
            <p:cNvPr id="63" name="Straight Connector 62"/>
            <p:cNvCxnSpPr/>
            <p:nvPr/>
          </p:nvCxnSpPr>
          <p:spPr>
            <a:xfrm flipV="1">
              <a:off x="4923809" y="2204787"/>
              <a:ext cx="518909" cy="144643"/>
            </a:xfrm>
            <a:prstGeom prst="line">
              <a:avLst/>
            </a:prstGeom>
            <a:ln>
              <a:solidFill>
                <a:schemeClr val="tx1">
                  <a:lumMod val="25000"/>
                  <a:lumOff val="75000"/>
                </a:schemeClr>
              </a:solidFill>
            </a:ln>
          </p:spPr>
          <p:style>
            <a:lnRef idx="1">
              <a:schemeClr val="dk1"/>
            </a:lnRef>
            <a:fillRef idx="0">
              <a:schemeClr val="dk1"/>
            </a:fillRef>
            <a:effectRef idx="0">
              <a:schemeClr val="dk1"/>
            </a:effectRef>
            <a:fontRef idx="minor">
              <a:schemeClr val="tx1"/>
            </a:fontRef>
          </p:style>
        </p:cxnSp>
        <p:cxnSp>
          <p:nvCxnSpPr>
            <p:cNvPr id="64" name="Straight Connector 63"/>
            <p:cNvCxnSpPr/>
            <p:nvPr/>
          </p:nvCxnSpPr>
          <p:spPr>
            <a:xfrm>
              <a:off x="3590018" y="2414860"/>
              <a:ext cx="277340" cy="757"/>
            </a:xfrm>
            <a:prstGeom prst="line">
              <a:avLst/>
            </a:prstGeom>
            <a:ln>
              <a:solidFill>
                <a:schemeClr val="tx1">
                  <a:lumMod val="25000"/>
                  <a:lumOff val="75000"/>
                </a:schemeClr>
              </a:solidFill>
            </a:ln>
          </p:spPr>
          <p:style>
            <a:lnRef idx="1">
              <a:schemeClr val="dk1"/>
            </a:lnRef>
            <a:fillRef idx="0">
              <a:schemeClr val="dk1"/>
            </a:fillRef>
            <a:effectRef idx="0">
              <a:schemeClr val="dk1"/>
            </a:effectRef>
            <a:fontRef idx="minor">
              <a:schemeClr val="tx1"/>
            </a:fontRef>
          </p:style>
        </p:cxnSp>
        <p:cxnSp>
          <p:nvCxnSpPr>
            <p:cNvPr id="65" name="Straight Connector 64"/>
            <p:cNvCxnSpPr/>
            <p:nvPr/>
          </p:nvCxnSpPr>
          <p:spPr>
            <a:xfrm flipH="1">
              <a:off x="4351453" y="4883295"/>
              <a:ext cx="22156" cy="483952"/>
            </a:xfrm>
            <a:prstGeom prst="line">
              <a:avLst/>
            </a:prstGeom>
            <a:ln>
              <a:solidFill>
                <a:schemeClr val="tx1">
                  <a:lumMod val="25000"/>
                  <a:lumOff val="75000"/>
                </a:schemeClr>
              </a:solidFill>
            </a:ln>
          </p:spPr>
          <p:style>
            <a:lnRef idx="1">
              <a:schemeClr val="dk1"/>
            </a:lnRef>
            <a:fillRef idx="0">
              <a:schemeClr val="dk1"/>
            </a:fillRef>
            <a:effectRef idx="0">
              <a:schemeClr val="dk1"/>
            </a:effectRef>
            <a:fontRef idx="minor">
              <a:schemeClr val="tx1"/>
            </a:fontRef>
          </p:style>
        </p:cxnSp>
        <p:cxnSp>
          <p:nvCxnSpPr>
            <p:cNvPr id="66" name="Straight Connector 65"/>
            <p:cNvCxnSpPr/>
            <p:nvPr/>
          </p:nvCxnSpPr>
          <p:spPr>
            <a:xfrm>
              <a:off x="7160771" y="4961049"/>
              <a:ext cx="197470" cy="174864"/>
            </a:xfrm>
            <a:prstGeom prst="line">
              <a:avLst/>
            </a:prstGeom>
            <a:ln>
              <a:solidFill>
                <a:schemeClr val="tx1">
                  <a:lumMod val="25000"/>
                  <a:lumOff val="75000"/>
                </a:schemeClr>
              </a:solidFill>
            </a:ln>
          </p:spPr>
          <p:style>
            <a:lnRef idx="1">
              <a:schemeClr val="dk1"/>
            </a:lnRef>
            <a:fillRef idx="0">
              <a:schemeClr val="dk1"/>
            </a:fillRef>
            <a:effectRef idx="0">
              <a:schemeClr val="dk1"/>
            </a:effectRef>
            <a:fontRef idx="minor">
              <a:schemeClr val="tx1"/>
            </a:fontRef>
          </p:style>
        </p:cxnSp>
        <p:cxnSp>
          <p:nvCxnSpPr>
            <p:cNvPr id="67" name="Straight Connector 66"/>
            <p:cNvCxnSpPr/>
            <p:nvPr/>
          </p:nvCxnSpPr>
          <p:spPr>
            <a:xfrm flipH="1" flipV="1">
              <a:off x="6495023" y="4783895"/>
              <a:ext cx="294304" cy="18889"/>
            </a:xfrm>
            <a:prstGeom prst="line">
              <a:avLst/>
            </a:prstGeom>
            <a:ln>
              <a:solidFill>
                <a:schemeClr val="tx1">
                  <a:lumMod val="25000"/>
                  <a:lumOff val="75000"/>
                </a:schemeClr>
              </a:solidFill>
            </a:ln>
          </p:spPr>
          <p:style>
            <a:lnRef idx="1">
              <a:schemeClr val="dk1"/>
            </a:lnRef>
            <a:fillRef idx="0">
              <a:schemeClr val="dk1"/>
            </a:fillRef>
            <a:effectRef idx="0">
              <a:schemeClr val="dk1"/>
            </a:effectRef>
            <a:fontRef idx="minor">
              <a:schemeClr val="tx1"/>
            </a:fontRef>
          </p:style>
        </p:cxnSp>
        <p:cxnSp>
          <p:nvCxnSpPr>
            <p:cNvPr id="68" name="Straight Connector 67"/>
            <p:cNvCxnSpPr/>
            <p:nvPr/>
          </p:nvCxnSpPr>
          <p:spPr>
            <a:xfrm>
              <a:off x="4387654" y="3743621"/>
              <a:ext cx="98265" cy="329847"/>
            </a:xfrm>
            <a:prstGeom prst="line">
              <a:avLst/>
            </a:prstGeom>
            <a:ln>
              <a:solidFill>
                <a:schemeClr val="tx1">
                  <a:lumMod val="25000"/>
                  <a:lumOff val="75000"/>
                </a:schemeClr>
              </a:solidFill>
            </a:ln>
          </p:spPr>
          <p:style>
            <a:lnRef idx="1">
              <a:schemeClr val="dk1"/>
            </a:lnRef>
            <a:fillRef idx="0">
              <a:schemeClr val="dk1"/>
            </a:fillRef>
            <a:effectRef idx="0">
              <a:schemeClr val="dk1"/>
            </a:effectRef>
            <a:fontRef idx="minor">
              <a:schemeClr val="tx1"/>
            </a:fontRef>
          </p:style>
        </p:cxnSp>
        <p:cxnSp>
          <p:nvCxnSpPr>
            <p:cNvPr id="69" name="Straight Connector 68"/>
            <p:cNvCxnSpPr/>
            <p:nvPr/>
          </p:nvCxnSpPr>
          <p:spPr>
            <a:xfrm>
              <a:off x="4474804" y="5753168"/>
              <a:ext cx="149730" cy="163014"/>
            </a:xfrm>
            <a:prstGeom prst="line">
              <a:avLst/>
            </a:prstGeom>
            <a:ln>
              <a:solidFill>
                <a:schemeClr val="tx1">
                  <a:lumMod val="25000"/>
                  <a:lumOff val="75000"/>
                </a:schemeClr>
              </a:solidFill>
            </a:ln>
          </p:spPr>
          <p:style>
            <a:lnRef idx="1">
              <a:schemeClr val="dk1"/>
            </a:lnRef>
            <a:fillRef idx="0">
              <a:schemeClr val="dk1"/>
            </a:fillRef>
            <a:effectRef idx="0">
              <a:schemeClr val="dk1"/>
            </a:effectRef>
            <a:fontRef idx="minor">
              <a:schemeClr val="tx1"/>
            </a:fontRef>
          </p:style>
        </p:cxnSp>
        <p:cxnSp>
          <p:nvCxnSpPr>
            <p:cNvPr id="70" name="Straight Connector 69"/>
            <p:cNvCxnSpPr/>
            <p:nvPr/>
          </p:nvCxnSpPr>
          <p:spPr>
            <a:xfrm>
              <a:off x="6832060" y="3028743"/>
              <a:ext cx="303761" cy="345052"/>
            </a:xfrm>
            <a:prstGeom prst="line">
              <a:avLst/>
            </a:prstGeom>
            <a:ln>
              <a:solidFill>
                <a:schemeClr val="tx1">
                  <a:lumMod val="25000"/>
                  <a:lumOff val="75000"/>
                </a:schemeClr>
              </a:solidFill>
            </a:ln>
          </p:spPr>
          <p:style>
            <a:lnRef idx="1">
              <a:schemeClr val="dk1"/>
            </a:lnRef>
            <a:fillRef idx="0">
              <a:schemeClr val="dk1"/>
            </a:fillRef>
            <a:effectRef idx="0">
              <a:schemeClr val="dk1"/>
            </a:effectRef>
            <a:fontRef idx="minor">
              <a:schemeClr val="tx1"/>
            </a:fontRef>
          </p:style>
        </p:cxnSp>
      </p:grpSp>
      <p:cxnSp>
        <p:nvCxnSpPr>
          <p:cNvPr id="73" name="Straight Connector 72"/>
          <p:cNvCxnSpPr/>
          <p:nvPr/>
        </p:nvCxnSpPr>
        <p:spPr>
          <a:xfrm flipH="1">
            <a:off x="7016249" y="5974497"/>
            <a:ext cx="173785" cy="134505"/>
          </a:xfrm>
          <a:prstGeom prst="line">
            <a:avLst/>
          </a:prstGeom>
          <a:ln>
            <a:solidFill>
              <a:schemeClr val="tx1">
                <a:lumMod val="25000"/>
                <a:lumOff val="75000"/>
              </a:schemeClr>
            </a:solidFill>
          </a:ln>
        </p:spPr>
        <p:style>
          <a:lnRef idx="1">
            <a:schemeClr val="dk1"/>
          </a:lnRef>
          <a:fillRef idx="0">
            <a:schemeClr val="dk1"/>
          </a:fillRef>
          <a:effectRef idx="0">
            <a:schemeClr val="dk1"/>
          </a:effectRef>
          <a:fontRef idx="minor">
            <a:schemeClr val="tx1"/>
          </a:fontRef>
        </p:style>
      </p:cxnSp>
      <p:cxnSp>
        <p:nvCxnSpPr>
          <p:cNvPr id="144" name="Straight Connector 143"/>
          <p:cNvCxnSpPr/>
          <p:nvPr/>
        </p:nvCxnSpPr>
        <p:spPr>
          <a:xfrm flipH="1" flipV="1">
            <a:off x="6402063" y="6132230"/>
            <a:ext cx="167482" cy="63910"/>
          </a:xfrm>
          <a:prstGeom prst="line">
            <a:avLst/>
          </a:prstGeom>
          <a:ln>
            <a:solidFill>
              <a:schemeClr val="tx1">
                <a:lumMod val="25000"/>
                <a:lumOff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303954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4800" b="1" dirty="0" smtClean="0">
                <a:solidFill>
                  <a:schemeClr val="accent1">
                    <a:lumMod val="60000"/>
                    <a:lumOff val="40000"/>
                  </a:schemeClr>
                </a:solidFill>
                <a:effectLst>
                  <a:outerShdw blurRad="38100" dist="38100" dir="2700000" algn="tl">
                    <a:srgbClr val="000000">
                      <a:alpha val="43137"/>
                    </a:srgbClr>
                  </a:outerShdw>
                </a:effectLst>
                <a:latin typeface="Arial Black" panose="020B0A04020102020204" pitchFamily="34" charset="0"/>
                <a:ea typeface="+mn-ea"/>
                <a:cs typeface="+mn-cs"/>
              </a:rPr>
              <a:t>Who </a:t>
            </a:r>
            <a:r>
              <a:rPr lang="en-CA" sz="4800" b="1" dirty="0">
                <a:solidFill>
                  <a:schemeClr val="accent1">
                    <a:lumMod val="60000"/>
                    <a:lumOff val="40000"/>
                  </a:schemeClr>
                </a:solidFill>
                <a:effectLst>
                  <a:outerShdw blurRad="38100" dist="38100" dir="2700000" algn="tl">
                    <a:srgbClr val="000000">
                      <a:alpha val="43137"/>
                    </a:srgbClr>
                  </a:outerShdw>
                </a:effectLst>
                <a:latin typeface="Arial Black" panose="020B0A04020102020204" pitchFamily="34" charset="0"/>
                <a:ea typeface="+mn-ea"/>
                <a:cs typeface="+mn-cs"/>
              </a:rPr>
              <a:t>is the PCN?</a:t>
            </a:r>
          </a:p>
        </p:txBody>
      </p:sp>
      <p:graphicFrame>
        <p:nvGraphicFramePr>
          <p:cNvPr id="6" name="Content Placeholder 5"/>
          <p:cNvGraphicFramePr>
            <a:graphicFrameLocks noGrp="1"/>
          </p:cNvGraphicFramePr>
          <p:nvPr>
            <p:ph idx="1"/>
            <p:extLst/>
          </p:nvPr>
        </p:nvGraphicFramePr>
        <p:xfrm>
          <a:off x="0" y="1268760"/>
          <a:ext cx="9144000" cy="51845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8" descr="BCID_V_cmyk_pos.jpg"/>
          <p:cNvPicPr>
            <a:picLocks noChangeAspect="1"/>
          </p:cNvPicPr>
          <p:nvPr/>
        </p:nvPicPr>
        <p:blipFill>
          <a:blip r:embed="rId8" cstate="print">
            <a:extLst>
              <a:ext uri="{28A0092B-C50C-407E-A947-70E740481C1C}">
                <a14:useLocalDpi xmlns:a14="http://schemas.microsoft.com/office/drawing/2010/main"/>
              </a:ext>
            </a:extLst>
          </a:blip>
          <a:srcRect/>
          <a:stretch>
            <a:fillRect/>
          </a:stretch>
        </p:blipFill>
        <p:spPr bwMode="auto">
          <a:xfrm>
            <a:off x="7596336" y="5438774"/>
            <a:ext cx="1500187" cy="1419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7" descr="DoBC_w_BCMA_4C_CMYK.jpg"/>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172348" y="5805760"/>
            <a:ext cx="1423988" cy="86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4871266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4800" b="1" dirty="0">
                <a:solidFill>
                  <a:schemeClr val="accent1">
                    <a:lumMod val="60000"/>
                    <a:lumOff val="40000"/>
                  </a:schemeClr>
                </a:solidFill>
                <a:effectLst>
                  <a:outerShdw blurRad="38100" dist="38100" dir="2700000" algn="tl">
                    <a:srgbClr val="000000">
                      <a:alpha val="43137"/>
                    </a:srgbClr>
                  </a:outerShdw>
                </a:effectLst>
                <a:latin typeface="Arial Black" panose="020B0A04020102020204" pitchFamily="34" charset="0"/>
                <a:ea typeface="+mn-ea"/>
                <a:cs typeface="+mn-cs"/>
              </a:rPr>
              <a:t>PCN Goal</a:t>
            </a:r>
          </a:p>
        </p:txBody>
      </p:sp>
      <p:sp>
        <p:nvSpPr>
          <p:cNvPr id="3" name="Content Placeholder 2"/>
          <p:cNvSpPr>
            <a:spLocks noGrp="1"/>
          </p:cNvSpPr>
          <p:nvPr>
            <p:ph idx="1"/>
          </p:nvPr>
        </p:nvSpPr>
        <p:spPr>
          <a:xfrm>
            <a:off x="899592" y="2122696"/>
            <a:ext cx="7787208" cy="3705275"/>
          </a:xfrm>
        </p:spPr>
        <p:txBody>
          <a:bodyPr/>
          <a:lstStyle/>
          <a:p>
            <a:pPr marL="0" indent="0">
              <a:buNone/>
            </a:pPr>
            <a:r>
              <a:rPr lang="en-CA" i="1" dirty="0" smtClean="0"/>
              <a:t>PCNs </a:t>
            </a:r>
            <a:r>
              <a:rPr lang="en-CA" i="1" dirty="0"/>
              <a:t>will be designed to meet the needs of individuals and ensure the comprehensive suite of primary care services </a:t>
            </a:r>
            <a:r>
              <a:rPr lang="en-CA" i="1" dirty="0" smtClean="0"/>
              <a:t>are </a:t>
            </a:r>
            <a:r>
              <a:rPr lang="en-CA" i="1" dirty="0"/>
              <a:t>accessible by the community population they serve. </a:t>
            </a:r>
            <a:endParaRPr lang="en-CA" i="1" dirty="0" smtClean="0"/>
          </a:p>
          <a:p>
            <a:pPr marL="0" indent="0">
              <a:buNone/>
            </a:pPr>
            <a:endParaRPr lang="en-CA" i="1" dirty="0"/>
          </a:p>
          <a:p>
            <a:pPr marL="0" indent="0" algn="r">
              <a:buNone/>
            </a:pPr>
            <a:r>
              <a:rPr lang="en-CA" i="1" dirty="0" smtClean="0"/>
              <a:t>- PCN Policy Direction 2017</a:t>
            </a:r>
            <a:endParaRPr lang="en-CA" i="1" dirty="0"/>
          </a:p>
        </p:txBody>
      </p:sp>
      <p:sp>
        <p:nvSpPr>
          <p:cNvPr id="4" name="TextBox 3"/>
          <p:cNvSpPr txBox="1"/>
          <p:nvPr/>
        </p:nvSpPr>
        <p:spPr>
          <a:xfrm>
            <a:off x="107504" y="1700808"/>
            <a:ext cx="1080120" cy="1862048"/>
          </a:xfrm>
          <a:prstGeom prst="rect">
            <a:avLst/>
          </a:prstGeom>
          <a:noFill/>
        </p:spPr>
        <p:txBody>
          <a:bodyPr wrap="square" rtlCol="0">
            <a:spAutoFit/>
          </a:bodyPr>
          <a:lstStyle/>
          <a:p>
            <a:r>
              <a:rPr lang="en-CA" sz="11500" dirty="0" smtClean="0">
                <a:solidFill>
                  <a:srgbClr val="4F81BD">
                    <a:lumMod val="60000"/>
                    <a:lumOff val="40000"/>
                  </a:srgbClr>
                </a:solidFill>
                <a:latin typeface="Arial Black" panose="020B0A04020102020204" pitchFamily="34" charset="0"/>
              </a:rPr>
              <a:t>“</a:t>
            </a:r>
            <a:endParaRPr lang="en-CA" sz="11500" dirty="0">
              <a:solidFill>
                <a:srgbClr val="4F81BD">
                  <a:lumMod val="60000"/>
                  <a:lumOff val="40000"/>
                </a:srgbClr>
              </a:solidFill>
              <a:latin typeface="Arial Black" panose="020B0A04020102020204" pitchFamily="34" charset="0"/>
            </a:endParaRPr>
          </a:p>
        </p:txBody>
      </p:sp>
      <p:sp>
        <p:nvSpPr>
          <p:cNvPr id="5" name="TextBox 4"/>
          <p:cNvSpPr txBox="1"/>
          <p:nvPr/>
        </p:nvSpPr>
        <p:spPr>
          <a:xfrm>
            <a:off x="7596336" y="3295144"/>
            <a:ext cx="1080120" cy="1862048"/>
          </a:xfrm>
          <a:prstGeom prst="rect">
            <a:avLst/>
          </a:prstGeom>
          <a:noFill/>
        </p:spPr>
        <p:txBody>
          <a:bodyPr wrap="square" rtlCol="0">
            <a:spAutoFit/>
          </a:bodyPr>
          <a:lstStyle/>
          <a:p>
            <a:r>
              <a:rPr lang="en-CA" sz="11500" dirty="0" smtClean="0">
                <a:solidFill>
                  <a:srgbClr val="4F81BD">
                    <a:lumMod val="60000"/>
                    <a:lumOff val="40000"/>
                  </a:srgbClr>
                </a:solidFill>
                <a:latin typeface="Arial Black" panose="020B0A04020102020204" pitchFamily="34" charset="0"/>
              </a:rPr>
              <a:t>”</a:t>
            </a:r>
            <a:endParaRPr lang="en-CA" sz="11500" dirty="0">
              <a:solidFill>
                <a:srgbClr val="4F81BD">
                  <a:lumMod val="60000"/>
                  <a:lumOff val="40000"/>
                </a:srgbClr>
              </a:solidFill>
              <a:latin typeface="Arial Black" panose="020B0A04020102020204" pitchFamily="34" charset="0"/>
            </a:endParaRPr>
          </a:p>
        </p:txBody>
      </p:sp>
      <p:pic>
        <p:nvPicPr>
          <p:cNvPr id="6" name="Picture 8" descr="BCID_V_cmyk_pos.jp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7596336" y="5438774"/>
            <a:ext cx="1500187" cy="1419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7" descr="DoBC_w_BCMA_4C_CMYK.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2348" y="5805264"/>
            <a:ext cx="1423988" cy="86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245148785"/>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GPSC">
      <a:dk1>
        <a:srgbClr val="231F20"/>
      </a:dk1>
      <a:lt1>
        <a:sysClr val="window" lastClr="FFFFFF"/>
      </a:lt1>
      <a:dk2>
        <a:srgbClr val="006D8A"/>
      </a:dk2>
      <a:lt2>
        <a:srgbClr val="4BACC6"/>
      </a:lt2>
      <a:accent1>
        <a:srgbClr val="DC661E"/>
      </a:accent1>
      <a:accent2>
        <a:srgbClr val="BBC09B"/>
      </a:accent2>
      <a:accent3>
        <a:srgbClr val="8E8981"/>
      </a:accent3>
      <a:accent4>
        <a:srgbClr val="006D8A"/>
      </a:accent4>
      <a:accent5>
        <a:srgbClr val="4BACC6"/>
      </a:accent5>
      <a:accent6>
        <a:srgbClr val="F79646"/>
      </a:accent6>
      <a:hlink>
        <a:srgbClr val="4BACC6"/>
      </a:hlink>
      <a:folHlink>
        <a:srgbClr val="006D8A"/>
      </a:folHlink>
    </a:clrScheme>
    <a:fontScheme name="GPSC">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1481</TotalTime>
  <Words>1652</Words>
  <Application>Microsoft Office PowerPoint</Application>
  <PresentationFormat>On-screen Show (4:3)</PresentationFormat>
  <Paragraphs>245</Paragraphs>
  <Slides>25</Slides>
  <Notes>22</Notes>
  <HiddenSlides>0</HiddenSlides>
  <MMClips>0</MMClips>
  <ScaleCrop>false</ScaleCrop>
  <HeadingPairs>
    <vt:vector size="6" baseType="variant">
      <vt:variant>
        <vt:lpstr>Fonts Used</vt:lpstr>
      </vt:variant>
      <vt:variant>
        <vt:i4>6</vt:i4>
      </vt:variant>
      <vt:variant>
        <vt:lpstr>Theme</vt:lpstr>
      </vt:variant>
      <vt:variant>
        <vt:i4>7</vt:i4>
      </vt:variant>
      <vt:variant>
        <vt:lpstr>Slide Titles</vt:lpstr>
      </vt:variant>
      <vt:variant>
        <vt:i4>25</vt:i4>
      </vt:variant>
    </vt:vector>
  </HeadingPairs>
  <TitlesOfParts>
    <vt:vector size="38" baseType="lpstr">
      <vt:lpstr>Arial</vt:lpstr>
      <vt:lpstr>Arial Black</vt:lpstr>
      <vt:lpstr>Calibri</vt:lpstr>
      <vt:lpstr>Courier New</vt:lpstr>
      <vt:lpstr>Times New Roman</vt:lpstr>
      <vt:lpstr>Verdana</vt:lpstr>
      <vt:lpstr>1_Office Theme</vt:lpstr>
      <vt:lpstr>3_Office Theme</vt:lpstr>
      <vt:lpstr>4_Office Theme</vt:lpstr>
      <vt:lpstr>5_Office Theme</vt:lpstr>
      <vt:lpstr>6_Office Theme</vt:lpstr>
      <vt:lpstr>7_Office Theme</vt:lpstr>
      <vt:lpstr>8_Office Theme</vt:lpstr>
      <vt:lpstr>Presenters’ Disclosure</vt:lpstr>
      <vt:lpstr>Starting Up a Primary Care Network</vt:lpstr>
      <vt:lpstr>Agenda</vt:lpstr>
      <vt:lpstr>PowerPoint Presentation</vt:lpstr>
      <vt:lpstr>PowerPoint Presentation</vt:lpstr>
      <vt:lpstr>Patient Medical Homes (PMH)</vt:lpstr>
      <vt:lpstr>Primary Care Networks (PCN)</vt:lpstr>
      <vt:lpstr>Who is the PCN?</vt:lpstr>
      <vt:lpstr>PCN Goal</vt:lpstr>
      <vt:lpstr>PowerPoint Presentation</vt:lpstr>
      <vt:lpstr>PowerPoint Presentation</vt:lpstr>
      <vt:lpstr>JOURNEY FROM EOI TO SERVICE PLANNING </vt:lpstr>
      <vt:lpstr>PROCESS MAP</vt:lpstr>
      <vt:lpstr>EXPRESSION OF INTEREST UNPACKED</vt:lpstr>
      <vt:lpstr>PowerPoint Presentation</vt:lpstr>
      <vt:lpstr>Key Questions</vt:lpstr>
      <vt:lpstr>PowerPoint Presentation</vt:lpstr>
      <vt:lpstr>PCN Service Plan Unpacked</vt:lpstr>
      <vt:lpstr>Phased Approach with Existing and New Resources </vt:lpstr>
      <vt:lpstr>What are the gaps?</vt:lpstr>
      <vt:lpstr>What is access like now?</vt:lpstr>
      <vt:lpstr>Redesign vs. Net New</vt:lpstr>
      <vt:lpstr>Budget and Growth</vt:lpstr>
      <vt:lpstr>QUESTIONS AND DISCUSSION</vt:lpstr>
      <vt:lpstr>PowerPoint Presentation</vt:lpstr>
    </vt:vector>
  </TitlesOfParts>
  <Company>Province of British Columbia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McFarlane, Julia M HLTH:EX</dc:creator>
  <cp:lastModifiedBy>Murphy, Hayley</cp:lastModifiedBy>
  <cp:revision>110</cp:revision>
  <cp:lastPrinted>2018-03-14T15:48:51Z</cp:lastPrinted>
  <dcterms:created xsi:type="dcterms:W3CDTF">2018-02-26T20:55:22Z</dcterms:created>
  <dcterms:modified xsi:type="dcterms:W3CDTF">2018-05-07T15:11:45Z</dcterms:modified>
</cp:coreProperties>
</file>