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61" r:id="rId4"/>
    <p:sldId id="265" r:id="rId5"/>
    <p:sldId id="264" r:id="rId6"/>
    <p:sldId id="266" r:id="rId7"/>
    <p:sldId id="272" r:id="rId8"/>
    <p:sldId id="267" r:id="rId9"/>
    <p:sldId id="270" r:id="rId10"/>
    <p:sldId id="271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9246" autoAdjust="0"/>
  </p:normalViewPr>
  <p:slideViewPr>
    <p:cSldViewPr snapToGrid="0" snapToObjects="1">
      <p:cViewPr>
        <p:scale>
          <a:sx n="150" d="100"/>
          <a:sy n="150" d="100"/>
        </p:scale>
        <p:origin x="-216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8AEA-7D73-6E43-92F9-94D2B4B31F1E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05BBF-FED6-4643-A918-77E43981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B4FDF697-7F82-B54D-9F39-A7B089FBA7EC}" type="datetimeFigureOut">
              <a:rPr lang="en-US" smtClean="0"/>
              <a:pPr/>
              <a:t>6/7/2012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84BCD870-39E5-3F4E-AC8A-089ADAB33E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86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sc_bc_bcma_configured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 b="18738"/>
          <a:stretch/>
        </p:blipFill>
        <p:spPr>
          <a:xfrm>
            <a:off x="3208865" y="6206066"/>
            <a:ext cx="2719143" cy="5100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97001" y="2959979"/>
            <a:ext cx="6122854" cy="115956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97000" y="3522472"/>
            <a:ext cx="6122855" cy="134884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821264"/>
            <a:ext cx="8283575" cy="1844793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16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46" y="5219171"/>
            <a:ext cx="4267200" cy="5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829733"/>
            <a:ext cx="8283575" cy="5208789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7001" y="3381970"/>
            <a:ext cx="5756777" cy="115956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7001" y="2973489"/>
            <a:ext cx="5756778" cy="71421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number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10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6322624"/>
            <a:ext cx="2654300" cy="3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2741" y="1241523"/>
            <a:ext cx="3988740" cy="63966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Caption text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0" y="1241524"/>
            <a:ext cx="4147854" cy="9098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0" y="2340889"/>
            <a:ext cx="4147854" cy="362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32740" y="1881188"/>
            <a:ext cx="3988447" cy="4089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148" y="733778"/>
            <a:ext cx="8277706" cy="2822222"/>
          </a:xfrm>
          <a:solidFill>
            <a:srgbClr val="FFFF00"/>
          </a:solidFill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7001" y="4543777"/>
            <a:ext cx="6122853" cy="132644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Caption text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7001" y="3781777"/>
            <a:ext cx="6122854" cy="7619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7001" y="1241524"/>
            <a:ext cx="6122854" cy="9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6999" y="2340889"/>
            <a:ext cx="6122855" cy="3629800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7854" y="6350978"/>
            <a:ext cx="762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 i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35993" y="6038523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2050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6322624"/>
            <a:ext cx="2654300" cy="3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tx2"/>
          </a:solidFill>
          <a:latin typeface="Verdan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50000"/>
        <a:buFontTx/>
        <a:buNone/>
        <a:defRPr sz="2400" kern="1200">
          <a:solidFill>
            <a:schemeClr val="tx1"/>
          </a:solidFill>
          <a:latin typeface="Verdana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2pPr>
      <a:lvl3pPr marL="625475" indent="-265113" algn="l" defTabSz="900113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3pPr>
      <a:lvl4pPr marL="900113" indent="-274638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4pPr>
      <a:lvl5pPr marL="1165225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430338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6pPr>
      <a:lvl7pPr marL="1706563" indent="-276225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7pPr>
      <a:lvl8pPr marL="1971675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8pPr>
      <a:lvl9pPr marL="2246313" indent="-274638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forappreciativeinquiry.net/" TargetMode="External"/><Relationship Id="rId2" Type="http://schemas.openxmlformats.org/officeDocument/2006/relationships/hyperlink" Target="http://appreciativeinquiry.case.edu/intro/default.cf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gexchang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1900" y="6248400"/>
            <a:ext cx="1085850" cy="520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365644"/>
            <a:ext cx="946150" cy="286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712079"/>
            <a:ext cx="4762500" cy="2222500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ctrTitle"/>
          </p:nvPr>
        </p:nvSpPr>
        <p:spPr>
          <a:xfrm>
            <a:off x="971550" y="3130549"/>
            <a:ext cx="7748305" cy="1447801"/>
          </a:xfrm>
        </p:spPr>
        <p:txBody>
          <a:bodyPr/>
          <a:lstStyle/>
          <a:p>
            <a:pPr algn="ctr"/>
            <a:r>
              <a:rPr lang="en-US" dirty="0" smtClean="0"/>
              <a:t>Appreciative Inquiry: Introduction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Key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601" y="1241524"/>
            <a:ext cx="6122854" cy="909820"/>
          </a:xfrm>
        </p:spPr>
        <p:txBody>
          <a:bodyPr/>
          <a:lstStyle/>
          <a:p>
            <a:r>
              <a:rPr lang="en-CA" dirty="0" smtClean="0"/>
              <a:t>A.I. Exercise-Challenge Moments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845589"/>
            <a:ext cx="6846453" cy="3629800"/>
          </a:xfrm>
        </p:spPr>
        <p:txBody>
          <a:bodyPr/>
          <a:lstStyle/>
          <a:p>
            <a:r>
              <a:rPr lang="en-US" dirty="0"/>
              <a:t>Describe a worst moment when you were able to step in and do what was needed to rescue the situation.  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was the situation and what did you do? 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 others describe you during that time? 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did you learn about yourself? 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have you applied that learning to other situations?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A.I. Exercise – Part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649" y="2340889"/>
            <a:ext cx="6122855" cy="3629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Original partners join with two other dyads to form group of 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Introduce highlights from your partner’s interview (emphasis on positive learning)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Discuss as a group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Find common themes: Highpoints, continuity, images of the future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3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449" y="2226589"/>
            <a:ext cx="6750201" cy="3629800"/>
          </a:xfrm>
        </p:spPr>
        <p:txBody>
          <a:bodyPr/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appreciativeinquiry.case.edu/intro/default.cfm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>
                <a:hlinkClick r:id="rId3"/>
              </a:rPr>
              <a:t>http://centerforappreciativeinquiry.net</a:t>
            </a:r>
            <a:r>
              <a:rPr lang="en-CA" dirty="0" smtClean="0">
                <a:hlinkClick r:id="rId3"/>
              </a:rPr>
              <a:t>/</a:t>
            </a:r>
            <a:endParaRPr lang="en-CA" dirty="0" smtClean="0"/>
          </a:p>
          <a:p>
            <a:endParaRPr lang="en-CA" dirty="0"/>
          </a:p>
          <a:p>
            <a:r>
              <a:rPr lang="en-CA" dirty="0">
                <a:hlinkClick r:id="rId4"/>
              </a:rPr>
              <a:t>http://www.pgexchange.org</a:t>
            </a:r>
            <a:r>
              <a:rPr lang="en-CA" dirty="0" smtClean="0">
                <a:hlinkClick r:id="rId4"/>
              </a:rPr>
              <a:t>/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Public </a:t>
            </a:r>
            <a:r>
              <a:rPr lang="en-CA" dirty="0"/>
              <a:t>Conversation Project http://www.publicconversations.org/blog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2151344"/>
            <a:ext cx="8021354" cy="381934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Philosophical </a:t>
            </a:r>
            <a:r>
              <a:rPr lang="en-US" dirty="0"/>
              <a:t>origins of A.I. </a:t>
            </a:r>
            <a:r>
              <a:rPr lang="en-US" dirty="0" smtClean="0"/>
              <a:t>emerge from the discipline </a:t>
            </a:r>
            <a:r>
              <a:rPr lang="en-US" dirty="0"/>
              <a:t>of Positive </a:t>
            </a:r>
            <a:r>
              <a:rPr lang="en-US" dirty="0" smtClean="0"/>
              <a:t>Psychology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Development and dissemination of A.I. attributed to collaborative work of doctoral student David </a:t>
            </a:r>
            <a:r>
              <a:rPr lang="en-US" dirty="0" err="1" smtClean="0"/>
              <a:t>Cooperrider</a:t>
            </a:r>
            <a:r>
              <a:rPr lang="en-US" dirty="0" smtClean="0"/>
              <a:t> and his advisor Suresh </a:t>
            </a:r>
            <a:r>
              <a:rPr lang="en-US" dirty="0" err="1" smtClean="0"/>
              <a:t>Srivastva</a:t>
            </a:r>
            <a:r>
              <a:rPr lang="en-US" dirty="0" smtClean="0"/>
              <a:t> at Case Western Reserve University, 1980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Cooperrider</a:t>
            </a:r>
            <a:r>
              <a:rPr lang="en-US" dirty="0" smtClean="0"/>
              <a:t> &amp; </a:t>
            </a:r>
            <a:r>
              <a:rPr lang="en-US" dirty="0" err="1" smtClean="0"/>
              <a:t>Srivastva</a:t>
            </a:r>
            <a:r>
              <a:rPr lang="en-US" dirty="0" smtClean="0"/>
              <a:t> co-author “Appreciative Inquiry in Organizational Life”, 1987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241524"/>
            <a:ext cx="7062505" cy="909820"/>
          </a:xfrm>
        </p:spPr>
        <p:txBody>
          <a:bodyPr/>
          <a:lstStyle/>
          <a:p>
            <a:r>
              <a:rPr lang="en-US" dirty="0" smtClean="0"/>
              <a:t>Definition/Primary 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1" y="2101850"/>
            <a:ext cx="7691154" cy="386883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method of organizational development that </a:t>
            </a:r>
            <a:r>
              <a:rPr lang="en-US" dirty="0"/>
              <a:t>focuses on what organizations do well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“Epistemology-like”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A.I</a:t>
            </a:r>
            <a:r>
              <a:rPr lang="en-US" dirty="0"/>
              <a:t>. </a:t>
            </a:r>
            <a:r>
              <a:rPr lang="en-US" dirty="0" smtClean="0"/>
              <a:t>process generates </a:t>
            </a:r>
            <a:r>
              <a:rPr lang="en-US" dirty="0"/>
              <a:t>strategy for intentional </a:t>
            </a:r>
            <a:r>
              <a:rPr lang="en-US" dirty="0" smtClean="0"/>
              <a:t>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2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Five Principles of A.I.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449" y="1775739"/>
            <a:ext cx="6122855" cy="3629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Constructionist: The way we know is fateful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Simultaneity: Change begins the moment you ask the question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Poetic: Organizations are an open book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err="1" smtClean="0"/>
              <a:t>Anticipatory:Deep</a:t>
            </a:r>
            <a:r>
              <a:rPr lang="en-CA" dirty="0" smtClean="0"/>
              <a:t> change=change in active images of the future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Positive: The more positive the question=greater/longer lasting change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Understandings of A.I.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151" y="2387598"/>
            <a:ext cx="6757704" cy="357673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Appreciate/value </a:t>
            </a:r>
            <a:r>
              <a:rPr lang="en-US" dirty="0"/>
              <a:t>the best of what is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Envision what might 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Engage in dialogue about what should 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Innovate what will 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 cooperative inquiry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 collaborative process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Generate new narratives/perspectives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4D Cycle of A.I.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BCMA\Desktop\1-s2.0-S8755722304000237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078278"/>
            <a:ext cx="555942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4D Cycle expanded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999" y="1686839"/>
            <a:ext cx="6122855" cy="3629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Discover: The identification of organizational processes that work well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Dream: The envisioning of processes that would work well in the future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err="1" smtClean="0"/>
              <a:t>Design:Planning</a:t>
            </a:r>
            <a:r>
              <a:rPr lang="en-CA" dirty="0" smtClean="0"/>
              <a:t> </a:t>
            </a:r>
            <a:r>
              <a:rPr lang="en-CA" dirty="0"/>
              <a:t>and prioritizing process that work well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/>
              <a:t>Destiny: The implementation of the proposed </a:t>
            </a:r>
            <a:r>
              <a:rPr lang="en-CA" dirty="0" smtClean="0"/>
              <a:t>design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00" y="1241524"/>
            <a:ext cx="6344955" cy="909820"/>
          </a:xfrm>
        </p:spPr>
        <p:txBody>
          <a:bodyPr/>
          <a:lstStyle/>
          <a:p>
            <a:r>
              <a:rPr lang="en-CA" dirty="0" smtClean="0"/>
              <a:t>A.I. </a:t>
            </a:r>
            <a:r>
              <a:rPr lang="en-CA" dirty="0" smtClean="0"/>
              <a:t>Discovery Exercise </a:t>
            </a:r>
            <a:r>
              <a:rPr lang="en-CA" dirty="0" smtClean="0"/>
              <a:t>– Part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999" y="2258339"/>
            <a:ext cx="6122855" cy="3629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Find a partner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10 minutes each to share and listen to each other’s high point moment story. Take note of values of self; other, and 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Return to large group to evaluate positive outcomes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241524"/>
            <a:ext cx="6548155" cy="909820"/>
          </a:xfrm>
        </p:spPr>
        <p:txBody>
          <a:bodyPr/>
          <a:lstStyle/>
          <a:p>
            <a:r>
              <a:rPr lang="en-CA" dirty="0" smtClean="0"/>
              <a:t>A.I. </a:t>
            </a:r>
            <a:r>
              <a:rPr lang="en-CA" dirty="0" smtClean="0"/>
              <a:t>Exercise-High Point </a:t>
            </a:r>
            <a:r>
              <a:rPr lang="en-CA" dirty="0" smtClean="0"/>
              <a:t>Moments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49" y="2105939"/>
            <a:ext cx="7156601" cy="3629800"/>
          </a:xfrm>
        </p:spPr>
        <p:txBody>
          <a:bodyPr/>
          <a:lstStyle/>
          <a:p>
            <a:r>
              <a:rPr lang="en-US" dirty="0"/>
              <a:t>Share a story of when someone helped you during a time of great need.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did they do? 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did it help you? 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did it make you feel about yourself, about them? 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did it change the way you interact with others?</a:t>
            </a:r>
          </a:p>
          <a:p>
            <a:r>
              <a:rPr lang="en-US" dirty="0"/>
              <a:t>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DoFP Rebrand">
      <a:dk1>
        <a:srgbClr val="141313"/>
      </a:dk1>
      <a:lt1>
        <a:srgbClr val="FFFFFF"/>
      </a:lt1>
      <a:dk2>
        <a:srgbClr val="00688A"/>
      </a:dk2>
      <a:lt2>
        <a:srgbClr val="FFFFFE"/>
      </a:lt2>
      <a:accent1>
        <a:srgbClr val="00688A"/>
      </a:accent1>
      <a:accent2>
        <a:srgbClr val="DC661E"/>
      </a:accent2>
      <a:accent3>
        <a:srgbClr val="BBC09B"/>
      </a:accent3>
      <a:accent4>
        <a:srgbClr val="8E8981"/>
      </a:accent4>
      <a:accent5>
        <a:srgbClr val="726E67"/>
      </a:accent5>
      <a:accent6>
        <a:srgbClr val="55524D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447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Appreciative Inquiry: Introduction and  Key Concepts</vt:lpstr>
      <vt:lpstr>Introduction to A.I.</vt:lpstr>
      <vt:lpstr>Definition/Primary Purpose:</vt:lpstr>
      <vt:lpstr>Five Principles of A.I.</vt:lpstr>
      <vt:lpstr>Key Understandings of A.I.</vt:lpstr>
      <vt:lpstr>4D Cycle of A.I.</vt:lpstr>
      <vt:lpstr>4D Cycle expanded</vt:lpstr>
      <vt:lpstr>A.I. Discovery Exercise – Part 1</vt:lpstr>
      <vt:lpstr>A.I. Exercise-High Point Moments </vt:lpstr>
      <vt:lpstr>A.I. Exercise-Challenge Moments</vt:lpstr>
      <vt:lpstr>A.I. Exercise – Part 2</vt:lpstr>
      <vt:lpstr>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Sigrid Albert</dc:creator>
  <cp:lastModifiedBy>Adams, Lisa</cp:lastModifiedBy>
  <cp:revision>67</cp:revision>
  <dcterms:created xsi:type="dcterms:W3CDTF">2011-01-28T01:44:45Z</dcterms:created>
  <dcterms:modified xsi:type="dcterms:W3CDTF">2012-06-07T16:37:06Z</dcterms:modified>
</cp:coreProperties>
</file>