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32"/>
  </p:notesMasterIdLst>
  <p:handoutMasterIdLst>
    <p:handoutMasterId r:id="rId33"/>
  </p:handoutMasterIdLst>
  <p:sldIdLst>
    <p:sldId id="1007" r:id="rId6"/>
    <p:sldId id="1008" r:id="rId7"/>
    <p:sldId id="967" r:id="rId8"/>
    <p:sldId id="997" r:id="rId9"/>
    <p:sldId id="982" r:id="rId10"/>
    <p:sldId id="984" r:id="rId11"/>
    <p:sldId id="974" r:id="rId12"/>
    <p:sldId id="965" r:id="rId13"/>
    <p:sldId id="985" r:id="rId14"/>
    <p:sldId id="1005" r:id="rId15"/>
    <p:sldId id="983" r:id="rId16"/>
    <p:sldId id="1006" r:id="rId17"/>
    <p:sldId id="999" r:id="rId18"/>
    <p:sldId id="944" r:id="rId19"/>
    <p:sldId id="1000" r:id="rId20"/>
    <p:sldId id="986" r:id="rId21"/>
    <p:sldId id="989" r:id="rId22"/>
    <p:sldId id="1001" r:id="rId23"/>
    <p:sldId id="990" r:id="rId24"/>
    <p:sldId id="1002" r:id="rId25"/>
    <p:sldId id="987" r:id="rId26"/>
    <p:sldId id="991" r:id="rId27"/>
    <p:sldId id="994" r:id="rId28"/>
    <p:sldId id="993" r:id="rId29"/>
    <p:sldId id="995" r:id="rId30"/>
    <p:sldId id="996" r:id="rId31"/>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rigan, Breanna HLTH:EX" initials="MBH" lastIdx="1" clrIdx="0"/>
  <p:cmAuthor id="1" name="Isaac, Emma R HLTH:EX" initials="ERI"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7D"/>
    <a:srgbClr val="CCFF99"/>
    <a:srgbClr val="FECECE"/>
    <a:srgbClr val="C1E0FF"/>
    <a:srgbClr val="91E7D7"/>
    <a:srgbClr val="99FFCC"/>
    <a:srgbClr val="CCFFCC"/>
    <a:srgbClr val="CCCCFF"/>
    <a:srgbClr val="CCEC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7922" autoAdjust="0"/>
  </p:normalViewPr>
  <p:slideViewPr>
    <p:cSldViewPr snapToGrid="0">
      <p:cViewPr>
        <p:scale>
          <a:sx n="78" d="100"/>
          <a:sy n="78" d="100"/>
        </p:scale>
        <p:origin x="-696" y="512"/>
      </p:cViewPr>
      <p:guideLst>
        <p:guide orient="horz" pos="855"/>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739" y="360"/>
      </p:cViewPr>
      <p:guideLst>
        <p:guide orient="horz" pos="2925"/>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1" y="0"/>
            <a:ext cx="3025885" cy="462917"/>
          </a:xfrm>
          <a:prstGeom prst="rect">
            <a:avLst/>
          </a:prstGeom>
          <a:noFill/>
          <a:ln w="9525">
            <a:noFill/>
            <a:miter lim="800000"/>
            <a:headEnd/>
            <a:tailEnd/>
          </a:ln>
          <a:effectLst/>
        </p:spPr>
        <p:txBody>
          <a:bodyPr vert="horz" wrap="square" lIns="91495" tIns="45750" rIns="91495" bIns="45750" numCol="1" anchor="t" anchorCtr="0" compatLnSpc="1">
            <a:prstTxWarp prst="textNoShape">
              <a:avLst/>
            </a:prstTxWarp>
          </a:bodyPr>
          <a:lstStyle>
            <a:lvl1pPr defTabSz="915160">
              <a:defRPr sz="1200">
                <a:latin typeface="Times New Roman" pitchFamily="18" charset="0"/>
              </a:defRPr>
            </a:lvl1pPr>
          </a:lstStyle>
          <a:p>
            <a:pPr>
              <a:defRPr/>
            </a:pPr>
            <a:endParaRPr lang="en-US" dirty="0"/>
          </a:p>
        </p:txBody>
      </p:sp>
      <p:sp>
        <p:nvSpPr>
          <p:cNvPr id="72707" name="Rectangle 3"/>
          <p:cNvSpPr>
            <a:spLocks noGrp="1" noChangeArrowheads="1"/>
          </p:cNvSpPr>
          <p:nvPr>
            <p:ph type="dt" sz="quarter" idx="1"/>
          </p:nvPr>
        </p:nvSpPr>
        <p:spPr bwMode="auto">
          <a:xfrm>
            <a:off x="3957534" y="0"/>
            <a:ext cx="3025885" cy="462917"/>
          </a:xfrm>
          <a:prstGeom prst="rect">
            <a:avLst/>
          </a:prstGeom>
          <a:noFill/>
          <a:ln w="9525">
            <a:noFill/>
            <a:miter lim="800000"/>
            <a:headEnd/>
            <a:tailEnd/>
          </a:ln>
          <a:effectLst/>
        </p:spPr>
        <p:txBody>
          <a:bodyPr vert="horz" wrap="square" lIns="91495" tIns="45750" rIns="91495" bIns="45750" numCol="1" anchor="t" anchorCtr="0" compatLnSpc="1">
            <a:prstTxWarp prst="textNoShape">
              <a:avLst/>
            </a:prstTxWarp>
          </a:bodyPr>
          <a:lstStyle>
            <a:lvl1pPr algn="r" defTabSz="915160">
              <a:defRPr sz="1200">
                <a:latin typeface="Times New Roman" pitchFamily="18" charset="0"/>
              </a:defRPr>
            </a:lvl1pPr>
          </a:lstStyle>
          <a:p>
            <a:pPr>
              <a:defRPr/>
            </a:pPr>
            <a:endParaRPr lang="en-US" dirty="0"/>
          </a:p>
        </p:txBody>
      </p:sp>
      <p:sp>
        <p:nvSpPr>
          <p:cNvPr id="72708" name="Rectangle 4"/>
          <p:cNvSpPr>
            <a:spLocks noGrp="1" noChangeArrowheads="1"/>
          </p:cNvSpPr>
          <p:nvPr>
            <p:ph type="ftr" sz="quarter" idx="2"/>
          </p:nvPr>
        </p:nvSpPr>
        <p:spPr bwMode="auto">
          <a:xfrm>
            <a:off x="1" y="8819200"/>
            <a:ext cx="3025885" cy="462917"/>
          </a:xfrm>
          <a:prstGeom prst="rect">
            <a:avLst/>
          </a:prstGeom>
          <a:noFill/>
          <a:ln w="9525">
            <a:noFill/>
            <a:miter lim="800000"/>
            <a:headEnd/>
            <a:tailEnd/>
          </a:ln>
          <a:effectLst/>
        </p:spPr>
        <p:txBody>
          <a:bodyPr vert="horz" wrap="square" lIns="91495" tIns="45750" rIns="91495" bIns="45750" numCol="1" anchor="b" anchorCtr="0" compatLnSpc="1">
            <a:prstTxWarp prst="textNoShape">
              <a:avLst/>
            </a:prstTxWarp>
          </a:bodyPr>
          <a:lstStyle>
            <a:lvl1pPr defTabSz="915160">
              <a:defRPr sz="1200">
                <a:latin typeface="Times New Roman" pitchFamily="18" charset="0"/>
              </a:defRPr>
            </a:lvl1pPr>
          </a:lstStyle>
          <a:p>
            <a:pPr>
              <a:defRPr/>
            </a:pPr>
            <a:endParaRPr lang="en-US" dirty="0"/>
          </a:p>
        </p:txBody>
      </p:sp>
      <p:sp>
        <p:nvSpPr>
          <p:cNvPr id="72709" name="Rectangle 5"/>
          <p:cNvSpPr>
            <a:spLocks noGrp="1" noChangeArrowheads="1"/>
          </p:cNvSpPr>
          <p:nvPr>
            <p:ph type="sldNum" sz="quarter" idx="3"/>
          </p:nvPr>
        </p:nvSpPr>
        <p:spPr bwMode="auto">
          <a:xfrm>
            <a:off x="3957534" y="8819200"/>
            <a:ext cx="3025885" cy="462917"/>
          </a:xfrm>
          <a:prstGeom prst="rect">
            <a:avLst/>
          </a:prstGeom>
          <a:noFill/>
          <a:ln w="9525">
            <a:noFill/>
            <a:miter lim="800000"/>
            <a:headEnd/>
            <a:tailEnd/>
          </a:ln>
          <a:effectLst/>
        </p:spPr>
        <p:txBody>
          <a:bodyPr vert="horz" wrap="square" lIns="91495" tIns="45750" rIns="91495" bIns="45750" numCol="1" anchor="b" anchorCtr="0" compatLnSpc="1">
            <a:prstTxWarp prst="textNoShape">
              <a:avLst/>
            </a:prstTxWarp>
          </a:bodyPr>
          <a:lstStyle>
            <a:lvl1pPr algn="r" defTabSz="915160">
              <a:defRPr sz="1200">
                <a:latin typeface="Times New Roman" pitchFamily="18" charset="0"/>
              </a:defRPr>
            </a:lvl1pPr>
          </a:lstStyle>
          <a:p>
            <a:pPr>
              <a:defRPr/>
            </a:pPr>
            <a:fld id="{FA70AB12-3DD6-44BE-ADD5-FD4DC2BB45C2}" type="slidenum">
              <a:rPr lang="en-US"/>
              <a:pPr>
                <a:defRPr/>
              </a:pPr>
              <a:t>‹#›</a:t>
            </a:fld>
            <a:endParaRPr lang="en-US" dirty="0"/>
          </a:p>
        </p:txBody>
      </p:sp>
    </p:spTree>
    <p:extLst>
      <p:ext uri="{BB962C8B-B14F-4D97-AF65-F5344CB8AC3E}">
        <p14:creationId xmlns:p14="http://schemas.microsoft.com/office/powerpoint/2010/main" val="263592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1" y="0"/>
            <a:ext cx="3025885" cy="462917"/>
          </a:xfrm>
          <a:prstGeom prst="rect">
            <a:avLst/>
          </a:prstGeom>
          <a:noFill/>
          <a:ln w="9525">
            <a:noFill/>
            <a:miter lim="800000"/>
            <a:headEnd/>
            <a:tailEnd/>
          </a:ln>
          <a:effectLst/>
        </p:spPr>
        <p:txBody>
          <a:bodyPr vert="horz" wrap="square" lIns="91495" tIns="45750" rIns="91495" bIns="45750" numCol="1" anchor="t" anchorCtr="0" compatLnSpc="1">
            <a:prstTxWarp prst="textNoShape">
              <a:avLst/>
            </a:prstTxWarp>
          </a:bodyPr>
          <a:lstStyle>
            <a:lvl1pPr defTabSz="915160">
              <a:defRPr sz="1200">
                <a:latin typeface="Times New Roman" pitchFamily="18" charset="0"/>
              </a:defRPr>
            </a:lvl1pPr>
          </a:lstStyle>
          <a:p>
            <a:pPr>
              <a:defRPr/>
            </a:pPr>
            <a:endParaRPr lang="en-US" dirty="0"/>
          </a:p>
        </p:txBody>
      </p:sp>
      <p:sp>
        <p:nvSpPr>
          <p:cNvPr id="140291" name="Rectangle 3"/>
          <p:cNvSpPr>
            <a:spLocks noGrp="1" noChangeArrowheads="1"/>
          </p:cNvSpPr>
          <p:nvPr>
            <p:ph type="dt" idx="1"/>
          </p:nvPr>
        </p:nvSpPr>
        <p:spPr bwMode="auto">
          <a:xfrm>
            <a:off x="3957534" y="0"/>
            <a:ext cx="3025885" cy="462917"/>
          </a:xfrm>
          <a:prstGeom prst="rect">
            <a:avLst/>
          </a:prstGeom>
          <a:noFill/>
          <a:ln w="9525">
            <a:noFill/>
            <a:miter lim="800000"/>
            <a:headEnd/>
            <a:tailEnd/>
          </a:ln>
          <a:effectLst/>
        </p:spPr>
        <p:txBody>
          <a:bodyPr vert="horz" wrap="square" lIns="91495" tIns="45750" rIns="91495" bIns="45750" numCol="1" anchor="t" anchorCtr="0" compatLnSpc="1">
            <a:prstTxWarp prst="textNoShape">
              <a:avLst/>
            </a:prstTxWarp>
          </a:bodyPr>
          <a:lstStyle>
            <a:lvl1pPr algn="r" defTabSz="915160">
              <a:defRPr sz="1200">
                <a:latin typeface="Times New Roman" pitchFamily="18" charset="0"/>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74750" y="696913"/>
            <a:ext cx="4640263"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3" name="Rectangle 5"/>
          <p:cNvSpPr>
            <a:spLocks noGrp="1" noChangeArrowheads="1"/>
          </p:cNvSpPr>
          <p:nvPr>
            <p:ph type="body" sz="quarter" idx="3"/>
          </p:nvPr>
        </p:nvSpPr>
        <p:spPr bwMode="auto">
          <a:xfrm>
            <a:off x="699135" y="4410395"/>
            <a:ext cx="5586735" cy="4175763"/>
          </a:xfrm>
          <a:prstGeom prst="rect">
            <a:avLst/>
          </a:prstGeom>
          <a:noFill/>
          <a:ln w="9525">
            <a:noFill/>
            <a:miter lim="800000"/>
            <a:headEnd/>
            <a:tailEnd/>
          </a:ln>
          <a:effectLst/>
        </p:spPr>
        <p:txBody>
          <a:bodyPr vert="horz" wrap="square" lIns="91495" tIns="45750" rIns="91495" bIns="457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0294" name="Rectangle 6"/>
          <p:cNvSpPr>
            <a:spLocks noGrp="1" noChangeArrowheads="1"/>
          </p:cNvSpPr>
          <p:nvPr>
            <p:ph type="ftr" sz="quarter" idx="4"/>
          </p:nvPr>
        </p:nvSpPr>
        <p:spPr bwMode="auto">
          <a:xfrm>
            <a:off x="1" y="8819200"/>
            <a:ext cx="3025885" cy="462917"/>
          </a:xfrm>
          <a:prstGeom prst="rect">
            <a:avLst/>
          </a:prstGeom>
          <a:noFill/>
          <a:ln w="9525">
            <a:noFill/>
            <a:miter lim="800000"/>
            <a:headEnd/>
            <a:tailEnd/>
          </a:ln>
          <a:effectLst/>
        </p:spPr>
        <p:txBody>
          <a:bodyPr vert="horz" wrap="square" lIns="91495" tIns="45750" rIns="91495" bIns="45750" numCol="1" anchor="b" anchorCtr="0" compatLnSpc="1">
            <a:prstTxWarp prst="textNoShape">
              <a:avLst/>
            </a:prstTxWarp>
          </a:bodyPr>
          <a:lstStyle>
            <a:lvl1pPr defTabSz="915160">
              <a:defRPr sz="1200">
                <a:latin typeface="Times New Roman" pitchFamily="18" charset="0"/>
              </a:defRPr>
            </a:lvl1pPr>
          </a:lstStyle>
          <a:p>
            <a:pPr>
              <a:defRPr/>
            </a:pPr>
            <a:endParaRPr lang="en-US" dirty="0"/>
          </a:p>
        </p:txBody>
      </p:sp>
      <p:sp>
        <p:nvSpPr>
          <p:cNvPr id="140295" name="Rectangle 7"/>
          <p:cNvSpPr>
            <a:spLocks noGrp="1" noChangeArrowheads="1"/>
          </p:cNvSpPr>
          <p:nvPr>
            <p:ph type="sldNum" sz="quarter" idx="5"/>
          </p:nvPr>
        </p:nvSpPr>
        <p:spPr bwMode="auto">
          <a:xfrm>
            <a:off x="3957534" y="8819200"/>
            <a:ext cx="3025885" cy="462917"/>
          </a:xfrm>
          <a:prstGeom prst="rect">
            <a:avLst/>
          </a:prstGeom>
          <a:noFill/>
          <a:ln w="9525">
            <a:noFill/>
            <a:miter lim="800000"/>
            <a:headEnd/>
            <a:tailEnd/>
          </a:ln>
          <a:effectLst/>
        </p:spPr>
        <p:txBody>
          <a:bodyPr vert="horz" wrap="square" lIns="91495" tIns="45750" rIns="91495" bIns="45750" numCol="1" anchor="b" anchorCtr="0" compatLnSpc="1">
            <a:prstTxWarp prst="textNoShape">
              <a:avLst/>
            </a:prstTxWarp>
          </a:bodyPr>
          <a:lstStyle>
            <a:lvl1pPr algn="r" defTabSz="915160">
              <a:defRPr sz="1200">
                <a:latin typeface="Times New Roman" pitchFamily="18" charset="0"/>
              </a:defRPr>
            </a:lvl1pPr>
          </a:lstStyle>
          <a:p>
            <a:pPr>
              <a:defRPr/>
            </a:pPr>
            <a:fld id="{868D510C-EF39-4E36-89F7-4DA2766295AE}" type="slidenum">
              <a:rPr lang="en-US"/>
              <a:pPr>
                <a:defRPr/>
              </a:pPr>
              <a:t>‹#›</a:t>
            </a:fld>
            <a:endParaRPr lang="en-US" dirty="0"/>
          </a:p>
        </p:txBody>
      </p:sp>
    </p:spTree>
    <p:extLst>
      <p:ext uri="{BB962C8B-B14F-4D97-AF65-F5344CB8AC3E}">
        <p14:creationId xmlns:p14="http://schemas.microsoft.com/office/powerpoint/2010/main" val="3511982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3</a:t>
            </a:fld>
            <a:endParaRPr lang="en-US" dirty="0"/>
          </a:p>
        </p:txBody>
      </p:sp>
    </p:spTree>
    <p:extLst>
      <p:ext uri="{BB962C8B-B14F-4D97-AF65-F5344CB8AC3E}">
        <p14:creationId xmlns:p14="http://schemas.microsoft.com/office/powerpoint/2010/main" val="975032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12</a:t>
            </a:fld>
            <a:endParaRPr lang="en-US" dirty="0"/>
          </a:p>
        </p:txBody>
      </p:sp>
    </p:spTree>
    <p:extLst>
      <p:ext uri="{BB962C8B-B14F-4D97-AF65-F5344CB8AC3E}">
        <p14:creationId xmlns:p14="http://schemas.microsoft.com/office/powerpoint/2010/main" val="2695223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13</a:t>
            </a:fld>
            <a:endParaRPr lang="en-US" dirty="0"/>
          </a:p>
        </p:txBody>
      </p:sp>
    </p:spTree>
    <p:extLst>
      <p:ext uri="{BB962C8B-B14F-4D97-AF65-F5344CB8AC3E}">
        <p14:creationId xmlns:p14="http://schemas.microsoft.com/office/powerpoint/2010/main" val="769974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Arial" charset="0"/>
              </a:rPr>
              <a:t>Participants were then asked to comment on the names. A strong majority of participant do not prefer (“hate it”, “terrible name”, “creates confusion”) the names Patient Medical Home or Primary Care Home, because:</a:t>
            </a:r>
            <a:endParaRPr lang="en-CA" sz="1200" kern="1200" dirty="0" smtClean="0">
              <a:solidFill>
                <a:schemeClr val="tx1"/>
              </a:solidFill>
              <a:effectLst/>
              <a:latin typeface="Times New Roman" pitchFamily="18" charset="0"/>
              <a:ea typeface="+mn-ea"/>
              <a:cs typeface="Arial" charset="0"/>
            </a:endParaRPr>
          </a:p>
          <a:p>
            <a:pPr lvl="0"/>
            <a:r>
              <a:rPr lang="en-US" sz="1200" kern="1200" dirty="0" smtClean="0">
                <a:solidFill>
                  <a:schemeClr val="tx1"/>
                </a:solidFill>
                <a:effectLst/>
                <a:latin typeface="Times New Roman" pitchFamily="18" charset="0"/>
                <a:ea typeface="+mn-ea"/>
                <a:cs typeface="Arial" charset="0"/>
              </a:rPr>
              <a:t> does not describe the model as it has been presented</a:t>
            </a:r>
            <a:endParaRPr lang="en-CA" sz="1200" kern="1200" dirty="0" smtClean="0">
              <a:solidFill>
                <a:schemeClr val="tx1"/>
              </a:solidFill>
              <a:effectLst/>
              <a:latin typeface="Times New Roman" pitchFamily="18" charset="0"/>
              <a:ea typeface="+mn-ea"/>
              <a:cs typeface="Arial" charset="0"/>
            </a:endParaRPr>
          </a:p>
          <a:p>
            <a:pPr lvl="0"/>
            <a:r>
              <a:rPr lang="en-US" sz="1200" kern="1200" dirty="0" smtClean="0">
                <a:solidFill>
                  <a:schemeClr val="tx1"/>
                </a:solidFill>
                <a:effectLst/>
                <a:latin typeface="Times New Roman" pitchFamily="18" charset="0"/>
                <a:ea typeface="+mn-ea"/>
                <a:cs typeface="Arial" charset="0"/>
              </a:rPr>
              <a:t>“home” is a facility not a group of people</a:t>
            </a:r>
            <a:endParaRPr lang="en-CA" sz="1200" kern="1200" dirty="0" smtClean="0">
              <a:solidFill>
                <a:schemeClr val="tx1"/>
              </a:solidFill>
              <a:effectLst/>
              <a:latin typeface="Times New Roman" pitchFamily="18" charset="0"/>
              <a:ea typeface="+mn-ea"/>
              <a:cs typeface="Arial" charset="0"/>
            </a:endParaRPr>
          </a:p>
          <a:p>
            <a:pPr lvl="0"/>
            <a:r>
              <a:rPr lang="en-US" sz="1200" kern="1200" dirty="0" smtClean="0">
                <a:solidFill>
                  <a:schemeClr val="tx1"/>
                </a:solidFill>
                <a:effectLst/>
                <a:latin typeface="Times New Roman" pitchFamily="18" charset="0"/>
                <a:ea typeface="+mn-ea"/>
                <a:cs typeface="Arial" charset="0"/>
              </a:rPr>
              <a:t> a “patient home” is for retired people or people close to end of life (nursing)</a:t>
            </a:r>
            <a:endParaRPr lang="en-CA" sz="1200" kern="1200" dirty="0" smtClean="0">
              <a:solidFill>
                <a:schemeClr val="tx1"/>
              </a:solidFill>
              <a:effectLst/>
              <a:latin typeface="Times New Roman" pitchFamily="18" charset="0"/>
              <a:ea typeface="+mn-ea"/>
              <a:cs typeface="Arial" charset="0"/>
            </a:endParaRPr>
          </a:p>
          <a:p>
            <a:pPr lvl="0"/>
            <a:r>
              <a:rPr lang="en-US" sz="1200" kern="1200" dirty="0" smtClean="0">
                <a:solidFill>
                  <a:schemeClr val="tx1"/>
                </a:solidFill>
                <a:effectLst/>
                <a:latin typeface="Times New Roman" pitchFamily="18" charset="0"/>
                <a:ea typeface="+mn-ea"/>
                <a:cs typeface="Arial" charset="0"/>
              </a:rPr>
              <a:t>  is meaningless and / or misleading</a:t>
            </a:r>
            <a:endParaRPr lang="en-CA" sz="1200" kern="1200" dirty="0" smtClean="0">
              <a:solidFill>
                <a:schemeClr val="tx1"/>
              </a:solidFill>
              <a:effectLst/>
              <a:latin typeface="Times New Roman" pitchFamily="18" charset="0"/>
              <a:ea typeface="+mn-ea"/>
              <a:cs typeface="Arial" charset="0"/>
            </a:endParaRPr>
          </a:p>
          <a:p>
            <a:r>
              <a:rPr lang="en-US" sz="1200" kern="1200" dirty="0" smtClean="0">
                <a:solidFill>
                  <a:schemeClr val="tx1"/>
                </a:solidFill>
                <a:effectLst/>
                <a:latin typeface="Times New Roman" pitchFamily="18" charset="0"/>
                <a:ea typeface="+mn-ea"/>
                <a:cs typeface="Arial" charset="0"/>
              </a:rPr>
              <a:t> the names are too similar to distinguish </a:t>
            </a:r>
          </a:p>
          <a:p>
            <a:endParaRPr lang="en-US" sz="1200" kern="1200" dirty="0" smtClean="0">
              <a:solidFill>
                <a:schemeClr val="tx1"/>
              </a:solidFill>
              <a:effectLst/>
              <a:latin typeface="Times New Roman" pitchFamily="18"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most popular words suggested include: Patient, Health, Network, Team</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14</a:t>
            </a:fld>
            <a:endParaRPr lang="en-US" dirty="0"/>
          </a:p>
        </p:txBody>
      </p:sp>
    </p:spTree>
    <p:extLst>
      <p:ext uri="{BB962C8B-B14F-4D97-AF65-F5344CB8AC3E}">
        <p14:creationId xmlns:p14="http://schemas.microsoft.com/office/powerpoint/2010/main" val="269690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Arial" charset="0"/>
              </a:rPr>
              <a:t>Though participants have a high degree of health literacy, 38% still did not understand the Patient Medical Home/Primary Care Home models after receiving a context setting presentation and asking a subject matter expert questions, which suggests there is an opportunity to be much clearer in the policy direction.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Arial" charset="0"/>
            </a:endParaRPr>
          </a:p>
          <a:p>
            <a:r>
              <a:rPr lang="en-CA" dirty="0" smtClean="0"/>
              <a:t>Initially, the participants found the models very confusing</a:t>
            </a:r>
          </a:p>
          <a:p>
            <a:endParaRPr lang="en-CA" dirty="0" smtClean="0"/>
          </a:p>
          <a:p>
            <a:r>
              <a:rPr lang="en-CA" dirty="0" smtClean="0"/>
              <a:t>Once understanding was reached, participants embraced the proposed system of care, though there were some concerns about implementation of the model</a:t>
            </a:r>
          </a:p>
          <a:p>
            <a:endParaRPr lang="en-CA" dirty="0" smtClean="0"/>
          </a:p>
          <a:p>
            <a:r>
              <a:rPr lang="en-CA" dirty="0" smtClean="0"/>
              <a:t>Patients stressed that the most important aspects of primary care are “human factors</a:t>
            </a:r>
            <a:endParaRPr lang="en-CA" sz="1200" kern="1200" dirty="0" smtClean="0">
              <a:solidFill>
                <a:schemeClr val="tx1"/>
              </a:solidFill>
              <a:effectLst/>
              <a:latin typeface="Times New Roman" pitchFamily="18"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CA"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CA"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CA"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b="0" dirty="0" smtClean="0"/>
              <a:t>The patient groups agreed that the models of care would meet their primary health care needs and those of their family, though there were some technical, professional culture and political /financial concerns about the successful implementation of the model.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b="0" dirty="0" smtClean="0"/>
              <a:t>The most important aspects of primary care are “human factors” such as: compassion, “bed-side manner”, providing comfort, feeling valued, respected and treated in a non-judgmental way.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kern="1200" dirty="0" smtClean="0">
                <a:solidFill>
                  <a:schemeClr val="tx1"/>
                </a:solidFill>
                <a:effectLst/>
                <a:latin typeface="Times New Roman" pitchFamily="18" charset="0"/>
                <a:ea typeface="+mn-ea"/>
                <a:cs typeface="Arial" charset="0"/>
              </a:rPr>
              <a:t>A word cloud indicating the popularity of the word used to describe what is most important between the participant and their care provider. </a:t>
            </a:r>
            <a:endParaRPr lang="en-CA" b="0" dirty="0" smtClean="0"/>
          </a:p>
          <a:p>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16</a:t>
            </a:fld>
            <a:endParaRPr lang="en-US" dirty="0"/>
          </a:p>
        </p:txBody>
      </p:sp>
    </p:spTree>
    <p:extLst>
      <p:ext uri="{BB962C8B-B14F-4D97-AF65-F5344CB8AC3E}">
        <p14:creationId xmlns:p14="http://schemas.microsoft.com/office/powerpoint/2010/main" val="2051335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17</a:t>
            </a:fld>
            <a:endParaRPr lang="en-US" dirty="0"/>
          </a:p>
        </p:txBody>
      </p:sp>
    </p:spTree>
    <p:extLst>
      <p:ext uri="{BB962C8B-B14F-4D97-AF65-F5344CB8AC3E}">
        <p14:creationId xmlns:p14="http://schemas.microsoft.com/office/powerpoint/2010/main" val="2051335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Arial" charset="0"/>
              </a:rPr>
              <a:t>Participants have graduated expectations for timely access to primary care practitioners. They place a high value on being able to speak with a medical professional over the telephone on the same day, during regular office hours and to physically meet with a provider within a relatively short time (1-3 days). </a:t>
            </a:r>
          </a:p>
          <a:p>
            <a:endParaRPr lang="en-US" sz="1200" kern="1200" dirty="0" smtClean="0">
              <a:solidFill>
                <a:schemeClr val="tx1"/>
              </a:solidFill>
              <a:effectLst/>
              <a:latin typeface="Times New Roman" pitchFamily="18" charset="0"/>
              <a:ea typeface="+mn-ea"/>
              <a:cs typeface="Arial" charset="0"/>
            </a:endParaRPr>
          </a:p>
          <a:p>
            <a:pPr lvl="0"/>
            <a:r>
              <a:rPr lang="en-US" dirty="0" smtClean="0"/>
              <a:t>Other priorities included: </a:t>
            </a:r>
          </a:p>
          <a:p>
            <a:pPr lvl="1"/>
            <a:r>
              <a:rPr lang="en-US" dirty="0" smtClean="0"/>
              <a:t>The right care at the right time (i.e. urgent care when it’s urgent)</a:t>
            </a:r>
            <a:endParaRPr lang="en-CA" dirty="0" smtClean="0"/>
          </a:p>
          <a:p>
            <a:pPr lvl="1"/>
            <a:r>
              <a:rPr lang="en-US" dirty="0" smtClean="0"/>
              <a:t>My records are available to the person I see</a:t>
            </a:r>
            <a:endParaRPr lang="en-CA" dirty="0" smtClean="0"/>
          </a:p>
          <a:p>
            <a:pPr lvl="1"/>
            <a:r>
              <a:rPr lang="en-US" dirty="0" smtClean="0"/>
              <a:t>Confidentiality </a:t>
            </a:r>
            <a:endParaRPr lang="en-CA" dirty="0" smtClean="0"/>
          </a:p>
          <a:p>
            <a:pPr lvl="1"/>
            <a:r>
              <a:rPr lang="en-US" dirty="0" smtClean="0"/>
              <a:t>Timely test results</a:t>
            </a:r>
            <a:endParaRPr lang="en-CA" dirty="0" smtClean="0"/>
          </a:p>
          <a:p>
            <a:pPr lvl="1"/>
            <a:r>
              <a:rPr lang="en-US" dirty="0" smtClean="0"/>
              <a:t>A friendly, helpful real person when I call</a:t>
            </a:r>
            <a:endParaRPr lang="en-CA" dirty="0" smtClean="0"/>
          </a:p>
          <a:p>
            <a:pPr lvl="1"/>
            <a:r>
              <a:rPr lang="en-US" dirty="0" smtClean="0"/>
              <a:t>To be treated with respect was mentioned frequently in response to this question.</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19</a:t>
            </a:fld>
            <a:endParaRPr lang="en-US" dirty="0"/>
          </a:p>
        </p:txBody>
      </p:sp>
    </p:spTree>
    <p:extLst>
      <p:ext uri="{BB962C8B-B14F-4D97-AF65-F5344CB8AC3E}">
        <p14:creationId xmlns:p14="http://schemas.microsoft.com/office/powerpoint/2010/main" val="205133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first part of the engagement</a:t>
            </a:r>
            <a:r>
              <a:rPr lang="en-CA" baseline="0" dirty="0" smtClean="0"/>
              <a:t> focused on the primary system of care which contains the patient medical home, the primary care home (now called networks), specialized services, the health authorities wrapped around the patient and their families. The second part of the engagement session focussed on evaluating the patient medical home. </a:t>
            </a:r>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20</a:t>
            </a:fld>
            <a:endParaRPr lang="en-US" dirty="0"/>
          </a:p>
        </p:txBody>
      </p:sp>
    </p:spTree>
    <p:extLst>
      <p:ext uri="{BB962C8B-B14F-4D97-AF65-F5344CB8AC3E}">
        <p14:creationId xmlns:p14="http://schemas.microsoft.com/office/powerpoint/2010/main" val="3358274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felt strongly that measuring access and communication were important to evaluate the success of the Patient Medical Home </a:t>
            </a:r>
            <a:r>
              <a:rPr lang="en-US" dirty="0" smtClean="0"/>
              <a:t>model. Please note</a:t>
            </a:r>
            <a:r>
              <a:rPr lang="en-US" baseline="0" dirty="0" smtClean="0"/>
              <a:t> the system of primary care was not part of the evaluation conversation at this time. </a:t>
            </a:r>
            <a:endParaRPr lang="en-US" dirty="0" smtClean="0"/>
          </a:p>
          <a:p>
            <a:r>
              <a:rPr lang="en-US" dirty="0" smtClean="0"/>
              <a:t>Other selected indicators to measure performance </a:t>
            </a:r>
            <a:r>
              <a:rPr lang="en-US" dirty="0" smtClean="0"/>
              <a:t>of the patient medical home included</a:t>
            </a:r>
            <a:r>
              <a:rPr lang="en-US" dirty="0" smtClean="0"/>
              <a:t>:</a:t>
            </a:r>
          </a:p>
          <a:p>
            <a:pPr lvl="1"/>
            <a:r>
              <a:rPr lang="en-US" dirty="0" smtClean="0"/>
              <a:t>If patients have access to a regular health care provider</a:t>
            </a:r>
          </a:p>
          <a:p>
            <a:pPr lvl="1"/>
            <a:r>
              <a:rPr lang="en-US" dirty="0" smtClean="0"/>
              <a:t>What barriers exist that prevent a patient from having a regular care provider</a:t>
            </a:r>
          </a:p>
          <a:p>
            <a:pPr lvl="1"/>
            <a:r>
              <a:rPr lang="en-US" dirty="0" smtClean="0"/>
              <a:t>Barriers to accessing care in general</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21</a:t>
            </a:fld>
            <a:endParaRPr lang="en-US" dirty="0"/>
          </a:p>
        </p:txBody>
      </p:sp>
    </p:spTree>
    <p:extLst>
      <p:ext uri="{BB962C8B-B14F-4D97-AF65-F5344CB8AC3E}">
        <p14:creationId xmlns:p14="http://schemas.microsoft.com/office/powerpoint/2010/main" val="262728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100" dirty="0" smtClean="0"/>
              <a:t>4. How can we evaluate your experience with the Patient Medical Home?</a:t>
            </a:r>
          </a:p>
          <a:p>
            <a:r>
              <a:rPr lang="en-US" sz="1100" dirty="0" smtClean="0"/>
              <a:t>What does good care feel like?</a:t>
            </a:r>
          </a:p>
          <a:p>
            <a:pPr lvl="1"/>
            <a:r>
              <a:rPr lang="en-US" sz="1100" dirty="0" smtClean="0"/>
              <a:t>The vast majority of participants said they felt </a:t>
            </a:r>
            <a:r>
              <a:rPr lang="en-US" sz="1100" i="1" dirty="0" smtClean="0"/>
              <a:t>valued</a:t>
            </a:r>
            <a:r>
              <a:rPr lang="en-US" sz="1100" dirty="0" smtClean="0"/>
              <a:t> as a person, followed by c</a:t>
            </a:r>
            <a:r>
              <a:rPr lang="en-US" sz="1100" i="1" dirty="0" smtClean="0"/>
              <a:t>ared for</a:t>
            </a:r>
            <a:r>
              <a:rPr lang="en-US" sz="1100" dirty="0" smtClean="0"/>
              <a:t>. The words </a:t>
            </a:r>
            <a:r>
              <a:rPr lang="en-US" sz="1100" i="1" dirty="0" smtClean="0"/>
              <a:t>nurtured, safe and protected </a:t>
            </a:r>
            <a:r>
              <a:rPr lang="en-US" sz="1100" dirty="0" smtClean="0"/>
              <a:t>were also used. </a:t>
            </a:r>
          </a:p>
          <a:p>
            <a:r>
              <a:rPr lang="en-US" sz="1100" dirty="0" smtClean="0"/>
              <a:t>What is observable when receiving good care?</a:t>
            </a:r>
          </a:p>
          <a:p>
            <a:pPr lvl="1"/>
            <a:r>
              <a:rPr lang="en-US" sz="1100" dirty="0" smtClean="0"/>
              <a:t>I was the focus. The provider was looking at and listening to me.</a:t>
            </a:r>
            <a:endParaRPr lang="en-CA" sz="1100" dirty="0" smtClean="0"/>
          </a:p>
          <a:p>
            <a:pPr lvl="1"/>
            <a:r>
              <a:rPr lang="en-US" sz="1100" dirty="0" smtClean="0"/>
              <a:t>I was told what would happen (there was a plan) and it happened on time.</a:t>
            </a:r>
            <a:endParaRPr lang="en-CA" sz="1100" dirty="0" smtClean="0"/>
          </a:p>
          <a:p>
            <a:pPr lvl="1"/>
            <a:r>
              <a:rPr lang="en-US" sz="1100" dirty="0" smtClean="0"/>
              <a:t>There was good communication between me and the providers and with my family.</a:t>
            </a:r>
            <a:endParaRPr lang="en-CA" sz="1100" dirty="0" smtClean="0"/>
          </a:p>
          <a:p>
            <a:pPr lvl="1"/>
            <a:r>
              <a:rPr lang="en-US" sz="1100" dirty="0" smtClean="0"/>
              <a:t>They took the time to comfort and reassure me.</a:t>
            </a:r>
            <a:endParaRPr lang="en-CA" sz="1100" dirty="0" smtClean="0"/>
          </a:p>
          <a:p>
            <a:pPr lvl="1"/>
            <a:r>
              <a:rPr lang="en-US" sz="1100" dirty="0" smtClean="0"/>
              <a:t>I could see there was someone in charge, coordinating my care. </a:t>
            </a:r>
            <a:endParaRPr lang="en-CA" sz="1100" dirty="0" smtClean="0"/>
          </a:p>
          <a:p>
            <a:endParaRPr lang="en-CA" sz="1100"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22</a:t>
            </a:fld>
            <a:endParaRPr lang="en-US" dirty="0"/>
          </a:p>
        </p:txBody>
      </p:sp>
    </p:spTree>
    <p:extLst>
      <p:ext uri="{BB962C8B-B14F-4D97-AF65-F5344CB8AC3E}">
        <p14:creationId xmlns:p14="http://schemas.microsoft.com/office/powerpoint/2010/main" val="81140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smtClean="0"/>
              <a:t>Participants generally believe the proposed model of care delivery will meet their care needs and the needs of their family</a:t>
            </a:r>
          </a:p>
          <a:p>
            <a:pPr lvl="0"/>
            <a:r>
              <a:rPr lang="en-CA" dirty="0" smtClean="0"/>
              <a:t>Overwhelmingly participants do not like the use of the word “home” to describe either model </a:t>
            </a:r>
          </a:p>
          <a:p>
            <a:pPr lvl="0"/>
            <a:r>
              <a:rPr lang="en-US" dirty="0" smtClean="0"/>
              <a:t>When choosing from a list, accessibility and timely access are the most important measures of success for the new system of care model. </a:t>
            </a:r>
          </a:p>
          <a:p>
            <a:pPr lvl="0"/>
            <a:r>
              <a:rPr lang="en-US" dirty="0" smtClean="0"/>
              <a:t>However, during open discussion the human elements of care were prioritized higher than access.</a:t>
            </a:r>
            <a:endParaRPr lang="en-CA" dirty="0" smtClean="0"/>
          </a:p>
          <a:p>
            <a:pPr lvl="0"/>
            <a:r>
              <a:rPr lang="en-US" dirty="0" smtClean="0"/>
              <a:t>Being able to spend more time with their provider was also consistently identified as one of the most important aspects of primary care. </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23</a:t>
            </a:fld>
            <a:endParaRPr lang="en-US" dirty="0"/>
          </a:p>
        </p:txBody>
      </p:sp>
    </p:spTree>
    <p:extLst>
      <p:ext uri="{BB962C8B-B14F-4D97-AF65-F5344CB8AC3E}">
        <p14:creationId xmlns:p14="http://schemas.microsoft.com/office/powerpoint/2010/main" val="402424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4</a:t>
            </a:fld>
            <a:endParaRPr lang="en-US" dirty="0"/>
          </a:p>
        </p:txBody>
      </p:sp>
    </p:spTree>
    <p:extLst>
      <p:ext uri="{BB962C8B-B14F-4D97-AF65-F5344CB8AC3E}">
        <p14:creationId xmlns:p14="http://schemas.microsoft.com/office/powerpoint/2010/main" val="3108003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Patients</a:t>
            </a:r>
            <a:r>
              <a:rPr lang="en-CA" baseline="0" dirty="0" smtClean="0"/>
              <a:t> were very positive about the idea of team based care. They were also very grateful to be engaged at the front end of the planning work. </a:t>
            </a:r>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24</a:t>
            </a:fld>
            <a:endParaRPr lang="en-US" dirty="0"/>
          </a:p>
        </p:txBody>
      </p:sp>
    </p:spTree>
    <p:extLst>
      <p:ext uri="{BB962C8B-B14F-4D97-AF65-F5344CB8AC3E}">
        <p14:creationId xmlns:p14="http://schemas.microsoft.com/office/powerpoint/2010/main" val="2099231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information </a:t>
            </a:r>
            <a:r>
              <a:rPr lang="en-CA" dirty="0" smtClean="0"/>
              <a:t>that we obtained from the patient</a:t>
            </a:r>
            <a:r>
              <a:rPr lang="en-CA" baseline="0" dirty="0" smtClean="0"/>
              <a:t> engagement sessions </a:t>
            </a:r>
            <a:r>
              <a:rPr lang="en-CA" dirty="0" smtClean="0"/>
              <a:t>will </a:t>
            </a:r>
            <a:r>
              <a:rPr lang="en-CA" dirty="0" smtClean="0"/>
              <a:t>be used in our future </a:t>
            </a:r>
            <a:r>
              <a:rPr lang="en-CA" dirty="0" smtClean="0"/>
              <a:t>planning and some of the policy work being done right now. </a:t>
            </a:r>
          </a:p>
          <a:p>
            <a:r>
              <a:rPr lang="en-CA" dirty="0" smtClean="0"/>
              <a:t>The health authorities</a:t>
            </a:r>
            <a:r>
              <a:rPr lang="en-CA" baseline="0" dirty="0" smtClean="0"/>
              <a:t> are being more purposeful around patient engagement with their local and regional work, such as the Collaborative Services Committee and Interdivisional Strategic Councils.</a:t>
            </a:r>
          </a:p>
          <a:p>
            <a:r>
              <a:rPr lang="en-CA" baseline="0" dirty="0" smtClean="0"/>
              <a:t>The Ministry is planning regional engagement tables in the coming months. Some of the work being done in this area may serve us for as topic for engagement. </a:t>
            </a:r>
            <a:endParaRPr lang="en-CA" dirty="0" smtClean="0"/>
          </a:p>
          <a:p>
            <a:r>
              <a:rPr lang="en-CA" dirty="0" smtClean="0"/>
              <a:t>The Ministry is working</a:t>
            </a:r>
            <a:r>
              <a:rPr lang="en-CA" baseline="0" dirty="0" smtClean="0"/>
              <a:t> on an overarching communications/engagement plan for the priority work.</a:t>
            </a:r>
            <a:endParaRPr lang="en-CA" dirty="0" smtClean="0"/>
          </a:p>
          <a:p>
            <a:r>
              <a:rPr lang="en-CA" dirty="0" smtClean="0"/>
              <a:t>Building on our system level collaboration – we will continue to collaborate with our partners</a:t>
            </a:r>
            <a:r>
              <a:rPr lang="en-CA" dirty="0" smtClean="0"/>
              <a:t>. </a:t>
            </a:r>
            <a:endParaRPr lang="en-CA" dirty="0" smtClean="0"/>
          </a:p>
          <a:p>
            <a:endParaRPr lang="en-CA" dirty="0" smtClean="0"/>
          </a:p>
          <a:p>
            <a:endParaRPr lang="en-CA" dirty="0" smtClean="0"/>
          </a:p>
          <a:p>
            <a:r>
              <a:rPr lang="en-CA" dirty="0" smtClean="0"/>
              <a:t>Answer after consultation with the </a:t>
            </a:r>
            <a:r>
              <a:rPr lang="en-CA" dirty="0" err="1" smtClean="0"/>
              <a:t>comms</a:t>
            </a:r>
            <a:r>
              <a:rPr lang="en-CA" dirty="0" smtClean="0"/>
              <a:t> groups</a:t>
            </a:r>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25</a:t>
            </a:fld>
            <a:endParaRPr lang="en-US" dirty="0"/>
          </a:p>
        </p:txBody>
      </p:sp>
    </p:spTree>
    <p:extLst>
      <p:ext uri="{BB962C8B-B14F-4D97-AF65-F5344CB8AC3E}">
        <p14:creationId xmlns:p14="http://schemas.microsoft.com/office/powerpoint/2010/main" val="3641683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26</a:t>
            </a:fld>
            <a:endParaRPr lang="en-US" dirty="0"/>
          </a:p>
        </p:txBody>
      </p:sp>
    </p:spTree>
    <p:extLst>
      <p:ext uri="{BB962C8B-B14F-4D97-AF65-F5344CB8AC3E}">
        <p14:creationId xmlns:p14="http://schemas.microsoft.com/office/powerpoint/2010/main" val="163869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CA" dirty="0" smtClean="0"/>
              <a:t>The Purpose of the Engagement</a:t>
            </a:r>
          </a:p>
          <a:p>
            <a:pPr marL="971550" lvl="1" indent="-514350">
              <a:buFont typeface="Arial" panose="020B0604020202020204" pitchFamily="34" charset="0"/>
              <a:buChar char="•"/>
            </a:pPr>
            <a:r>
              <a:rPr lang="en-CA" dirty="0" smtClean="0"/>
              <a:t>What was the purpose of the engagement, and what questions were we seeking to answer?</a:t>
            </a:r>
          </a:p>
          <a:p>
            <a:pPr marL="514350" indent="-514350">
              <a:buAutoNum type="arabicPeriod"/>
            </a:pPr>
            <a:r>
              <a:rPr lang="en-CA" dirty="0" smtClean="0"/>
              <a:t>Results</a:t>
            </a:r>
          </a:p>
          <a:p>
            <a:pPr marL="971550" lvl="1" indent="-514350">
              <a:buFont typeface="Arial" panose="020B0604020202020204" pitchFamily="34" charset="0"/>
              <a:buChar char="•"/>
            </a:pPr>
            <a:r>
              <a:rPr lang="en-CA" dirty="0" smtClean="0"/>
              <a:t>What</a:t>
            </a:r>
            <a:r>
              <a:rPr lang="en-CA" baseline="0" dirty="0" smtClean="0"/>
              <a:t> were the results that we received?</a:t>
            </a:r>
            <a:endParaRPr lang="en-CA" dirty="0" smtClean="0"/>
          </a:p>
          <a:p>
            <a:pPr marL="514350" indent="-514350">
              <a:buAutoNum type="arabicPeriod"/>
            </a:pPr>
            <a:r>
              <a:rPr lang="en-CA" dirty="0" smtClean="0"/>
              <a:t>Next steps</a:t>
            </a:r>
          </a:p>
          <a:p>
            <a:pPr marL="971550" lvl="1" indent="-514350">
              <a:buFont typeface="Arial" panose="020B0604020202020204" pitchFamily="34" charset="0"/>
              <a:buChar char="•"/>
            </a:pPr>
            <a:r>
              <a:rPr lang="en-CA" dirty="0" smtClean="0"/>
              <a:t>How will the information be used? </a:t>
            </a:r>
          </a:p>
          <a:p>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5</a:t>
            </a:fld>
            <a:endParaRPr lang="en-US" dirty="0"/>
          </a:p>
        </p:txBody>
      </p:sp>
    </p:spTree>
    <p:extLst>
      <p:ext uri="{BB962C8B-B14F-4D97-AF65-F5344CB8AC3E}">
        <p14:creationId xmlns:p14="http://schemas.microsoft.com/office/powerpoint/2010/main" val="113618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Why engage now?</a:t>
            </a:r>
          </a:p>
          <a:p>
            <a:pPr lvl="1"/>
            <a:r>
              <a:rPr lang="en-CA" dirty="0" smtClean="0"/>
              <a:t>Patient centered approach </a:t>
            </a:r>
          </a:p>
          <a:p>
            <a:pPr marL="628650" lvl="1" indent="-171450">
              <a:buFont typeface="Arial" panose="020B0604020202020204" pitchFamily="34" charset="0"/>
              <a:buChar char="•"/>
            </a:pPr>
            <a:r>
              <a:rPr lang="en-CA" dirty="0" smtClean="0"/>
              <a:t>	Involving patients at the beginning is truly</a:t>
            </a:r>
            <a:r>
              <a:rPr lang="en-CA" baseline="0" dirty="0" smtClean="0"/>
              <a:t> patient centered </a:t>
            </a:r>
            <a:endParaRPr lang="en-CA" dirty="0" smtClean="0"/>
          </a:p>
          <a:p>
            <a:pPr lvl="1"/>
            <a:r>
              <a:rPr lang="en-CA" dirty="0" smtClean="0"/>
              <a:t>Identified need from different groups </a:t>
            </a:r>
          </a:p>
          <a:p>
            <a:pPr marL="628650" lvl="1" indent="-171450">
              <a:buFont typeface="Arial" panose="020B0604020202020204" pitchFamily="34" charset="0"/>
              <a:buChar char="•"/>
            </a:pPr>
            <a:r>
              <a:rPr lang="en-CA" dirty="0" smtClean="0"/>
              <a:t>The PMH expectations task group, the Patients</a:t>
            </a:r>
            <a:r>
              <a:rPr lang="en-CA" baseline="0" dirty="0" smtClean="0"/>
              <a:t> as Partners Program team, </a:t>
            </a:r>
            <a:r>
              <a:rPr lang="en-CA" dirty="0" smtClean="0"/>
              <a:t>GPSC and </a:t>
            </a:r>
            <a:r>
              <a:rPr lang="en-CA" dirty="0" err="1" smtClean="0"/>
              <a:t>MoH</a:t>
            </a:r>
            <a:r>
              <a:rPr lang="en-CA" dirty="0" smtClean="0"/>
              <a:t> communications groups, and the GPSC evaluation team all had identified a need to have patient engagement on a short timeline to inform their work.</a:t>
            </a:r>
          </a:p>
          <a:p>
            <a:pPr lvl="1"/>
            <a:endParaRPr lang="en-CA" dirty="0" smtClean="0"/>
          </a:p>
          <a:p>
            <a:r>
              <a:rPr lang="en-CA" dirty="0" smtClean="0"/>
              <a:t>System level collaboration </a:t>
            </a:r>
          </a:p>
          <a:p>
            <a:pPr marL="628650" lvl="1" indent="-171450">
              <a:buFont typeface="Arial" panose="020B0604020202020204" pitchFamily="34" charset="0"/>
              <a:buChar char="•"/>
            </a:pPr>
            <a:r>
              <a:rPr lang="en-CA" dirty="0" smtClean="0"/>
              <a:t>By working as a system and leveraging our strong relationships that we have together, we were able to work collaboratively to great success.  </a:t>
            </a:r>
          </a:p>
          <a:p>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6</a:t>
            </a:fld>
            <a:endParaRPr lang="en-US" dirty="0"/>
          </a:p>
        </p:txBody>
      </p:sp>
    </p:spTree>
    <p:extLst>
      <p:ext uri="{BB962C8B-B14F-4D97-AF65-F5344CB8AC3E}">
        <p14:creationId xmlns:p14="http://schemas.microsoft.com/office/powerpoint/2010/main" val="295217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Times New Roman" pitchFamily="18" charset="0"/>
                <a:ea typeface="+mn-ea"/>
                <a:cs typeface="Arial" charset="0"/>
              </a:rPr>
              <a:t>“The patients were to look at the public facing aspect of the strategy. We are not shifting technical language or changing the strategy based on the patients’ input, but rather, trying to determine what language and concepts would resonate with the public and patients. The patient proposition is to ensure that we pursue the patient’s voice, choice and representation in the healthcare sector improvements that we are embarking upon.</a:t>
            </a:r>
          </a:p>
          <a:p>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7</a:t>
            </a:fld>
            <a:endParaRPr lang="en-US" dirty="0"/>
          </a:p>
        </p:txBody>
      </p:sp>
    </p:spTree>
    <p:extLst>
      <p:ext uri="{BB962C8B-B14F-4D97-AF65-F5344CB8AC3E}">
        <p14:creationId xmlns:p14="http://schemas.microsoft.com/office/powerpoint/2010/main" val="4155123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8</a:t>
            </a:fld>
            <a:endParaRPr lang="en-US" dirty="0"/>
          </a:p>
        </p:txBody>
      </p:sp>
    </p:spTree>
    <p:extLst>
      <p:ext uri="{BB962C8B-B14F-4D97-AF65-F5344CB8AC3E}">
        <p14:creationId xmlns:p14="http://schemas.microsoft.com/office/powerpoint/2010/main" val="113618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Workshop format, facilitated by Delaney + Associates</a:t>
            </a:r>
          </a:p>
          <a:p>
            <a:pPr lvl="1"/>
            <a:r>
              <a:rPr lang="en-US" dirty="0" smtClean="0"/>
              <a:t>Representation from </a:t>
            </a:r>
            <a:r>
              <a:rPr lang="en-CA" dirty="0" smtClean="0"/>
              <a:t>the Ministry of Health, Doctors of BC, GPSC, Divisions of Family Practice, clinicians, Patient Voices Network, the Practice Support Program and Health Authority staff. </a:t>
            </a:r>
            <a:endParaRPr lang="en-US" dirty="0" smtClean="0"/>
          </a:p>
          <a:p>
            <a:r>
              <a:rPr lang="en-US" dirty="0" smtClean="0"/>
              <a:t>Three sessions held in January 2017</a:t>
            </a:r>
          </a:p>
          <a:p>
            <a:pPr lvl="1"/>
            <a:r>
              <a:rPr lang="en-US" dirty="0" smtClean="0"/>
              <a:t>Vancouver, Surrey, Kelowna    </a:t>
            </a:r>
            <a:endParaRPr lang="en-CA" dirty="0" smtClean="0"/>
          </a:p>
          <a:p>
            <a:endParaRPr lang="en-CA" dirty="0" smtClean="0"/>
          </a:p>
          <a:p>
            <a:r>
              <a:rPr lang="en-CA" sz="1200" kern="1200" dirty="0" smtClean="0">
                <a:solidFill>
                  <a:schemeClr val="tx1"/>
                </a:solidFill>
                <a:effectLst/>
                <a:latin typeface="Times New Roman" pitchFamily="18" charset="0"/>
                <a:ea typeface="+mn-ea"/>
                <a:cs typeface="Arial" charset="0"/>
              </a:rPr>
              <a:t>Although there were 23 patients in attendance in Kelowna, 13 in Surrey and 9 in Vancouver representing a fairly diverse group of 47 people (men, women, younger, older, multicultural populations, indigenous populations, caregivers, those with chronic complex health and mobility issues from rural and urban centers), </a:t>
            </a:r>
            <a:r>
              <a:rPr lang="en-US" sz="1200" b="0" kern="1200" dirty="0" smtClean="0">
                <a:solidFill>
                  <a:schemeClr val="tx1"/>
                </a:solidFill>
                <a:effectLst/>
                <a:latin typeface="Times New Roman" pitchFamily="18" charset="0"/>
                <a:ea typeface="+mn-ea"/>
                <a:cs typeface="Arial" charset="0"/>
              </a:rPr>
              <a:t>the group was not representative of British Columbians generally. It lacked representation from larger numbers of men, younger patients and people who have not had frequent experience with the health care system. </a:t>
            </a:r>
            <a:endParaRPr lang="en-CA" b="0"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9</a:t>
            </a:fld>
            <a:endParaRPr lang="en-US" dirty="0"/>
          </a:p>
        </p:txBody>
      </p:sp>
    </p:spTree>
    <p:extLst>
      <p:ext uri="{BB962C8B-B14F-4D97-AF65-F5344CB8AC3E}">
        <p14:creationId xmlns:p14="http://schemas.microsoft.com/office/powerpoint/2010/main" val="269690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1/3 of these folks have never been</a:t>
            </a:r>
            <a:r>
              <a:rPr lang="en-CA" baseline="0" dirty="0" smtClean="0"/>
              <a:t> engaged on this topic</a:t>
            </a:r>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10</a:t>
            </a:fld>
            <a:endParaRPr lang="en-US" dirty="0"/>
          </a:p>
        </p:txBody>
      </p:sp>
    </p:spTree>
    <p:extLst>
      <p:ext uri="{BB962C8B-B14F-4D97-AF65-F5344CB8AC3E}">
        <p14:creationId xmlns:p14="http://schemas.microsoft.com/office/powerpoint/2010/main" val="122424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68D510C-EF39-4E36-89F7-4DA2766295AE}" type="slidenum">
              <a:rPr lang="en-US" smtClean="0"/>
              <a:pPr>
                <a:defRPr/>
              </a:pPr>
              <a:t>11</a:t>
            </a:fld>
            <a:endParaRPr lang="en-US" dirty="0"/>
          </a:p>
        </p:txBody>
      </p:sp>
    </p:spTree>
    <p:extLst>
      <p:ext uri="{BB962C8B-B14F-4D97-AF65-F5344CB8AC3E}">
        <p14:creationId xmlns:p14="http://schemas.microsoft.com/office/powerpoint/2010/main" val="2695223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dirty="0"/>
          </a:p>
        </p:txBody>
      </p:sp>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9038" y="5716588"/>
            <a:ext cx="13414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3394" name="Rectangle 2"/>
          <p:cNvSpPr>
            <a:spLocks noGrp="1" noChangeArrowheads="1"/>
          </p:cNvSpPr>
          <p:nvPr>
            <p:ph type="ctrTitle"/>
          </p:nvPr>
        </p:nvSpPr>
        <p:spPr>
          <a:xfrm>
            <a:off x="914400" y="1524000"/>
            <a:ext cx="7623175" cy="1752600"/>
          </a:xfrm>
        </p:spPr>
        <p:txBody>
          <a:bodyPr/>
          <a:lstStyle>
            <a:lvl1pPr>
              <a:defRPr sz="5000"/>
            </a:lvl1pPr>
          </a:lstStyle>
          <a:p>
            <a:r>
              <a:rPr lang="en-CA" altLang="en-US"/>
              <a:t>Click to edit Master title style</a:t>
            </a:r>
          </a:p>
        </p:txBody>
      </p:sp>
      <p:sp>
        <p:nvSpPr>
          <p:cNvPr id="1083395" name="Rectangle 3"/>
          <p:cNvSpPr>
            <a:spLocks noGrp="1" noChangeArrowheads="1"/>
          </p:cNvSpPr>
          <p:nvPr>
            <p:ph type="subTitle" idx="1"/>
          </p:nvPr>
        </p:nvSpPr>
        <p:spPr>
          <a:xfrm>
            <a:off x="1981200" y="3962400"/>
            <a:ext cx="6553200" cy="1752600"/>
          </a:xfrm>
        </p:spPr>
        <p:txBody>
          <a:bodyPr/>
          <a:lstStyle>
            <a:lvl1pPr marL="0" indent="0" algn="r">
              <a:buFont typeface="Wingdings" pitchFamily="2" charset="2"/>
              <a:buNone/>
              <a:defRPr sz="2800"/>
            </a:lvl1pPr>
          </a:lstStyle>
          <a:p>
            <a:r>
              <a:rPr lang="en-CA" altLang="en-US"/>
              <a:t>Click to edit Master subtitle style</a:t>
            </a:r>
          </a:p>
        </p:txBody>
      </p:sp>
      <p:sp>
        <p:nvSpPr>
          <p:cNvPr id="7" name="Rectangle 5"/>
          <p:cNvSpPr>
            <a:spLocks noGrp="1" noChangeArrowheads="1"/>
          </p:cNvSpPr>
          <p:nvPr>
            <p:ph type="ftr" sz="quarter" idx="10"/>
          </p:nvPr>
        </p:nvSpPr>
        <p:spPr>
          <a:xfrm>
            <a:off x="0" y="6400800"/>
            <a:ext cx="2895600" cy="457200"/>
          </a:xfrm>
        </p:spPr>
        <p:txBody>
          <a:bodyPr/>
          <a:lstStyle>
            <a:lvl1pPr>
              <a:defRPr/>
            </a:lvl1pPr>
          </a:lstStyle>
          <a:p>
            <a:pPr>
              <a:defRPr/>
            </a:pPr>
            <a:endParaRPr lang="en-CA" altLang="en-US" dirty="0"/>
          </a:p>
        </p:txBody>
      </p:sp>
      <p:sp>
        <p:nvSpPr>
          <p:cNvPr id="8" name="Rectangle 6"/>
          <p:cNvSpPr>
            <a:spLocks noGrp="1" noChangeArrowheads="1"/>
          </p:cNvSpPr>
          <p:nvPr>
            <p:ph type="sldNum" sz="quarter" idx="11"/>
          </p:nvPr>
        </p:nvSpPr>
        <p:spPr/>
        <p:txBody>
          <a:bodyPr/>
          <a:lstStyle>
            <a:lvl1pPr>
              <a:defRPr/>
            </a:lvl1pPr>
          </a:lstStyle>
          <a:p>
            <a:pPr>
              <a:defRPr/>
            </a:pPr>
            <a:fld id="{7EF73C42-B9A2-4FED-ABDE-4AE3F94E673F}" type="slidenum">
              <a:rPr lang="en-CA" altLang="en-US"/>
              <a:pPr>
                <a:defRPr/>
              </a:pPr>
              <a:t>‹#›</a:t>
            </a:fld>
            <a:endParaRPr lang="en-CA" altLang="en-US" dirty="0"/>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31932" y="5749887"/>
            <a:ext cx="1639972" cy="85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84332" y="5902287"/>
            <a:ext cx="1639972" cy="85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994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5"/>
          <p:cNvSpPr>
            <a:spLocks noGrp="1" noChangeArrowheads="1"/>
          </p:cNvSpPr>
          <p:nvPr>
            <p:ph type="ftr" sz="quarter" idx="10"/>
          </p:nvPr>
        </p:nvSpPr>
        <p:spPr>
          <a:ln/>
        </p:spPr>
        <p:txBody>
          <a:bodyPr/>
          <a:lstStyle>
            <a:lvl1pPr>
              <a:defRPr/>
            </a:lvl1pPr>
          </a:lstStyle>
          <a:p>
            <a:pPr>
              <a:defRPr/>
            </a:pPr>
            <a:endParaRPr lang="en-CA"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9E59BA6-F7C4-4E5D-A99E-F345849021B4}" type="slidenum">
              <a:rPr lang="en-CA" altLang="en-US"/>
              <a:pPr>
                <a:defRPr/>
              </a:pPr>
              <a:t>‹#›</a:t>
            </a:fld>
            <a:endParaRPr lang="en-CA" altLang="en-US" dirty="0"/>
          </a:p>
        </p:txBody>
      </p:sp>
    </p:spTree>
    <p:extLst>
      <p:ext uri="{BB962C8B-B14F-4D97-AF65-F5344CB8AC3E}">
        <p14:creationId xmlns:p14="http://schemas.microsoft.com/office/powerpoint/2010/main" val="40584986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5"/>
          <p:cNvSpPr>
            <a:spLocks noGrp="1" noChangeArrowheads="1"/>
          </p:cNvSpPr>
          <p:nvPr>
            <p:ph type="ftr" sz="quarter" idx="10"/>
          </p:nvPr>
        </p:nvSpPr>
        <p:spPr>
          <a:ln/>
        </p:spPr>
        <p:txBody>
          <a:bodyPr/>
          <a:lstStyle>
            <a:lvl1pPr>
              <a:defRPr/>
            </a:lvl1pPr>
          </a:lstStyle>
          <a:p>
            <a:pPr>
              <a:defRPr/>
            </a:pPr>
            <a:endParaRPr lang="en-CA"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5EF0F56D-E04C-401B-A54E-0D6B6622141C}" type="slidenum">
              <a:rPr lang="en-CA" altLang="en-US"/>
              <a:pPr>
                <a:defRPr/>
              </a:pPr>
              <a:t>‹#›</a:t>
            </a:fld>
            <a:endParaRPr lang="en-CA" altLang="en-US" dirty="0"/>
          </a:p>
        </p:txBody>
      </p:sp>
    </p:spTree>
    <p:extLst>
      <p:ext uri="{BB962C8B-B14F-4D97-AF65-F5344CB8AC3E}">
        <p14:creationId xmlns:p14="http://schemas.microsoft.com/office/powerpoint/2010/main" val="1599083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2pPr marL="669925" indent="-325438">
              <a:buClr>
                <a:schemeClr val="tx1"/>
              </a:buClr>
              <a:buFont typeface="Wingdings" panose="05000000000000000000" pitchFamily="2" charset="2"/>
              <a:buChar char="Ø"/>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CA"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256B217-051F-44C4-849C-D581F364E813}" type="slidenum">
              <a:rPr lang="en-CA" altLang="en-US"/>
              <a:pPr>
                <a:defRPr/>
              </a:pPr>
              <a:t>‹#›</a:t>
            </a:fld>
            <a:endParaRPr lang="en-CA" altLang="en-US" dirty="0"/>
          </a:p>
        </p:txBody>
      </p:sp>
    </p:spTree>
    <p:extLst>
      <p:ext uri="{BB962C8B-B14F-4D97-AF65-F5344CB8AC3E}">
        <p14:creationId xmlns:p14="http://schemas.microsoft.com/office/powerpoint/2010/main" val="28898879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CA"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2E632E1-F31A-40BC-8BBB-CFB8B1C7804E}" type="slidenum">
              <a:rPr lang="en-CA" altLang="en-US"/>
              <a:pPr>
                <a:defRPr/>
              </a:pPr>
              <a:t>‹#›</a:t>
            </a:fld>
            <a:endParaRPr lang="en-CA" altLang="en-US" dirty="0"/>
          </a:p>
        </p:txBody>
      </p:sp>
    </p:spTree>
    <p:extLst>
      <p:ext uri="{BB962C8B-B14F-4D97-AF65-F5344CB8AC3E}">
        <p14:creationId xmlns:p14="http://schemas.microsoft.com/office/powerpoint/2010/main" val="24201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ftr" sz="quarter" idx="10"/>
          </p:nvPr>
        </p:nvSpPr>
        <p:spPr>
          <a:ln/>
        </p:spPr>
        <p:txBody>
          <a:bodyPr/>
          <a:lstStyle>
            <a:lvl1pPr>
              <a:defRPr/>
            </a:lvl1pPr>
          </a:lstStyle>
          <a:p>
            <a:pPr>
              <a:defRPr/>
            </a:pPr>
            <a:endParaRPr lang="en-CA"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890196F4-F21C-4B75-B53A-09F7BC9B2A9C}" type="slidenum">
              <a:rPr lang="en-CA" altLang="en-US"/>
              <a:pPr>
                <a:defRPr/>
              </a:pPr>
              <a:t>‹#›</a:t>
            </a:fld>
            <a:endParaRPr lang="en-CA" altLang="en-US" dirty="0"/>
          </a:p>
        </p:txBody>
      </p:sp>
    </p:spTree>
    <p:extLst>
      <p:ext uri="{BB962C8B-B14F-4D97-AF65-F5344CB8AC3E}">
        <p14:creationId xmlns:p14="http://schemas.microsoft.com/office/powerpoint/2010/main" val="35890389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5"/>
          <p:cNvSpPr>
            <a:spLocks noGrp="1" noChangeArrowheads="1"/>
          </p:cNvSpPr>
          <p:nvPr>
            <p:ph type="ftr" sz="quarter" idx="10"/>
          </p:nvPr>
        </p:nvSpPr>
        <p:spPr>
          <a:ln/>
        </p:spPr>
        <p:txBody>
          <a:bodyPr/>
          <a:lstStyle>
            <a:lvl1pPr>
              <a:defRPr/>
            </a:lvl1pPr>
          </a:lstStyle>
          <a:p>
            <a:pPr>
              <a:defRPr/>
            </a:pPr>
            <a:endParaRPr lang="en-CA" alt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14288E7-38F8-4BB8-A1A4-5E978EB6BA42}" type="slidenum">
              <a:rPr lang="en-CA" altLang="en-US"/>
              <a:pPr>
                <a:defRPr/>
              </a:pPr>
              <a:t>‹#›</a:t>
            </a:fld>
            <a:endParaRPr lang="en-CA" altLang="en-US" dirty="0"/>
          </a:p>
        </p:txBody>
      </p:sp>
    </p:spTree>
    <p:extLst>
      <p:ext uri="{BB962C8B-B14F-4D97-AF65-F5344CB8AC3E}">
        <p14:creationId xmlns:p14="http://schemas.microsoft.com/office/powerpoint/2010/main" val="32006775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5"/>
          <p:cNvSpPr>
            <a:spLocks noGrp="1" noChangeArrowheads="1"/>
          </p:cNvSpPr>
          <p:nvPr>
            <p:ph type="ftr" sz="quarter" idx="10"/>
          </p:nvPr>
        </p:nvSpPr>
        <p:spPr>
          <a:ln/>
        </p:spPr>
        <p:txBody>
          <a:bodyPr/>
          <a:lstStyle>
            <a:lvl1pPr>
              <a:defRPr/>
            </a:lvl1pPr>
          </a:lstStyle>
          <a:p>
            <a:pPr>
              <a:defRPr/>
            </a:pPr>
            <a:endParaRPr lang="en-CA" alt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4FBDD9AE-09B2-433A-BCAE-262244F87BA6}" type="slidenum">
              <a:rPr lang="en-CA" altLang="en-US"/>
              <a:pPr>
                <a:defRPr/>
              </a:pPr>
              <a:t>‹#›</a:t>
            </a:fld>
            <a:endParaRPr lang="en-CA" altLang="en-US" dirty="0"/>
          </a:p>
        </p:txBody>
      </p:sp>
    </p:spTree>
    <p:extLst>
      <p:ext uri="{BB962C8B-B14F-4D97-AF65-F5344CB8AC3E}">
        <p14:creationId xmlns:p14="http://schemas.microsoft.com/office/powerpoint/2010/main" val="36990678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CA" alt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6DDC3B3D-EF12-43D5-851A-49686216A52D}" type="slidenum">
              <a:rPr lang="en-CA" altLang="en-US"/>
              <a:pPr>
                <a:defRPr/>
              </a:pPr>
              <a:t>‹#›</a:t>
            </a:fld>
            <a:endParaRPr lang="en-CA" altLang="en-US" dirty="0"/>
          </a:p>
        </p:txBody>
      </p:sp>
    </p:spTree>
    <p:extLst>
      <p:ext uri="{BB962C8B-B14F-4D97-AF65-F5344CB8AC3E}">
        <p14:creationId xmlns:p14="http://schemas.microsoft.com/office/powerpoint/2010/main" val="2470889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CA"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CB381020-DD94-4649-B969-AD3E5C7DDBB1}" type="slidenum">
              <a:rPr lang="en-CA" altLang="en-US"/>
              <a:pPr>
                <a:defRPr/>
              </a:pPr>
              <a:t>‹#›</a:t>
            </a:fld>
            <a:endParaRPr lang="en-CA" altLang="en-US" dirty="0"/>
          </a:p>
        </p:txBody>
      </p:sp>
    </p:spTree>
    <p:extLst>
      <p:ext uri="{BB962C8B-B14F-4D97-AF65-F5344CB8AC3E}">
        <p14:creationId xmlns:p14="http://schemas.microsoft.com/office/powerpoint/2010/main" val="20508812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CA"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E48E63E0-99B6-40DF-A00D-3D346E591496}" type="slidenum">
              <a:rPr lang="en-CA" altLang="en-US"/>
              <a:pPr>
                <a:defRPr/>
              </a:pPr>
              <a:t>‹#›</a:t>
            </a:fld>
            <a:endParaRPr lang="en-CA" altLang="en-US" dirty="0"/>
          </a:p>
        </p:txBody>
      </p:sp>
    </p:spTree>
    <p:extLst>
      <p:ext uri="{BB962C8B-B14F-4D97-AF65-F5344CB8AC3E}">
        <p14:creationId xmlns:p14="http://schemas.microsoft.com/office/powerpoint/2010/main" val="41293019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82373" name="Rectangle 5"/>
          <p:cNvSpPr>
            <a:spLocks noGrp="1" noChangeArrowheads="1"/>
          </p:cNvSpPr>
          <p:nvPr>
            <p:ph type="ftr" sz="quarter" idx="3"/>
          </p:nvPr>
        </p:nvSpPr>
        <p:spPr bwMode="auto">
          <a:xfrm>
            <a:off x="239713"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en-CA" altLang="en-US" dirty="0"/>
          </a:p>
        </p:txBody>
      </p:sp>
      <p:sp>
        <p:nvSpPr>
          <p:cNvPr id="10823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595E89D5-D710-457F-AC30-AABAC7B5B01F}" type="slidenum">
              <a:rPr lang="en-CA" altLang="en-US"/>
              <a:pPr>
                <a:defRPr/>
              </a:pPr>
              <a:t>‹#›</a:t>
            </a:fld>
            <a:endParaRPr lang="en-CA" altLang="en-US" dirty="0"/>
          </a:p>
        </p:txBody>
      </p:sp>
      <p:sp>
        <p:nvSpPr>
          <p:cNvPr id="1030"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031" name="Line 8"/>
          <p:cNvSpPr>
            <a:spLocks noChangeShapeType="1"/>
          </p:cNvSpPr>
          <p:nvPr/>
        </p:nvSpPr>
        <p:spPr bwMode="auto">
          <a:xfrm>
            <a:off x="457200" y="6172199"/>
            <a:ext cx="5791200" cy="4763"/>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dirty="0"/>
          </a:p>
        </p:txBody>
      </p:sp>
      <p:pic>
        <p:nvPicPr>
          <p:cNvPr id="1032" name="Picture 1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724275" y="5700713"/>
            <a:ext cx="13858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id:image002.png@01CF1382.5090D92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401287" y="5904707"/>
            <a:ext cx="13012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8"/>
          <p:cNvSpPr>
            <a:spLocks noChangeShapeType="1"/>
          </p:cNvSpPr>
          <p:nvPr userDrawn="1"/>
        </p:nvSpPr>
        <p:spPr bwMode="auto">
          <a:xfrm flipV="1">
            <a:off x="7886700" y="6164261"/>
            <a:ext cx="723900" cy="12702"/>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dirty="0"/>
          </a:p>
        </p:txBody>
      </p:sp>
      <p:pic>
        <p:nvPicPr>
          <p:cNvPr id="11"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384332" y="5902287"/>
            <a:ext cx="1639972" cy="85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140"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rgbClr val="000066"/>
          </a:solidFill>
          <a:latin typeface="+mj-lt"/>
          <a:ea typeface="+mj-ea"/>
          <a:cs typeface="+mj-cs"/>
        </a:defRPr>
      </a:lvl1pPr>
      <a:lvl2pPr algn="l" rtl="0" eaLnBrk="0" fontAlgn="base" hangingPunct="0">
        <a:spcBef>
          <a:spcPct val="0"/>
        </a:spcBef>
        <a:spcAft>
          <a:spcPct val="0"/>
        </a:spcAft>
        <a:defRPr sz="4200">
          <a:solidFill>
            <a:srgbClr val="000066"/>
          </a:solidFill>
          <a:latin typeface="Times New Roman" pitchFamily="18" charset="0"/>
          <a:cs typeface="Arial" charset="0"/>
        </a:defRPr>
      </a:lvl2pPr>
      <a:lvl3pPr algn="l" rtl="0" eaLnBrk="0" fontAlgn="base" hangingPunct="0">
        <a:spcBef>
          <a:spcPct val="0"/>
        </a:spcBef>
        <a:spcAft>
          <a:spcPct val="0"/>
        </a:spcAft>
        <a:defRPr sz="4200">
          <a:solidFill>
            <a:srgbClr val="000066"/>
          </a:solidFill>
          <a:latin typeface="Times New Roman" pitchFamily="18" charset="0"/>
          <a:cs typeface="Arial" charset="0"/>
        </a:defRPr>
      </a:lvl3pPr>
      <a:lvl4pPr algn="l" rtl="0" eaLnBrk="0" fontAlgn="base" hangingPunct="0">
        <a:spcBef>
          <a:spcPct val="0"/>
        </a:spcBef>
        <a:spcAft>
          <a:spcPct val="0"/>
        </a:spcAft>
        <a:defRPr sz="4200">
          <a:solidFill>
            <a:srgbClr val="000066"/>
          </a:solidFill>
          <a:latin typeface="Times New Roman" pitchFamily="18" charset="0"/>
          <a:cs typeface="Arial" charset="0"/>
        </a:defRPr>
      </a:lvl4pPr>
      <a:lvl5pPr algn="l" rtl="0" eaLnBrk="0" fontAlgn="base" hangingPunct="0">
        <a:spcBef>
          <a:spcPct val="0"/>
        </a:spcBef>
        <a:spcAft>
          <a:spcPct val="0"/>
        </a:spcAft>
        <a:defRPr sz="4200">
          <a:solidFill>
            <a:srgbClr val="000066"/>
          </a:solidFill>
          <a:latin typeface="Times New Roman" pitchFamily="18" charset="0"/>
          <a:cs typeface="Arial" charset="0"/>
        </a:defRPr>
      </a:lvl5pPr>
      <a:lvl6pPr marL="457200" algn="l" rtl="0" fontAlgn="base">
        <a:spcBef>
          <a:spcPct val="0"/>
        </a:spcBef>
        <a:spcAft>
          <a:spcPct val="0"/>
        </a:spcAft>
        <a:defRPr sz="4200">
          <a:solidFill>
            <a:srgbClr val="000066"/>
          </a:solidFill>
          <a:latin typeface="Times New Roman" pitchFamily="18" charset="0"/>
          <a:cs typeface="Arial" charset="0"/>
        </a:defRPr>
      </a:lvl6pPr>
      <a:lvl7pPr marL="914400" algn="l" rtl="0" fontAlgn="base">
        <a:spcBef>
          <a:spcPct val="0"/>
        </a:spcBef>
        <a:spcAft>
          <a:spcPct val="0"/>
        </a:spcAft>
        <a:defRPr sz="4200">
          <a:solidFill>
            <a:srgbClr val="000066"/>
          </a:solidFill>
          <a:latin typeface="Times New Roman" pitchFamily="18" charset="0"/>
          <a:cs typeface="Arial" charset="0"/>
        </a:defRPr>
      </a:lvl7pPr>
      <a:lvl8pPr marL="1371600" algn="l" rtl="0" fontAlgn="base">
        <a:spcBef>
          <a:spcPct val="0"/>
        </a:spcBef>
        <a:spcAft>
          <a:spcPct val="0"/>
        </a:spcAft>
        <a:defRPr sz="4200">
          <a:solidFill>
            <a:srgbClr val="000066"/>
          </a:solidFill>
          <a:latin typeface="Times New Roman" pitchFamily="18" charset="0"/>
          <a:cs typeface="Arial" charset="0"/>
        </a:defRPr>
      </a:lvl8pPr>
      <a:lvl9pPr marL="1828800" algn="l" rtl="0" fontAlgn="base">
        <a:spcBef>
          <a:spcPct val="0"/>
        </a:spcBef>
        <a:spcAft>
          <a:spcPct val="0"/>
        </a:spcAft>
        <a:defRPr sz="4200">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Presenter Disclosure</a:t>
            </a:r>
            <a:endParaRPr lang="en-CA" dirty="0"/>
          </a:p>
        </p:txBody>
      </p:sp>
      <p:sp>
        <p:nvSpPr>
          <p:cNvPr id="3" name="Content Placeholder 2"/>
          <p:cNvSpPr>
            <a:spLocks noGrp="1"/>
          </p:cNvSpPr>
          <p:nvPr>
            <p:ph idx="1"/>
          </p:nvPr>
        </p:nvSpPr>
        <p:spPr/>
        <p:txBody>
          <a:bodyPr/>
          <a:lstStyle/>
          <a:p>
            <a:pPr marL="0" lvl="0" indent="0" eaLnBrk="1" hangingPunct="1">
              <a:spcBef>
                <a:spcPct val="0"/>
              </a:spcBef>
              <a:buClrTx/>
              <a:buSzTx/>
              <a:buNone/>
            </a:pPr>
            <a:r>
              <a:rPr lang="en-CA" sz="1800" b="1" kern="1200" dirty="0" smtClean="0">
                <a:solidFill>
                  <a:srgbClr val="002060"/>
                </a:solidFill>
                <a:cs typeface="Arial" charset="0"/>
              </a:rPr>
              <a:t>Patient Engagement on Primary Care and Community Care in British Columbia – Report on Findings</a:t>
            </a:r>
          </a:p>
          <a:p>
            <a:pPr marL="0" lvl="0" indent="0" eaLnBrk="1" hangingPunct="1">
              <a:spcBef>
                <a:spcPct val="0"/>
              </a:spcBef>
              <a:buClrTx/>
              <a:buSzTx/>
              <a:buNone/>
            </a:pPr>
            <a:endParaRPr lang="en-CA" sz="1800" b="1" kern="1200" dirty="0">
              <a:solidFill>
                <a:srgbClr val="000000"/>
              </a:solidFill>
              <a:cs typeface="Arial" charset="0"/>
            </a:endParaRPr>
          </a:p>
          <a:p>
            <a:pPr marL="0" lvl="0" indent="0" eaLnBrk="1" hangingPunct="1">
              <a:spcBef>
                <a:spcPct val="0"/>
              </a:spcBef>
              <a:buClrTx/>
              <a:buSzTx/>
              <a:buNone/>
            </a:pPr>
            <a:r>
              <a:rPr lang="en-CA" sz="1800" b="1" kern="1200" dirty="0" smtClean="0">
                <a:cs typeface="Arial" charset="0"/>
              </a:rPr>
              <a:t>Presenters:  Darlene </a:t>
            </a:r>
            <a:r>
              <a:rPr lang="en-CA" sz="1800" b="1" kern="1200" dirty="0">
                <a:solidFill>
                  <a:srgbClr val="000000"/>
                </a:solidFill>
                <a:cs typeface="Arial" charset="0"/>
              </a:rPr>
              <a:t>Arsenault, Director, Primary Care, Interior Health</a:t>
            </a:r>
          </a:p>
          <a:p>
            <a:pPr marL="0" lvl="0" indent="0" eaLnBrk="1" hangingPunct="1">
              <a:spcBef>
                <a:spcPct val="0"/>
              </a:spcBef>
              <a:buClrTx/>
              <a:buSzTx/>
              <a:buNone/>
            </a:pPr>
            <a:r>
              <a:rPr lang="en-CA" sz="1800" b="1" kern="1200" dirty="0">
                <a:solidFill>
                  <a:srgbClr val="000000"/>
                </a:solidFill>
                <a:cs typeface="Arial" charset="0"/>
              </a:rPr>
              <a:t>Shannon Holms, Director, Patient Engagement and Community </a:t>
            </a:r>
            <a:r>
              <a:rPr lang="en-CA" sz="1800" b="1" kern="1200" dirty="0" smtClean="0">
                <a:solidFill>
                  <a:srgbClr val="000000"/>
                </a:solidFill>
                <a:cs typeface="Arial" charset="0"/>
              </a:rPr>
              <a:t>Programs</a:t>
            </a:r>
          </a:p>
          <a:p>
            <a:pPr marL="0" lvl="0" indent="0" eaLnBrk="1" hangingPunct="1">
              <a:spcBef>
                <a:spcPct val="0"/>
              </a:spcBef>
              <a:buClrTx/>
              <a:buSzTx/>
              <a:buNone/>
            </a:pPr>
            <a:endParaRPr lang="en-CA" sz="1800" b="1" kern="1200" dirty="0">
              <a:solidFill>
                <a:srgbClr val="000000"/>
              </a:solidFill>
              <a:cs typeface="Arial" charset="0"/>
            </a:endParaRPr>
          </a:p>
          <a:p>
            <a:pPr marL="0" lvl="0" indent="0" eaLnBrk="1" hangingPunct="1">
              <a:spcBef>
                <a:spcPct val="0"/>
              </a:spcBef>
              <a:buClrTx/>
              <a:buSzTx/>
              <a:buNone/>
            </a:pPr>
            <a:r>
              <a:rPr lang="en-CA" sz="1800" b="1" kern="1200" dirty="0" smtClean="0">
                <a:solidFill>
                  <a:srgbClr val="000000"/>
                </a:solidFill>
                <a:cs typeface="Arial" charset="0"/>
              </a:rPr>
              <a:t>Relationships with Commercial Interests</a:t>
            </a:r>
          </a:p>
          <a:p>
            <a:pPr marL="0" lvl="0" indent="0" eaLnBrk="1" hangingPunct="1">
              <a:spcBef>
                <a:spcPct val="0"/>
              </a:spcBef>
              <a:buClrTx/>
              <a:buSzTx/>
              <a:buNone/>
            </a:pPr>
            <a:r>
              <a:rPr lang="en-CA" sz="1800" b="1" kern="1200" dirty="0" smtClean="0">
                <a:solidFill>
                  <a:srgbClr val="000000"/>
                </a:solidFill>
                <a:cs typeface="Arial" charset="0"/>
              </a:rPr>
              <a:t>- The engagement facilitation and consultation for the patient engagement sessions was done with assistance from Delaney and Associates through a contract held with the Ministry of Health Patients as Partners Program.</a:t>
            </a:r>
            <a:endParaRPr lang="en-CA" sz="1800" b="1" kern="1200" dirty="0">
              <a:solidFill>
                <a:srgbClr val="000000"/>
              </a:solidFill>
              <a:cs typeface="Arial" charset="0"/>
            </a:endParaRPr>
          </a:p>
          <a:p>
            <a:endParaRPr lang="en-CA"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1</a:t>
            </a:fld>
            <a:endParaRPr lang="en-CA" altLang="en-US" dirty="0"/>
          </a:p>
        </p:txBody>
      </p:sp>
    </p:spTree>
    <p:extLst>
      <p:ext uri="{BB962C8B-B14F-4D97-AF65-F5344CB8AC3E}">
        <p14:creationId xmlns:p14="http://schemas.microsoft.com/office/powerpoint/2010/main" val="1055680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Structure of the Engagement </a:t>
            </a:r>
          </a:p>
        </p:txBody>
      </p:sp>
      <p:sp>
        <p:nvSpPr>
          <p:cNvPr id="3" name="Content Placeholder 2"/>
          <p:cNvSpPr>
            <a:spLocks noGrp="1"/>
          </p:cNvSpPr>
          <p:nvPr>
            <p:ph idx="1"/>
          </p:nvPr>
        </p:nvSpPr>
        <p:spPr>
          <a:xfrm>
            <a:off x="458788" y="1357313"/>
            <a:ext cx="8229600" cy="4811839"/>
          </a:xfrm>
        </p:spPr>
        <p:txBody>
          <a:bodyPr>
            <a:noAutofit/>
          </a:bodyPr>
          <a:lstStyle/>
          <a:p>
            <a:r>
              <a:rPr lang="en-CA" sz="2000" dirty="0" smtClean="0"/>
              <a:t>Patients were recruited to ensure we had representation from various groups (</a:t>
            </a:r>
            <a:r>
              <a:rPr lang="en-CA" sz="2000" dirty="0"/>
              <a:t>33 from </a:t>
            </a:r>
            <a:r>
              <a:rPr lang="en-CA" sz="2000" dirty="0" smtClean="0"/>
              <a:t>Patient Voices Network; 14 </a:t>
            </a:r>
            <a:r>
              <a:rPr lang="en-CA" sz="2000" dirty="0"/>
              <a:t>from other </a:t>
            </a:r>
            <a:r>
              <a:rPr lang="en-CA" sz="2000" dirty="0" smtClean="0"/>
              <a:t>groups):</a:t>
            </a:r>
          </a:p>
          <a:p>
            <a:pPr lvl="2"/>
            <a:r>
              <a:rPr lang="en-CA" sz="1400" dirty="0" smtClean="0"/>
              <a:t>Attached/unattached		</a:t>
            </a:r>
          </a:p>
          <a:p>
            <a:pPr lvl="2"/>
            <a:r>
              <a:rPr lang="en-CA" sz="1400" dirty="0" smtClean="0"/>
              <a:t>Rural, remote, urban</a:t>
            </a:r>
          </a:p>
          <a:p>
            <a:pPr lvl="2"/>
            <a:r>
              <a:rPr lang="en-CA" sz="1400" dirty="0" smtClean="0"/>
              <a:t>Family caregivers</a:t>
            </a:r>
            <a:endParaRPr lang="en-CA" sz="1400" dirty="0"/>
          </a:p>
          <a:p>
            <a:pPr lvl="2"/>
            <a:r>
              <a:rPr lang="en-CA" sz="1400" dirty="0"/>
              <a:t>Different Socioeconomic statuses and cultural </a:t>
            </a:r>
            <a:r>
              <a:rPr lang="en-CA" sz="1400" dirty="0" smtClean="0"/>
              <a:t>groups</a:t>
            </a:r>
          </a:p>
          <a:p>
            <a:pPr lvl="2"/>
            <a:r>
              <a:rPr lang="en-CA" sz="1400" dirty="0" smtClean="0"/>
              <a:t>Different </a:t>
            </a:r>
            <a:r>
              <a:rPr lang="en-CA" sz="1400" dirty="0"/>
              <a:t>age and gender groups</a:t>
            </a:r>
          </a:p>
          <a:p>
            <a:pPr lvl="2"/>
            <a:r>
              <a:rPr lang="en-CA" sz="1400" dirty="0"/>
              <a:t>Aboriginal representation</a:t>
            </a:r>
          </a:p>
          <a:p>
            <a:r>
              <a:rPr lang="en-CA" sz="2000" kern="1200" dirty="0" smtClean="0">
                <a:latin typeface="Times New Roman" pitchFamily="18" charset="0"/>
                <a:cs typeface="Arial" charset="0"/>
              </a:rPr>
              <a:t>Among the patients recruited, we had participants representing other groups: </a:t>
            </a:r>
          </a:p>
          <a:p>
            <a:pPr lvl="2"/>
            <a:r>
              <a:rPr lang="en-CA" sz="1400" kern="1200" dirty="0" smtClean="0">
                <a:latin typeface="Times New Roman" pitchFamily="18" charset="0"/>
                <a:cs typeface="Arial" charset="0"/>
              </a:rPr>
              <a:t>Those who have recently had surgery or need surgery</a:t>
            </a:r>
          </a:p>
          <a:p>
            <a:pPr lvl="2"/>
            <a:r>
              <a:rPr lang="en-CA" sz="1400" kern="1200" dirty="0" smtClean="0">
                <a:latin typeface="Times New Roman" pitchFamily="18" charset="0"/>
                <a:cs typeface="Arial" charset="0"/>
              </a:rPr>
              <a:t>Those with mobility issues</a:t>
            </a:r>
          </a:p>
          <a:p>
            <a:pPr lvl="2"/>
            <a:r>
              <a:rPr lang="en-CA" sz="1400" kern="1200" dirty="0" smtClean="0">
                <a:latin typeface="Times New Roman" pitchFamily="18" charset="0"/>
                <a:cs typeface="Arial" charset="0"/>
              </a:rPr>
              <a:t>Those with chronic and/or complex medical conditions </a:t>
            </a:r>
          </a:p>
          <a:p>
            <a:pPr lvl="2"/>
            <a:r>
              <a:rPr lang="en-CA" sz="1400" kern="1200" dirty="0" smtClean="0">
                <a:latin typeface="Times New Roman" pitchFamily="18" charset="0"/>
                <a:cs typeface="Arial" charset="0"/>
              </a:rPr>
              <a:t>Those with lived experience of addiction</a:t>
            </a:r>
          </a:p>
          <a:p>
            <a:pPr lvl="2"/>
            <a:r>
              <a:rPr lang="en-CA" sz="1400" kern="1200" dirty="0" smtClean="0">
                <a:latin typeface="Times New Roman" pitchFamily="18" charset="0"/>
                <a:cs typeface="Arial" charset="0"/>
              </a:rPr>
              <a:t>Those living with a mental health condition</a:t>
            </a:r>
          </a:p>
          <a:p>
            <a:endParaRPr lang="en-CA"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10</a:t>
            </a:fld>
            <a:endParaRPr lang="en-CA" altLang="en-US" dirty="0"/>
          </a:p>
        </p:txBody>
      </p:sp>
    </p:spTree>
    <p:extLst>
      <p:ext uri="{BB962C8B-B14F-4D97-AF65-F5344CB8AC3E}">
        <p14:creationId xmlns:p14="http://schemas.microsoft.com/office/powerpoint/2010/main" val="74599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Engagement</a:t>
            </a:r>
            <a:endParaRPr lang="en-CA" dirty="0"/>
          </a:p>
        </p:txBody>
      </p:sp>
      <p:sp>
        <p:nvSpPr>
          <p:cNvPr id="5" name="TextBox 4"/>
          <p:cNvSpPr txBox="1"/>
          <p:nvPr/>
        </p:nvSpPr>
        <p:spPr>
          <a:xfrm>
            <a:off x="683568" y="1883352"/>
            <a:ext cx="2016224" cy="369332"/>
          </a:xfrm>
          <a:prstGeom prst="rect">
            <a:avLst/>
          </a:prstGeom>
          <a:noFill/>
        </p:spPr>
        <p:txBody>
          <a:bodyPr wrap="square" rtlCol="0">
            <a:spAutoFit/>
          </a:bodyPr>
          <a:lstStyle/>
          <a:p>
            <a:pPr fontAlgn="auto">
              <a:spcBef>
                <a:spcPts val="0"/>
              </a:spcBef>
              <a:spcAft>
                <a:spcPts val="0"/>
              </a:spcAft>
            </a:pPr>
            <a:endParaRPr lang="en-CA" dirty="0">
              <a:solidFill>
                <a:prstClr val="black"/>
              </a:solidFill>
              <a:latin typeface="Calibri"/>
              <a:cs typeface="+mn-cs"/>
            </a:endParaRPr>
          </a:p>
        </p:txBody>
      </p:sp>
      <p:sp>
        <p:nvSpPr>
          <p:cNvPr id="6" name="TextBox 5"/>
          <p:cNvSpPr txBox="1"/>
          <p:nvPr/>
        </p:nvSpPr>
        <p:spPr>
          <a:xfrm>
            <a:off x="1007604" y="1544798"/>
            <a:ext cx="1368152" cy="3785652"/>
          </a:xfrm>
          <a:prstGeom prst="rect">
            <a:avLst/>
          </a:prstGeom>
          <a:solidFill>
            <a:sysClr val="window" lastClr="FFFFFF">
              <a:lumMod val="95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prstClr val="black"/>
                </a:solidFill>
                <a:effectLst/>
                <a:uLnTx/>
                <a:uFillTx/>
                <a:latin typeface="Calibri"/>
                <a:cs typeface="+mn-cs"/>
              </a:rPr>
              <a:t>Individual</a:t>
            </a:r>
            <a:r>
              <a:rPr kumimoji="0" lang="en-CA" sz="1200" b="0" i="0" u="none" strike="noStrike" kern="0" cap="none" spc="0" normalizeH="0" baseline="0" noProof="0" dirty="0" smtClean="0">
                <a:ln>
                  <a:noFill/>
                </a:ln>
                <a:solidFill>
                  <a:prstClr val="black"/>
                </a:solidFill>
                <a:effectLst/>
                <a:uLnTx/>
                <a:uFillTx/>
                <a:latin typeface="Calibri"/>
                <a:cs typeface="+mn-cs"/>
              </a:rPr>
              <a:t> – direct care from physicians, team based care and other providers plus self management strategies.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1" i="0" u="none" strike="noStrike" kern="0" cap="none" spc="0" normalizeH="0" baseline="0" noProof="0" dirty="0" smtClean="0">
              <a:ln>
                <a:noFill/>
              </a:ln>
              <a:solidFill>
                <a:prstClr val="black"/>
              </a:solidFill>
              <a:effectLst/>
              <a:uLnTx/>
              <a:uFillTx/>
              <a:latin typeface="Calibri"/>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1" i="0" u="none" strike="noStrike" kern="0" cap="none" spc="0" normalizeH="0" baseline="0" noProof="0" dirty="0" smtClean="0">
              <a:ln>
                <a:noFill/>
              </a:ln>
              <a:solidFill>
                <a:prstClr val="black"/>
              </a:solidFill>
              <a:effectLst/>
              <a:uLnTx/>
              <a:uFillTx/>
              <a:latin typeface="Calibri"/>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prstClr val="black"/>
                </a:solidFill>
                <a:effectLst/>
                <a:uLnTx/>
                <a:uFillTx/>
                <a:latin typeface="Calibri"/>
                <a:cs typeface="+mn-cs"/>
              </a:rPr>
              <a:t>Community</a:t>
            </a:r>
            <a:r>
              <a:rPr kumimoji="0" lang="en-CA" sz="1200" b="0" i="0" u="none" strike="noStrike" kern="0" cap="none" spc="0" normalizeH="0" baseline="0" noProof="0" dirty="0" smtClean="0">
                <a:ln>
                  <a:noFill/>
                </a:ln>
                <a:solidFill>
                  <a:prstClr val="black"/>
                </a:solidFill>
                <a:effectLst/>
                <a:uLnTx/>
                <a:uFillTx/>
                <a:latin typeface="Calibri"/>
                <a:cs typeface="+mn-cs"/>
              </a:rPr>
              <a:t> – programs and services.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smtClean="0">
              <a:ln>
                <a:noFill/>
              </a:ln>
              <a:solidFill>
                <a:prstClr val="black"/>
              </a:solidFill>
              <a:effectLst/>
              <a:uLnTx/>
              <a:uFillTx/>
              <a:latin typeface="Calibri"/>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1" i="0" u="none" strike="noStrike" kern="0" cap="none" spc="0" normalizeH="0" baseline="0" noProof="0" dirty="0" smtClean="0">
              <a:ln>
                <a:noFill/>
              </a:ln>
              <a:solidFill>
                <a:prstClr val="black"/>
              </a:solidFill>
              <a:effectLst/>
              <a:uLnTx/>
              <a:uFillTx/>
              <a:latin typeface="Calibri"/>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prstClr val="black"/>
                </a:solidFill>
                <a:effectLst/>
                <a:uLnTx/>
                <a:uFillTx/>
                <a:latin typeface="Calibri"/>
                <a:cs typeface="+mn-cs"/>
              </a:rPr>
              <a:t>System</a:t>
            </a:r>
            <a:r>
              <a:rPr kumimoji="0" lang="en-CA" sz="1200" b="0" i="0" u="none" strike="noStrike" kern="0" cap="none" spc="0" normalizeH="0" baseline="0" noProof="0" dirty="0" smtClean="0">
                <a:ln>
                  <a:noFill/>
                </a:ln>
                <a:solidFill>
                  <a:prstClr val="black"/>
                </a:solidFill>
                <a:effectLst/>
                <a:uLnTx/>
                <a:uFillTx/>
                <a:latin typeface="Calibri"/>
                <a:cs typeface="+mn-cs"/>
              </a:rPr>
              <a:t> – policy, planning and governance.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smtClean="0">
              <a:ln>
                <a:noFill/>
              </a:ln>
              <a:solidFill>
                <a:prstClr val="black"/>
              </a:solidFill>
              <a:effectLst/>
              <a:uLnTx/>
              <a:uFillTx/>
              <a:latin typeface="Calibri"/>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smtClean="0">
              <a:ln>
                <a:noFill/>
              </a:ln>
              <a:solidFill>
                <a:prstClr val="black"/>
              </a:solidFill>
              <a:effectLst/>
              <a:uLnTx/>
              <a:uFillTx/>
              <a:latin typeface="Calibri"/>
              <a:cs typeface="+mn-cs"/>
            </a:endParaRPr>
          </a:p>
        </p:txBody>
      </p:sp>
      <p:sp>
        <p:nvSpPr>
          <p:cNvPr id="7" name="Left-Right Arrow 6"/>
          <p:cNvSpPr/>
          <p:nvPr/>
        </p:nvSpPr>
        <p:spPr>
          <a:xfrm rot="16200000">
            <a:off x="-1459352" y="3018159"/>
            <a:ext cx="3997807" cy="576064"/>
          </a:xfrm>
          <a:prstGeom prst="leftRightArrow">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prstClr val="black"/>
                </a:solidFill>
                <a:effectLst/>
                <a:uLnTx/>
                <a:uFillTx/>
                <a:latin typeface="Calibri"/>
                <a:ea typeface="+mn-ea"/>
                <a:cs typeface="+mn-cs"/>
              </a:rPr>
              <a:t>Levels of Engagement</a:t>
            </a:r>
          </a:p>
        </p:txBody>
      </p:sp>
      <p:sp>
        <p:nvSpPr>
          <p:cNvPr id="8" name="Left-Right Arrow 7"/>
          <p:cNvSpPr/>
          <p:nvPr/>
        </p:nvSpPr>
        <p:spPr>
          <a:xfrm>
            <a:off x="2699792" y="5411744"/>
            <a:ext cx="5544616" cy="576064"/>
          </a:xfrm>
          <a:prstGeom prst="leftRightArrow">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prstClr val="black"/>
                </a:solidFill>
                <a:effectLst/>
                <a:uLnTx/>
                <a:uFillTx/>
                <a:latin typeface="Calibri"/>
                <a:ea typeface="+mn-ea"/>
                <a:cs typeface="+mn-cs"/>
              </a:rPr>
              <a:t>Types  of Engagement</a:t>
            </a:r>
          </a:p>
        </p:txBody>
      </p:sp>
      <p:sp>
        <p:nvSpPr>
          <p:cNvPr id="9" name="TextBox 8"/>
          <p:cNvSpPr txBox="1"/>
          <p:nvPr/>
        </p:nvSpPr>
        <p:spPr>
          <a:xfrm>
            <a:off x="323528" y="955147"/>
            <a:ext cx="8208912" cy="369332"/>
          </a:xfrm>
          <a:prstGeom prst="rect">
            <a:avLst/>
          </a:prstGeom>
          <a:noFill/>
        </p:spPr>
        <p:txBody>
          <a:bodyPr wrap="square" rtlCol="0">
            <a:spAutoFit/>
          </a:bodyPr>
          <a:lstStyle/>
          <a:p>
            <a:pPr fontAlgn="auto">
              <a:spcBef>
                <a:spcPts val="0"/>
              </a:spcBef>
              <a:spcAft>
                <a:spcPts val="0"/>
              </a:spcAft>
            </a:pPr>
            <a:r>
              <a:rPr lang="en-CA" dirty="0" smtClean="0">
                <a:solidFill>
                  <a:prstClr val="black"/>
                </a:solidFill>
                <a:latin typeface="Calibri"/>
                <a:cs typeface="+mn-cs"/>
              </a:rPr>
              <a:t> </a:t>
            </a:r>
            <a:r>
              <a:rPr lang="en-CA" b="1" dirty="0" smtClean="0">
                <a:solidFill>
                  <a:prstClr val="black"/>
                </a:solidFill>
                <a:latin typeface="Calibri"/>
                <a:cs typeface="+mn-cs"/>
              </a:rPr>
              <a:t>An Engagement Framework for Patient, Family, Caregiver and Public in Health Care</a:t>
            </a:r>
            <a:endParaRPr lang="en-CA" b="1" dirty="0">
              <a:solidFill>
                <a:prstClr val="black"/>
              </a:solidFill>
              <a:latin typeface="Calibri"/>
              <a:cs typeface="+mn-cs"/>
            </a:endParaRPr>
          </a:p>
        </p:txBody>
      </p:sp>
      <p:sp>
        <p:nvSpPr>
          <p:cNvPr id="11" name="TextBox 10"/>
          <p:cNvSpPr txBox="1"/>
          <p:nvPr/>
        </p:nvSpPr>
        <p:spPr>
          <a:xfrm>
            <a:off x="323528" y="6457890"/>
            <a:ext cx="3564396" cy="400110"/>
          </a:xfrm>
          <a:prstGeom prst="rect">
            <a:avLst/>
          </a:prstGeom>
          <a:noFill/>
        </p:spPr>
        <p:txBody>
          <a:bodyPr wrap="square" rtlCol="0">
            <a:spAutoFit/>
          </a:bodyPr>
          <a:lstStyle/>
          <a:p>
            <a:pPr fontAlgn="auto">
              <a:spcBef>
                <a:spcPts val="0"/>
              </a:spcBef>
              <a:spcAft>
                <a:spcPts val="0"/>
              </a:spcAft>
            </a:pPr>
            <a:r>
              <a:rPr lang="en-CA" sz="1000" dirty="0" smtClean="0">
                <a:solidFill>
                  <a:prstClr val="black"/>
                </a:solidFill>
                <a:latin typeface="Calibri"/>
                <a:cs typeface="+mn-cs"/>
              </a:rPr>
              <a:t>Developed by Shannon Holms, Director, Patient as Partners program, May 2017 Draft 6 for consultation</a:t>
            </a:r>
            <a:endParaRPr lang="en-CA" sz="1000" dirty="0">
              <a:solidFill>
                <a:prstClr val="black"/>
              </a:solidFill>
              <a:latin typeface="Calibri"/>
              <a:cs typeface="+mn-cs"/>
            </a:endParaRPr>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338" y="1615423"/>
            <a:ext cx="5614102" cy="386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bwMode="auto">
          <a:xfrm>
            <a:off x="5084775" y="1883352"/>
            <a:ext cx="1013947" cy="3499104"/>
          </a:xfrm>
          <a:prstGeom prst="roundRect">
            <a:avLst/>
          </a:prstGeom>
          <a:noFill/>
          <a:ln w="5715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99707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for the Engagement</a:t>
            </a:r>
            <a:endParaRPr lang="en-CA" dirty="0"/>
          </a:p>
        </p:txBody>
      </p:sp>
      <p:sp>
        <p:nvSpPr>
          <p:cNvPr id="5" name="TextBox 4"/>
          <p:cNvSpPr txBox="1"/>
          <p:nvPr/>
        </p:nvSpPr>
        <p:spPr>
          <a:xfrm>
            <a:off x="683568" y="1883352"/>
            <a:ext cx="2016224" cy="369332"/>
          </a:xfrm>
          <a:prstGeom prst="rect">
            <a:avLst/>
          </a:prstGeom>
          <a:noFill/>
        </p:spPr>
        <p:txBody>
          <a:bodyPr wrap="square" rtlCol="0">
            <a:spAutoFit/>
          </a:bodyPr>
          <a:lstStyle/>
          <a:p>
            <a:pPr fontAlgn="auto">
              <a:spcBef>
                <a:spcPts val="0"/>
              </a:spcBef>
              <a:spcAft>
                <a:spcPts val="0"/>
              </a:spcAft>
            </a:pPr>
            <a:endParaRPr lang="en-CA" dirty="0">
              <a:solidFill>
                <a:prstClr val="black"/>
              </a:solidFill>
              <a:latin typeface="Calibri"/>
              <a:cs typeface="+mn-cs"/>
            </a:endParaRPr>
          </a:p>
        </p:txBody>
      </p:sp>
      <p:sp>
        <p:nvSpPr>
          <p:cNvPr id="6" name="TextBox 5"/>
          <p:cNvSpPr txBox="1"/>
          <p:nvPr/>
        </p:nvSpPr>
        <p:spPr>
          <a:xfrm>
            <a:off x="1007604" y="1544798"/>
            <a:ext cx="1368152" cy="3785652"/>
          </a:xfrm>
          <a:prstGeom prst="rect">
            <a:avLst/>
          </a:prstGeom>
          <a:solidFill>
            <a:sysClr val="window" lastClr="FFFFFF">
              <a:lumMod val="95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prstClr val="black"/>
                </a:solidFill>
                <a:effectLst/>
                <a:uLnTx/>
                <a:uFillTx/>
                <a:latin typeface="Calibri"/>
                <a:cs typeface="+mn-cs"/>
              </a:rPr>
              <a:t>Individual</a:t>
            </a:r>
            <a:r>
              <a:rPr kumimoji="0" lang="en-CA" sz="1200" b="0" i="0" u="none" strike="noStrike" kern="0" cap="none" spc="0" normalizeH="0" baseline="0" noProof="0" dirty="0" smtClean="0">
                <a:ln>
                  <a:noFill/>
                </a:ln>
                <a:solidFill>
                  <a:prstClr val="black"/>
                </a:solidFill>
                <a:effectLst/>
                <a:uLnTx/>
                <a:uFillTx/>
                <a:latin typeface="Calibri"/>
                <a:cs typeface="+mn-cs"/>
              </a:rPr>
              <a:t> – direct care from physicians, team based care and other providers plus self management strategies.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1" i="0" u="none" strike="noStrike" kern="0" cap="none" spc="0" normalizeH="0" baseline="0" noProof="0" dirty="0" smtClean="0">
              <a:ln>
                <a:noFill/>
              </a:ln>
              <a:solidFill>
                <a:prstClr val="black"/>
              </a:solidFill>
              <a:effectLst/>
              <a:uLnTx/>
              <a:uFillTx/>
              <a:latin typeface="Calibri"/>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1" i="0" u="none" strike="noStrike" kern="0" cap="none" spc="0" normalizeH="0" baseline="0" noProof="0" dirty="0" smtClean="0">
              <a:ln>
                <a:noFill/>
              </a:ln>
              <a:solidFill>
                <a:prstClr val="black"/>
              </a:solidFill>
              <a:effectLst/>
              <a:uLnTx/>
              <a:uFillTx/>
              <a:latin typeface="Calibri"/>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prstClr val="black"/>
                </a:solidFill>
                <a:effectLst/>
                <a:uLnTx/>
                <a:uFillTx/>
                <a:latin typeface="Calibri"/>
                <a:cs typeface="+mn-cs"/>
              </a:rPr>
              <a:t>Community</a:t>
            </a:r>
            <a:r>
              <a:rPr kumimoji="0" lang="en-CA" sz="1200" b="0" i="0" u="none" strike="noStrike" kern="0" cap="none" spc="0" normalizeH="0" baseline="0" noProof="0" dirty="0" smtClean="0">
                <a:ln>
                  <a:noFill/>
                </a:ln>
                <a:solidFill>
                  <a:prstClr val="black"/>
                </a:solidFill>
                <a:effectLst/>
                <a:uLnTx/>
                <a:uFillTx/>
                <a:latin typeface="Calibri"/>
                <a:cs typeface="+mn-cs"/>
              </a:rPr>
              <a:t> – programs and services.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smtClean="0">
              <a:ln>
                <a:noFill/>
              </a:ln>
              <a:solidFill>
                <a:prstClr val="black"/>
              </a:solidFill>
              <a:effectLst/>
              <a:uLnTx/>
              <a:uFillTx/>
              <a:latin typeface="Calibri"/>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1" i="0" u="none" strike="noStrike" kern="0" cap="none" spc="0" normalizeH="0" baseline="0" noProof="0" dirty="0" smtClean="0">
              <a:ln>
                <a:noFill/>
              </a:ln>
              <a:solidFill>
                <a:prstClr val="black"/>
              </a:solidFill>
              <a:effectLst/>
              <a:uLnTx/>
              <a:uFillTx/>
              <a:latin typeface="Calibri"/>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prstClr val="black"/>
                </a:solidFill>
                <a:effectLst/>
                <a:uLnTx/>
                <a:uFillTx/>
                <a:latin typeface="Calibri"/>
                <a:cs typeface="+mn-cs"/>
              </a:rPr>
              <a:t>System</a:t>
            </a:r>
            <a:r>
              <a:rPr kumimoji="0" lang="en-CA" sz="1200" b="0" i="0" u="none" strike="noStrike" kern="0" cap="none" spc="0" normalizeH="0" baseline="0" noProof="0" dirty="0" smtClean="0">
                <a:ln>
                  <a:noFill/>
                </a:ln>
                <a:solidFill>
                  <a:prstClr val="black"/>
                </a:solidFill>
                <a:effectLst/>
                <a:uLnTx/>
                <a:uFillTx/>
                <a:latin typeface="Calibri"/>
                <a:cs typeface="+mn-cs"/>
              </a:rPr>
              <a:t> – policy, planning and governance.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smtClean="0">
              <a:ln>
                <a:noFill/>
              </a:ln>
              <a:solidFill>
                <a:prstClr val="black"/>
              </a:solidFill>
              <a:effectLst/>
              <a:uLnTx/>
              <a:uFillTx/>
              <a:latin typeface="Calibri"/>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smtClean="0">
              <a:ln>
                <a:noFill/>
              </a:ln>
              <a:solidFill>
                <a:prstClr val="black"/>
              </a:solidFill>
              <a:effectLst/>
              <a:uLnTx/>
              <a:uFillTx/>
              <a:latin typeface="Calibri"/>
              <a:cs typeface="+mn-cs"/>
            </a:endParaRPr>
          </a:p>
        </p:txBody>
      </p:sp>
      <p:sp>
        <p:nvSpPr>
          <p:cNvPr id="7" name="Left-Right Arrow 6"/>
          <p:cNvSpPr/>
          <p:nvPr/>
        </p:nvSpPr>
        <p:spPr>
          <a:xfrm rot="16200000">
            <a:off x="-1459352" y="3018159"/>
            <a:ext cx="3997807" cy="576064"/>
          </a:xfrm>
          <a:prstGeom prst="leftRightArrow">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prstClr val="black"/>
                </a:solidFill>
                <a:effectLst/>
                <a:uLnTx/>
                <a:uFillTx/>
                <a:latin typeface="Calibri"/>
                <a:ea typeface="+mn-ea"/>
                <a:cs typeface="+mn-cs"/>
              </a:rPr>
              <a:t>Levels of Engagement</a:t>
            </a:r>
          </a:p>
        </p:txBody>
      </p:sp>
      <p:sp>
        <p:nvSpPr>
          <p:cNvPr id="11" name="TextBox 10"/>
          <p:cNvSpPr txBox="1"/>
          <p:nvPr/>
        </p:nvSpPr>
        <p:spPr>
          <a:xfrm>
            <a:off x="323528" y="6457890"/>
            <a:ext cx="3564396" cy="400110"/>
          </a:xfrm>
          <a:prstGeom prst="rect">
            <a:avLst/>
          </a:prstGeom>
          <a:noFill/>
        </p:spPr>
        <p:txBody>
          <a:bodyPr wrap="square" rtlCol="0">
            <a:spAutoFit/>
          </a:bodyPr>
          <a:lstStyle/>
          <a:p>
            <a:pPr fontAlgn="auto">
              <a:spcBef>
                <a:spcPts val="0"/>
              </a:spcBef>
              <a:spcAft>
                <a:spcPts val="0"/>
              </a:spcAft>
            </a:pPr>
            <a:r>
              <a:rPr lang="en-CA" sz="1000" dirty="0" smtClean="0">
                <a:solidFill>
                  <a:prstClr val="black"/>
                </a:solidFill>
                <a:latin typeface="Calibri"/>
                <a:cs typeface="+mn-cs"/>
              </a:rPr>
              <a:t>Developed by Shannon Holms, Director, Patient as Partners program, May 2017 Draft 6 for consultation</a:t>
            </a:r>
            <a:endParaRPr lang="en-CA" sz="1000" dirty="0">
              <a:solidFill>
                <a:prstClr val="black"/>
              </a:solidFill>
              <a:latin typeface="Calibri"/>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371" y="983433"/>
            <a:ext cx="5754298" cy="464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bwMode="auto">
          <a:xfrm>
            <a:off x="4831682" y="1883352"/>
            <a:ext cx="1013947" cy="3227491"/>
          </a:xfrm>
          <a:prstGeom prst="roundRect">
            <a:avLst/>
          </a:prstGeom>
          <a:noFill/>
          <a:ln w="5715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2290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Engagement Results</a:t>
            </a:r>
          </a:p>
        </p:txBody>
      </p:sp>
      <p:sp>
        <p:nvSpPr>
          <p:cNvPr id="3" name="Content Placeholder 2"/>
          <p:cNvSpPr>
            <a:spLocks noGrp="1"/>
          </p:cNvSpPr>
          <p:nvPr>
            <p:ph idx="1"/>
          </p:nvPr>
        </p:nvSpPr>
        <p:spPr>
          <a:xfrm>
            <a:off x="458788" y="1357313"/>
            <a:ext cx="8229600" cy="2193498"/>
          </a:xfrm>
        </p:spPr>
        <p:txBody>
          <a:bodyPr/>
          <a:lstStyle/>
          <a:p>
            <a:pPr marL="0" indent="0">
              <a:buNone/>
            </a:pPr>
            <a:r>
              <a:rPr lang="en-CA" dirty="0"/>
              <a:t>How do we describe our renewed system of primary </a:t>
            </a:r>
            <a:r>
              <a:rPr lang="en-CA" dirty="0" smtClean="0"/>
              <a:t>care, including the Patient Medical Home/Primary Care Home, </a:t>
            </a:r>
            <a:r>
              <a:rPr lang="en-CA" dirty="0"/>
              <a:t>so that it’s understandable to patients and the public</a:t>
            </a:r>
            <a:r>
              <a:rPr lang="en-CA" dirty="0" smtClean="0"/>
              <a:t>?</a:t>
            </a:r>
            <a:endParaRPr lang="en-CA" dirty="0"/>
          </a:p>
          <a:p>
            <a:endParaRPr lang="en-CA"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13</a:t>
            </a:fld>
            <a:endParaRPr lang="en-CA" altLang="en-US"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773283" y="3550810"/>
            <a:ext cx="1534668" cy="197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Engagement Results</a:t>
            </a:r>
            <a:endParaRPr lang="en-CA" dirty="0"/>
          </a:p>
        </p:txBody>
      </p:sp>
      <p:sp>
        <p:nvSpPr>
          <p:cNvPr id="3" name="Content Placeholder 2"/>
          <p:cNvSpPr>
            <a:spLocks noGrp="1"/>
          </p:cNvSpPr>
          <p:nvPr>
            <p:ph idx="1"/>
          </p:nvPr>
        </p:nvSpPr>
        <p:spPr>
          <a:xfrm>
            <a:off x="445008" y="1357313"/>
            <a:ext cx="8229600" cy="4420044"/>
          </a:xfrm>
        </p:spPr>
        <p:txBody>
          <a:bodyPr>
            <a:normAutofit/>
          </a:bodyPr>
          <a:lstStyle/>
          <a:p>
            <a:pPr>
              <a:spcAft>
                <a:spcPts val="1200"/>
              </a:spcAft>
            </a:pPr>
            <a:r>
              <a:rPr lang="en-US" sz="2400" dirty="0" smtClean="0"/>
              <a:t>Participants </a:t>
            </a:r>
            <a:r>
              <a:rPr lang="en-US" sz="2400" dirty="0"/>
              <a:t>found the use of the word “home” to name </a:t>
            </a:r>
            <a:r>
              <a:rPr lang="en-US" sz="2400" dirty="0" smtClean="0"/>
              <a:t>both models </a:t>
            </a:r>
            <a:r>
              <a:rPr lang="en-US" sz="2400" dirty="0" smtClean="0"/>
              <a:t>confusing.</a:t>
            </a:r>
            <a:endParaRPr lang="en-US" sz="2400" dirty="0" smtClean="0"/>
          </a:p>
          <a:p>
            <a:pPr>
              <a:spcAft>
                <a:spcPts val="1200"/>
              </a:spcAft>
            </a:pPr>
            <a:r>
              <a:rPr lang="en-US" sz="2400" dirty="0" smtClean="0"/>
              <a:t>Many participants </a:t>
            </a:r>
            <a:r>
              <a:rPr lang="en-US" sz="2400" dirty="0" smtClean="0"/>
              <a:t>thought that the word “home” </a:t>
            </a:r>
            <a:r>
              <a:rPr lang="en-US" sz="2400" dirty="0"/>
              <a:t>shouldn’t be used</a:t>
            </a:r>
            <a:r>
              <a:rPr lang="en-US" sz="2400" dirty="0" smtClean="0"/>
              <a:t>.</a:t>
            </a:r>
            <a:r>
              <a:rPr lang="en-US" sz="2400" dirty="0"/>
              <a:t> </a:t>
            </a:r>
            <a:endParaRPr lang="en-CA" sz="2400" dirty="0"/>
          </a:p>
          <a:p>
            <a:pPr>
              <a:spcAft>
                <a:spcPts val="1200"/>
              </a:spcAft>
            </a:pPr>
            <a:r>
              <a:rPr lang="en-US" sz="2400" dirty="0" smtClean="0"/>
              <a:t>When asked to suggest a name, most suggested a three-word label with “</a:t>
            </a:r>
            <a:r>
              <a:rPr lang="en-US" sz="2400" dirty="0"/>
              <a:t>care” as the middle word</a:t>
            </a:r>
            <a:r>
              <a:rPr lang="en-US" sz="2400" dirty="0" smtClean="0"/>
              <a:t>.</a:t>
            </a:r>
            <a:endParaRPr lang="en-CA" sz="2400" dirty="0"/>
          </a:p>
          <a:p>
            <a:pPr>
              <a:spcAft>
                <a:spcPts val="1200"/>
              </a:spcAft>
            </a:pPr>
            <a:r>
              <a:rPr lang="en-CA" sz="2400" dirty="0" smtClean="0"/>
              <a:t>Though </a:t>
            </a:r>
            <a:r>
              <a:rPr lang="en-CA" sz="2400" dirty="0"/>
              <a:t>there was no consensus on what name would be best, the term </a:t>
            </a:r>
            <a:r>
              <a:rPr lang="en-CA" sz="2400" b="1" dirty="0"/>
              <a:t>‘Patient Care Network’ </a:t>
            </a:r>
            <a:r>
              <a:rPr lang="en-CA" sz="2400" dirty="0" smtClean="0"/>
              <a:t>to describe the whole system had </a:t>
            </a:r>
            <a:r>
              <a:rPr lang="en-CA" sz="2400" dirty="0"/>
              <a:t>the </a:t>
            </a:r>
            <a:r>
              <a:rPr lang="en-CA" sz="2400" dirty="0" smtClean="0"/>
              <a:t>highest </a:t>
            </a:r>
            <a:r>
              <a:rPr lang="en-CA" sz="2400" dirty="0"/>
              <a:t>score</a:t>
            </a:r>
            <a:r>
              <a:rPr lang="en-CA" sz="2400" dirty="0" smtClean="0"/>
              <a:t>.</a:t>
            </a:r>
            <a:endParaRPr lang="en-CA" sz="2400" dirty="0"/>
          </a:p>
          <a:p>
            <a:endParaRPr lang="en-CA"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14</a:t>
            </a:fld>
            <a:endParaRPr lang="en-CA" altLang="en-US" dirty="0"/>
          </a:p>
        </p:txBody>
      </p:sp>
    </p:spTree>
    <p:extLst>
      <p:ext uri="{BB962C8B-B14F-4D97-AF65-F5344CB8AC3E}">
        <p14:creationId xmlns:p14="http://schemas.microsoft.com/office/powerpoint/2010/main" val="59971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Engagement Results</a:t>
            </a:r>
          </a:p>
        </p:txBody>
      </p:sp>
      <p:sp>
        <p:nvSpPr>
          <p:cNvPr id="3" name="Content Placeholder 2"/>
          <p:cNvSpPr>
            <a:spLocks noGrp="1"/>
          </p:cNvSpPr>
          <p:nvPr>
            <p:ph idx="1"/>
          </p:nvPr>
        </p:nvSpPr>
        <p:spPr>
          <a:xfrm>
            <a:off x="458788" y="1357313"/>
            <a:ext cx="8229600" cy="1240536"/>
          </a:xfrm>
        </p:spPr>
        <p:txBody>
          <a:bodyPr/>
          <a:lstStyle/>
          <a:p>
            <a:pPr marL="0" indent="0">
              <a:buNone/>
            </a:pPr>
            <a:r>
              <a:rPr lang="en-CA" dirty="0"/>
              <a:t>What do you think of the way care will be provided in the renewed system?</a:t>
            </a:r>
          </a:p>
          <a:p>
            <a:pPr marL="0" indent="0">
              <a:buNone/>
            </a:pPr>
            <a:endParaRPr lang="en-CA"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15</a:t>
            </a:fld>
            <a:endParaRPr lang="en-CA" altLang="en-US" dirty="0"/>
          </a:p>
        </p:txBody>
      </p:sp>
      <p:pic>
        <p:nvPicPr>
          <p:cNvPr id="1026" name="Picture 2" descr="C:\Users\bmcmulle\AppData\Local\Microsoft\Windows\Temporary Internet Files\Content.IE5\D5FFN28O\man-in-black-silhouet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1130" y="2731008"/>
            <a:ext cx="2427237" cy="2919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mcmulle\AppData\Local\Microsoft\Windows\Temporary Internet Files\Content.IE5\X6X0EMS7\16594-illustrated-silhouette-of-a-business-woman-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5009" y="3048000"/>
            <a:ext cx="1107804" cy="260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3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rcRect l="28750" t="26667" r="31250" b="15555"/>
          <a:stretch>
            <a:fillRect/>
          </a:stretch>
        </p:blipFill>
        <p:spPr bwMode="auto">
          <a:xfrm>
            <a:off x="4888992" y="1357313"/>
            <a:ext cx="3608832" cy="2442022"/>
          </a:xfrm>
          <a:prstGeom prst="rect">
            <a:avLst/>
          </a:prstGeom>
          <a:solidFill>
            <a:schemeClr val="accent6">
              <a:lumMod val="20000"/>
              <a:lumOff val="80000"/>
            </a:schemeClr>
          </a:solidFill>
          <a:ln w="9525">
            <a:noFill/>
            <a:miter lim="800000"/>
            <a:headEnd/>
            <a:tailEnd/>
          </a:ln>
        </p:spPr>
      </p:pic>
      <p:sp>
        <p:nvSpPr>
          <p:cNvPr id="2" name="Title 1"/>
          <p:cNvSpPr>
            <a:spLocks noGrp="1"/>
          </p:cNvSpPr>
          <p:nvPr>
            <p:ph type="title"/>
          </p:nvPr>
        </p:nvSpPr>
        <p:spPr/>
        <p:txBody>
          <a:bodyPr/>
          <a:lstStyle/>
          <a:p>
            <a:r>
              <a:rPr lang="en-CA" dirty="0" smtClean="0"/>
              <a:t>Engagement Results</a:t>
            </a:r>
            <a:endParaRPr lang="en-CA" dirty="0"/>
          </a:p>
        </p:txBody>
      </p:sp>
      <p:sp>
        <p:nvSpPr>
          <p:cNvPr id="3" name="Content Placeholder 2"/>
          <p:cNvSpPr>
            <a:spLocks noGrp="1"/>
          </p:cNvSpPr>
          <p:nvPr>
            <p:ph sz="half" idx="1"/>
          </p:nvPr>
        </p:nvSpPr>
        <p:spPr>
          <a:xfrm>
            <a:off x="412242" y="1357313"/>
            <a:ext cx="4161346" cy="3296169"/>
          </a:xfrm>
        </p:spPr>
        <p:txBody>
          <a:bodyPr>
            <a:normAutofit lnSpcReduction="10000"/>
          </a:bodyPr>
          <a:lstStyle/>
          <a:p>
            <a:pPr>
              <a:spcBef>
                <a:spcPts val="0"/>
              </a:spcBef>
              <a:spcAft>
                <a:spcPts val="1200"/>
              </a:spcAft>
            </a:pPr>
            <a:r>
              <a:rPr lang="en-CA" sz="2000" dirty="0" smtClean="0"/>
              <a:t>Initially, the participants found the </a:t>
            </a:r>
            <a:r>
              <a:rPr lang="en-CA" sz="2000" dirty="0" smtClean="0"/>
              <a:t>patient medical home and the primary care hom</a:t>
            </a:r>
            <a:r>
              <a:rPr lang="en-CA" sz="2000" dirty="0" smtClean="0"/>
              <a:t>e </a:t>
            </a:r>
            <a:r>
              <a:rPr lang="en-CA" sz="2000" dirty="0" smtClean="0"/>
              <a:t>models </a:t>
            </a:r>
            <a:r>
              <a:rPr lang="en-CA" sz="2000" dirty="0" smtClean="0"/>
              <a:t>very confusing</a:t>
            </a:r>
          </a:p>
          <a:p>
            <a:pPr>
              <a:spcBef>
                <a:spcPts val="0"/>
              </a:spcBef>
              <a:spcAft>
                <a:spcPts val="1200"/>
              </a:spcAft>
            </a:pPr>
            <a:r>
              <a:rPr lang="en-CA" sz="2000" dirty="0" smtClean="0"/>
              <a:t>Once understanding was reached, participants embraced the proposed system of </a:t>
            </a:r>
            <a:r>
              <a:rPr lang="en-CA" sz="2000" dirty="0" smtClean="0"/>
              <a:t>care</a:t>
            </a:r>
            <a:endParaRPr lang="en-CA" sz="2000" dirty="0" smtClean="0"/>
          </a:p>
          <a:p>
            <a:pPr>
              <a:spcBef>
                <a:spcPts val="0"/>
              </a:spcBef>
              <a:spcAft>
                <a:spcPts val="1200"/>
              </a:spcAft>
            </a:pPr>
            <a:r>
              <a:rPr lang="en-CA" sz="2000" dirty="0" smtClean="0"/>
              <a:t>Patients stressed that the most important aspects of primary care are “human factors”</a:t>
            </a:r>
          </a:p>
          <a:p>
            <a:endParaRPr lang="en-CA" dirty="0"/>
          </a:p>
          <a:p>
            <a:pPr marL="0" indent="0">
              <a:buNone/>
            </a:pPr>
            <a:endParaRPr lang="en-CA" dirty="0" smtClean="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16</a:t>
            </a:fld>
            <a:endParaRPr lang="en-CA" altLang="en-US" dirty="0"/>
          </a:p>
        </p:txBody>
      </p:sp>
      <p:sp>
        <p:nvSpPr>
          <p:cNvPr id="9" name="TextBox 8"/>
          <p:cNvSpPr txBox="1"/>
          <p:nvPr/>
        </p:nvSpPr>
        <p:spPr>
          <a:xfrm>
            <a:off x="5010912" y="4014846"/>
            <a:ext cx="3584448" cy="1277273"/>
          </a:xfrm>
          <a:prstGeom prst="rect">
            <a:avLst/>
          </a:prstGeom>
          <a:noFill/>
        </p:spPr>
        <p:txBody>
          <a:bodyPr wrap="square" rtlCol="0">
            <a:spAutoFit/>
          </a:bodyPr>
          <a:lstStyle/>
          <a:p>
            <a:pPr>
              <a:lnSpc>
                <a:spcPct val="110000"/>
              </a:lnSpc>
            </a:pPr>
            <a:r>
              <a:rPr lang="en-CA" sz="1400" i="1" dirty="0">
                <a:latin typeface="Times New Roman" pitchFamily="18" charset="0"/>
              </a:rPr>
              <a:t>A word cloud indicating the popularity of the word used to describe what is most important between the participant and their care provider. </a:t>
            </a:r>
            <a:endParaRPr lang="en-CA" sz="1400" i="1" dirty="0"/>
          </a:p>
          <a:p>
            <a:pPr>
              <a:lnSpc>
                <a:spcPct val="110000"/>
              </a:lnSpc>
            </a:pPr>
            <a:endParaRPr lang="en-CA" sz="1400" i="1" dirty="0"/>
          </a:p>
        </p:txBody>
      </p:sp>
    </p:spTree>
    <p:extLst>
      <p:ext uri="{BB962C8B-B14F-4D97-AF65-F5344CB8AC3E}">
        <p14:creationId xmlns:p14="http://schemas.microsoft.com/office/powerpoint/2010/main" val="554515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Engagement Results</a:t>
            </a:r>
            <a:endParaRPr lang="en-CA" dirty="0"/>
          </a:p>
        </p:txBody>
      </p:sp>
      <p:sp>
        <p:nvSpPr>
          <p:cNvPr id="3" name="Content Placeholder 2"/>
          <p:cNvSpPr>
            <a:spLocks noGrp="1"/>
          </p:cNvSpPr>
          <p:nvPr>
            <p:ph sz="half" idx="1"/>
          </p:nvPr>
        </p:nvSpPr>
        <p:spPr>
          <a:xfrm>
            <a:off x="499872" y="2219769"/>
            <a:ext cx="8095488" cy="2583879"/>
          </a:xfrm>
        </p:spPr>
        <p:txBody>
          <a:bodyPr>
            <a:normAutofit/>
          </a:bodyPr>
          <a:lstStyle/>
          <a:p>
            <a:pPr>
              <a:spcBef>
                <a:spcPts val="0"/>
              </a:spcBef>
              <a:spcAft>
                <a:spcPts val="1800"/>
              </a:spcAft>
            </a:pPr>
            <a:r>
              <a:rPr lang="en-CA" sz="2400" dirty="0"/>
              <a:t>People were </a:t>
            </a:r>
            <a:r>
              <a:rPr lang="en-CA" sz="2400" dirty="0" smtClean="0"/>
              <a:t>supportive of receiving </a:t>
            </a:r>
            <a:r>
              <a:rPr lang="en-CA" sz="2400" dirty="0"/>
              <a:t>primary care from a </a:t>
            </a:r>
            <a:r>
              <a:rPr lang="en-CA" sz="2400" dirty="0" smtClean="0"/>
              <a:t>nurse, nurse </a:t>
            </a:r>
            <a:r>
              <a:rPr lang="en-CA" sz="2400" dirty="0"/>
              <a:t>practitioner or from a team of </a:t>
            </a:r>
            <a:r>
              <a:rPr lang="en-CA" sz="2400" dirty="0" smtClean="0"/>
              <a:t>providers as well as their traditional primary care provider. </a:t>
            </a:r>
            <a:endParaRPr lang="en-CA" sz="2400" dirty="0" smtClean="0"/>
          </a:p>
          <a:p>
            <a:pPr>
              <a:spcBef>
                <a:spcPts val="0"/>
              </a:spcBef>
              <a:spcAft>
                <a:spcPts val="1800"/>
              </a:spcAft>
            </a:pPr>
            <a:r>
              <a:rPr lang="en-CA" sz="2400" dirty="0" smtClean="0"/>
              <a:t>Participants had concerns </a:t>
            </a:r>
            <a:r>
              <a:rPr lang="en-CA" sz="2400" dirty="0"/>
              <a:t>and </a:t>
            </a:r>
            <a:r>
              <a:rPr lang="en-CA" sz="2400" dirty="0" smtClean="0"/>
              <a:t>would need </a:t>
            </a:r>
            <a:r>
              <a:rPr lang="en-CA" sz="2400" dirty="0"/>
              <a:t>reassurance about confidentiality, </a:t>
            </a:r>
            <a:r>
              <a:rPr lang="en-CA" sz="2400" dirty="0" smtClean="0"/>
              <a:t>co-ordination </a:t>
            </a:r>
            <a:r>
              <a:rPr lang="en-CA" sz="2400" dirty="0"/>
              <a:t>and communication when receiving team-based care</a:t>
            </a:r>
            <a:r>
              <a:rPr lang="en-CA" sz="2400" dirty="0" smtClean="0"/>
              <a:t>.</a:t>
            </a:r>
            <a:endParaRPr lang="en-CA" sz="2400"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17</a:t>
            </a:fld>
            <a:endParaRPr lang="en-CA" altLang="en-US" dirty="0"/>
          </a:p>
        </p:txBody>
      </p:sp>
      <p:pic>
        <p:nvPicPr>
          <p:cNvPr id="1026" name="Picture 2" descr="C:\Users\bmcmulle\AppData\Local\Microsoft\Windows\Temporary Internet Files\Content.IE5\D5FFN28O\team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5712" y="647218"/>
            <a:ext cx="2182367" cy="142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305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Engagement Results</a:t>
            </a:r>
          </a:p>
        </p:txBody>
      </p:sp>
      <p:sp>
        <p:nvSpPr>
          <p:cNvPr id="3" name="Content Placeholder 2"/>
          <p:cNvSpPr>
            <a:spLocks noGrp="1"/>
          </p:cNvSpPr>
          <p:nvPr>
            <p:ph idx="1"/>
          </p:nvPr>
        </p:nvSpPr>
        <p:spPr>
          <a:xfrm>
            <a:off x="458788" y="1357313"/>
            <a:ext cx="8229600" cy="1410271"/>
          </a:xfrm>
        </p:spPr>
        <p:txBody>
          <a:bodyPr/>
          <a:lstStyle/>
          <a:p>
            <a:pPr marL="0" indent="0">
              <a:buNone/>
            </a:pPr>
            <a:r>
              <a:rPr lang="en-CA" dirty="0"/>
              <a:t>Based on your experience, how do you want to access primary care?</a:t>
            </a:r>
          </a:p>
          <a:p>
            <a:pPr marL="0" indent="0">
              <a:buNone/>
            </a:pPr>
            <a:endParaRPr lang="en-CA"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18</a:t>
            </a:fld>
            <a:endParaRPr lang="en-CA" altLang="en-US" dirty="0"/>
          </a:p>
        </p:txBody>
      </p:sp>
      <p:pic>
        <p:nvPicPr>
          <p:cNvPr id="5" name="Picture 3" descr="\\SFP.IDIR.BCGOV\U114\JMMCFARL$\Profile\Desktop\Images\family-silhouettes_23-2147496016.jpg"/>
          <p:cNvPicPr>
            <a:picLocks noChangeAspect="1" noChangeArrowheads="1"/>
          </p:cNvPicPr>
          <p:nvPr/>
        </p:nvPicPr>
        <p:blipFill rotWithShape="1">
          <a:blip r:embed="rId2">
            <a:clrChange>
              <a:clrFrom>
                <a:srgbClr val="CDDEE6"/>
              </a:clrFrom>
              <a:clrTo>
                <a:srgbClr val="CDDEE6">
                  <a:alpha val="0"/>
                </a:srgbClr>
              </a:clrTo>
            </a:clrChange>
            <a:extLst>
              <a:ext uri="{28A0092B-C50C-407E-A947-70E740481C1C}">
                <a14:useLocalDpi xmlns:a14="http://schemas.microsoft.com/office/drawing/2010/main" val="0"/>
              </a:ext>
            </a:extLst>
          </a:blip>
          <a:srcRect l="9933" t="50000" r="75398" b="11661"/>
          <a:stretch/>
        </p:blipFill>
        <p:spPr bwMode="auto">
          <a:xfrm>
            <a:off x="2905413" y="2740199"/>
            <a:ext cx="874587" cy="22860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6" name="Picture 2" descr="\\SFP.IDIR.BCGOV\U114\JMMCFARL$\Profile\Desktop\Images\family-silhouettes_23-2147496016.jpg"/>
          <p:cNvPicPr>
            <a:picLocks noChangeAspect="1" noChangeArrowheads="1"/>
          </p:cNvPicPr>
          <p:nvPr/>
        </p:nvPicPr>
        <p:blipFill rotWithShape="1">
          <a:blip r:embed="rId2">
            <a:clrChange>
              <a:clrFrom>
                <a:srgbClr val="CDDEE6"/>
              </a:clrFrom>
              <a:clrTo>
                <a:srgbClr val="CDDEE6">
                  <a:alpha val="0"/>
                </a:srgbClr>
              </a:clrTo>
            </a:clrChange>
            <a:extLst>
              <a:ext uri="{28A0092B-C50C-407E-A947-70E740481C1C}">
                <a14:useLocalDpi xmlns:a14="http://schemas.microsoft.com/office/drawing/2010/main" val="0"/>
              </a:ext>
            </a:extLst>
          </a:blip>
          <a:srcRect l="25251" t="47133" r="61028" b="10896"/>
          <a:stretch/>
        </p:blipFill>
        <p:spPr bwMode="auto">
          <a:xfrm>
            <a:off x="4104144" y="2740199"/>
            <a:ext cx="818147" cy="2502569"/>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7" name="Picture 3" descr="\\SFP.IDIR.BCGOV\U114\JMMCFARL$\Profile\Desktop\Images\vector-silhouette-woman-who-wheelchair-49120013.jpg"/>
          <p:cNvPicPr>
            <a:picLocks noChangeAspect="1" noChangeArrowheads="1"/>
          </p:cNvPicPr>
          <p:nvPr/>
        </p:nvPicPr>
        <p:blipFill rotWithShape="1">
          <a:blip r:embed="rId3">
            <a:extLst>
              <a:ext uri="{28A0092B-C50C-407E-A947-70E740481C1C}">
                <a14:useLocalDpi xmlns:a14="http://schemas.microsoft.com/office/drawing/2010/main" val="0"/>
              </a:ext>
            </a:extLst>
          </a:blip>
          <a:srcRect l="75887"/>
          <a:stretch/>
        </p:blipFill>
        <p:spPr bwMode="auto">
          <a:xfrm>
            <a:off x="5154369" y="2867199"/>
            <a:ext cx="1423988" cy="2032000"/>
          </a:xfrm>
          <a:prstGeom prst="rect">
            <a:avLst/>
          </a:prstGeom>
          <a:noFill/>
          <a:ln>
            <a:noFill/>
          </a:ln>
          <a:scene3d>
            <a:camera prst="orthographicFront">
              <a:rot lat="0" lon="0" rev="0"/>
            </a:camera>
            <a:lightRig rig="threePt" dir="t"/>
          </a:scene3d>
          <a:extLst/>
        </p:spPr>
      </p:pic>
    </p:spTree>
    <p:extLst>
      <p:ext uri="{BB962C8B-B14F-4D97-AF65-F5344CB8AC3E}">
        <p14:creationId xmlns:p14="http://schemas.microsoft.com/office/powerpoint/2010/main" val="2185801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Engagement Results</a:t>
            </a:r>
            <a:endParaRPr lang="en-CA" dirty="0"/>
          </a:p>
        </p:txBody>
      </p:sp>
      <p:sp>
        <p:nvSpPr>
          <p:cNvPr id="3" name="Content Placeholder 2"/>
          <p:cNvSpPr>
            <a:spLocks noGrp="1"/>
          </p:cNvSpPr>
          <p:nvPr>
            <p:ph sz="half" idx="1"/>
          </p:nvPr>
        </p:nvSpPr>
        <p:spPr>
          <a:xfrm>
            <a:off x="512064" y="1357313"/>
            <a:ext cx="8046720" cy="4791456"/>
          </a:xfrm>
        </p:spPr>
        <p:txBody>
          <a:bodyPr>
            <a:noAutofit/>
          </a:bodyPr>
          <a:lstStyle/>
          <a:p>
            <a:r>
              <a:rPr lang="en-US" sz="2400" kern="1200" dirty="0" smtClean="0">
                <a:latin typeface="Times New Roman" pitchFamily="18" charset="0"/>
                <a:cs typeface="Arial" charset="0"/>
              </a:rPr>
              <a:t>Patients want to be able </a:t>
            </a:r>
            <a:r>
              <a:rPr lang="en-US" sz="2400" kern="1200" dirty="0">
                <a:latin typeface="Times New Roman" pitchFamily="18" charset="0"/>
                <a:cs typeface="Arial" charset="0"/>
              </a:rPr>
              <a:t>to speak with a medical professional over the telephone on the same </a:t>
            </a:r>
            <a:r>
              <a:rPr lang="en-US" sz="2400" kern="1200" dirty="0" smtClean="0">
                <a:latin typeface="Times New Roman" pitchFamily="18" charset="0"/>
                <a:cs typeface="Arial" charset="0"/>
              </a:rPr>
              <a:t>day.</a:t>
            </a:r>
          </a:p>
          <a:p>
            <a:pPr marL="695325" lvl="2" indent="-342900">
              <a:buClr>
                <a:schemeClr val="accent2">
                  <a:lumMod val="75000"/>
                </a:schemeClr>
              </a:buClr>
              <a:buFont typeface="Wingdings" panose="05000000000000000000" pitchFamily="2" charset="2"/>
              <a:buChar char="q"/>
            </a:pPr>
            <a:r>
              <a:rPr lang="en-US" sz="1800" dirty="0"/>
              <a:t>A friendly, helpful real person when I </a:t>
            </a:r>
            <a:r>
              <a:rPr lang="en-US" sz="1800" dirty="0" smtClean="0"/>
              <a:t>call</a:t>
            </a:r>
          </a:p>
          <a:p>
            <a:r>
              <a:rPr lang="en-US" sz="2400" kern="1200" dirty="0" smtClean="0">
                <a:latin typeface="Times New Roman" pitchFamily="18" charset="0"/>
                <a:cs typeface="Arial" charset="0"/>
              </a:rPr>
              <a:t>Patients want to </a:t>
            </a:r>
            <a:r>
              <a:rPr lang="en-US" sz="2400" kern="1200" dirty="0">
                <a:latin typeface="Times New Roman" pitchFamily="18" charset="0"/>
                <a:cs typeface="Arial" charset="0"/>
              </a:rPr>
              <a:t>physically meet with a provider within </a:t>
            </a:r>
            <a:r>
              <a:rPr lang="en-US" sz="2400" kern="1200" dirty="0" smtClean="0">
                <a:latin typeface="Times New Roman" pitchFamily="18" charset="0"/>
                <a:cs typeface="Arial" charset="0"/>
              </a:rPr>
              <a:t>one to three days.</a:t>
            </a:r>
          </a:p>
          <a:p>
            <a:pPr lvl="0"/>
            <a:r>
              <a:rPr lang="en-US" sz="2400" dirty="0" smtClean="0"/>
              <a:t>Other priorities included: </a:t>
            </a:r>
          </a:p>
          <a:p>
            <a:pPr lvl="1"/>
            <a:r>
              <a:rPr lang="en-US" sz="1800" dirty="0"/>
              <a:t>To be treated with respect</a:t>
            </a:r>
            <a:endParaRPr lang="en-CA" sz="1800" dirty="0"/>
          </a:p>
          <a:p>
            <a:pPr lvl="1"/>
            <a:r>
              <a:rPr lang="en-US" sz="1800" dirty="0" smtClean="0"/>
              <a:t>The right care at the right time (i.e</a:t>
            </a:r>
            <a:r>
              <a:rPr lang="en-US" sz="1800" dirty="0"/>
              <a:t>. urgent care when it’s urgent)</a:t>
            </a:r>
            <a:endParaRPr lang="en-CA" sz="1800" dirty="0"/>
          </a:p>
          <a:p>
            <a:pPr lvl="1"/>
            <a:r>
              <a:rPr lang="en-US" sz="1800" dirty="0" smtClean="0"/>
              <a:t>My </a:t>
            </a:r>
            <a:r>
              <a:rPr lang="en-US" sz="1800" dirty="0"/>
              <a:t>records are available to the person I </a:t>
            </a:r>
            <a:r>
              <a:rPr lang="en-US" sz="1800" dirty="0" smtClean="0"/>
              <a:t>see</a:t>
            </a:r>
          </a:p>
          <a:p>
            <a:pPr lvl="1"/>
            <a:r>
              <a:rPr lang="en-US" sz="1800" dirty="0" smtClean="0"/>
              <a:t>Competency</a:t>
            </a:r>
            <a:endParaRPr lang="en-CA" sz="1800" dirty="0"/>
          </a:p>
          <a:p>
            <a:pPr lvl="1"/>
            <a:r>
              <a:rPr lang="en-US" sz="1800" dirty="0"/>
              <a:t>Confidentiality </a:t>
            </a:r>
            <a:endParaRPr lang="en-CA" sz="1800" dirty="0"/>
          </a:p>
          <a:p>
            <a:pPr lvl="1"/>
            <a:r>
              <a:rPr lang="en-US" sz="1800" dirty="0"/>
              <a:t>Timely test </a:t>
            </a:r>
            <a:r>
              <a:rPr lang="en-US" sz="1800" dirty="0" smtClean="0"/>
              <a:t>results</a:t>
            </a:r>
            <a:endParaRPr lang="en-CA" sz="1800"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19</a:t>
            </a:fld>
            <a:endParaRPr lang="en-CA" altLang="en-US" dirty="0"/>
          </a:p>
        </p:txBody>
      </p:sp>
    </p:spTree>
    <p:extLst>
      <p:ext uri="{BB962C8B-B14F-4D97-AF65-F5344CB8AC3E}">
        <p14:creationId xmlns:p14="http://schemas.microsoft.com/office/powerpoint/2010/main" val="3436158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Managing Potential Bias</a:t>
            </a:r>
            <a:endParaRPr lang="en-CA" dirty="0"/>
          </a:p>
        </p:txBody>
      </p:sp>
      <p:sp>
        <p:nvSpPr>
          <p:cNvPr id="3" name="Content Placeholder 2"/>
          <p:cNvSpPr>
            <a:spLocks noGrp="1"/>
          </p:cNvSpPr>
          <p:nvPr>
            <p:ph idx="1"/>
          </p:nvPr>
        </p:nvSpPr>
        <p:spPr/>
        <p:txBody>
          <a:bodyPr/>
          <a:lstStyle/>
          <a:p>
            <a:r>
              <a:rPr lang="en-CA" dirty="0" smtClean="0"/>
              <a:t>Shannon Holms is a Ministry of Health employee.</a:t>
            </a:r>
          </a:p>
          <a:p>
            <a:r>
              <a:rPr lang="en-CA" dirty="0" smtClean="0"/>
              <a:t>Darlene Arsenault is an Interior Health employee.</a:t>
            </a:r>
          </a:p>
          <a:p>
            <a:r>
              <a:rPr lang="en-CA" dirty="0" smtClean="0"/>
              <a:t>Assistance with the patient engagement sessions and consultation was with Delaney and Associates.</a:t>
            </a:r>
          </a:p>
          <a:p>
            <a:r>
              <a:rPr lang="en-CA" dirty="0" smtClean="0"/>
              <a:t>Presenting information on work that was a collaborative effort with many health sector organizations and Delaney and Associates.</a:t>
            </a:r>
          </a:p>
          <a:p>
            <a:endParaRPr lang="en-CA"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2</a:t>
            </a:fld>
            <a:endParaRPr lang="en-CA" altLang="en-US" dirty="0"/>
          </a:p>
        </p:txBody>
      </p:sp>
    </p:spTree>
    <p:extLst>
      <p:ext uri="{BB962C8B-B14F-4D97-AF65-F5344CB8AC3E}">
        <p14:creationId xmlns:p14="http://schemas.microsoft.com/office/powerpoint/2010/main" val="2305670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Engagement Results</a:t>
            </a:r>
          </a:p>
        </p:txBody>
      </p:sp>
      <p:sp>
        <p:nvSpPr>
          <p:cNvPr id="3" name="Content Placeholder 2"/>
          <p:cNvSpPr>
            <a:spLocks noGrp="1"/>
          </p:cNvSpPr>
          <p:nvPr>
            <p:ph idx="1"/>
          </p:nvPr>
        </p:nvSpPr>
        <p:spPr>
          <a:xfrm>
            <a:off x="469392" y="1357314"/>
            <a:ext cx="8229600" cy="1434654"/>
          </a:xfrm>
        </p:spPr>
        <p:txBody>
          <a:bodyPr/>
          <a:lstStyle/>
          <a:p>
            <a:pPr marL="0" indent="0">
              <a:buNone/>
            </a:pPr>
            <a:r>
              <a:rPr lang="en-CA" dirty="0" smtClean="0"/>
              <a:t>What does success look like? How can we evaluate your experience with the Patient Medical Home?</a:t>
            </a:r>
            <a:endParaRPr lang="en-CA" dirty="0"/>
          </a:p>
          <a:p>
            <a:pPr marL="0" indent="0">
              <a:buNone/>
            </a:pPr>
            <a:endParaRPr lang="en-CA"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20</a:t>
            </a:fld>
            <a:endParaRPr lang="en-CA" alt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584704" y="2892552"/>
            <a:ext cx="3744849" cy="2374392"/>
          </a:xfrm>
          <a:prstGeom prst="rect">
            <a:avLst/>
          </a:prstGeom>
        </p:spPr>
      </p:pic>
      <p:sp>
        <p:nvSpPr>
          <p:cNvPr id="6" name="Text Box 290"/>
          <p:cNvSpPr txBox="1">
            <a:spLocks noChangeArrowheads="1"/>
          </p:cNvSpPr>
          <p:nvPr/>
        </p:nvSpPr>
        <p:spPr bwMode="auto">
          <a:xfrm>
            <a:off x="3194304" y="5210875"/>
            <a:ext cx="4303776" cy="393065"/>
          </a:xfrm>
          <a:prstGeom prst="rect">
            <a:avLst/>
          </a:prstGeom>
          <a:noFill/>
          <a:ln>
            <a:noFill/>
          </a:ln>
          <a:extLst/>
        </p:spPr>
        <p:txBody>
          <a:bodyPr rot="0" vert="horz" wrap="square" lIns="91440" tIns="45720" rIns="91440" bIns="45720" anchor="t" anchorCtr="0" upright="1">
            <a:noAutofit/>
          </a:bodyPr>
          <a:lstStyle/>
          <a:p>
            <a:pPr algn="ctr">
              <a:lnSpc>
                <a:spcPct val="125000"/>
              </a:lnSpc>
              <a:spcAft>
                <a:spcPts val="0"/>
              </a:spcAft>
            </a:pPr>
            <a:r>
              <a:rPr lang="en-CA" sz="1100" b="1" dirty="0">
                <a:solidFill>
                  <a:srgbClr val="4C483D"/>
                </a:solidFill>
                <a:effectLst/>
                <a:latin typeface="Garamond"/>
                <a:ea typeface="MS Mincho"/>
                <a:cs typeface="Times New Roman"/>
              </a:rPr>
              <a:t>Photo: </a:t>
            </a:r>
            <a:r>
              <a:rPr lang="en-CA" sz="1100" dirty="0">
                <a:solidFill>
                  <a:srgbClr val="4C483D"/>
                </a:solidFill>
                <a:effectLst/>
                <a:latin typeface="Garamond"/>
                <a:ea typeface="MS Mincho"/>
                <a:cs typeface="Times New Roman"/>
              </a:rPr>
              <a:t>Patient Engagement Session</a:t>
            </a:r>
          </a:p>
          <a:p>
            <a:pPr algn="ctr">
              <a:lnSpc>
                <a:spcPct val="125000"/>
              </a:lnSpc>
              <a:spcAft>
                <a:spcPts val="0"/>
              </a:spcAft>
            </a:pPr>
            <a:r>
              <a:rPr lang="en-CA" sz="1100" dirty="0">
                <a:solidFill>
                  <a:srgbClr val="4C483D"/>
                </a:solidFill>
                <a:effectLst/>
                <a:latin typeface="Garamond"/>
                <a:ea typeface="MS Mincho"/>
                <a:cs typeface="Times New Roman"/>
              </a:rPr>
              <a:t> </a:t>
            </a:r>
          </a:p>
        </p:txBody>
      </p:sp>
    </p:spTree>
    <p:extLst>
      <p:ext uri="{BB962C8B-B14F-4D97-AF65-F5344CB8AC3E}">
        <p14:creationId xmlns:p14="http://schemas.microsoft.com/office/powerpoint/2010/main" val="1920260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Engagement Results</a:t>
            </a:r>
          </a:p>
        </p:txBody>
      </p:sp>
      <p:sp>
        <p:nvSpPr>
          <p:cNvPr id="3" name="Content Placeholder 2"/>
          <p:cNvSpPr>
            <a:spLocks noGrp="1"/>
          </p:cNvSpPr>
          <p:nvPr>
            <p:ph idx="1"/>
          </p:nvPr>
        </p:nvSpPr>
        <p:spPr>
          <a:xfrm>
            <a:off x="458788" y="1357313"/>
            <a:ext cx="8229600" cy="4474465"/>
          </a:xfrm>
        </p:spPr>
        <p:txBody>
          <a:bodyPr>
            <a:noAutofit/>
          </a:bodyPr>
          <a:lstStyle/>
          <a:p>
            <a:pPr>
              <a:spcBef>
                <a:spcPts val="0"/>
              </a:spcBef>
              <a:spcAft>
                <a:spcPts val="1800"/>
              </a:spcAft>
            </a:pPr>
            <a:r>
              <a:rPr lang="en-US" sz="2400" dirty="0" smtClean="0"/>
              <a:t>Measuring my ability to access care and how my care provider communicates with me and others is important.</a:t>
            </a:r>
          </a:p>
          <a:p>
            <a:pPr>
              <a:spcBef>
                <a:spcPts val="0"/>
              </a:spcBef>
              <a:spcAft>
                <a:spcPts val="1200"/>
              </a:spcAft>
            </a:pPr>
            <a:r>
              <a:rPr lang="en-US" sz="2400" dirty="0" smtClean="0"/>
              <a:t>Other important indicators to measure performance included:</a:t>
            </a:r>
          </a:p>
          <a:p>
            <a:pPr lvl="1">
              <a:spcBef>
                <a:spcPts val="0"/>
              </a:spcBef>
              <a:spcAft>
                <a:spcPts val="1200"/>
              </a:spcAft>
            </a:pPr>
            <a:r>
              <a:rPr lang="en-US" sz="1800" dirty="0" smtClean="0"/>
              <a:t>If </a:t>
            </a:r>
            <a:r>
              <a:rPr lang="en-US" sz="1800" dirty="0"/>
              <a:t>patients have access to a regular health care </a:t>
            </a:r>
            <a:r>
              <a:rPr lang="en-US" sz="1800" dirty="0" smtClean="0"/>
              <a:t>provider.</a:t>
            </a:r>
          </a:p>
          <a:p>
            <a:pPr lvl="1">
              <a:spcBef>
                <a:spcPts val="0"/>
              </a:spcBef>
              <a:spcAft>
                <a:spcPts val="1200"/>
              </a:spcAft>
            </a:pPr>
            <a:r>
              <a:rPr lang="en-US" sz="1800" dirty="0" smtClean="0"/>
              <a:t>What </a:t>
            </a:r>
            <a:r>
              <a:rPr lang="en-US" sz="1800" dirty="0"/>
              <a:t>barriers exist </a:t>
            </a:r>
            <a:r>
              <a:rPr lang="en-US" sz="1800" dirty="0" smtClean="0"/>
              <a:t>that prevent </a:t>
            </a:r>
            <a:r>
              <a:rPr lang="en-US" sz="1800" dirty="0"/>
              <a:t>a patient from having a regular care </a:t>
            </a:r>
            <a:r>
              <a:rPr lang="en-US" sz="1800" dirty="0" smtClean="0"/>
              <a:t>provider.</a:t>
            </a:r>
          </a:p>
          <a:p>
            <a:pPr lvl="1"/>
            <a:r>
              <a:rPr lang="en-US" sz="1800" dirty="0" smtClean="0"/>
              <a:t>Barriers </a:t>
            </a:r>
            <a:r>
              <a:rPr lang="en-US" sz="1800" dirty="0"/>
              <a:t>to accessing care in </a:t>
            </a:r>
            <a:r>
              <a:rPr lang="en-US" sz="1800" dirty="0" smtClean="0"/>
              <a:t>general, like transportation and language barriers.</a:t>
            </a:r>
            <a:endParaRPr lang="en-CA" sz="1800"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21</a:t>
            </a:fld>
            <a:endParaRPr lang="en-CA" altLang="en-US" dirty="0"/>
          </a:p>
        </p:txBody>
      </p:sp>
    </p:spTree>
    <p:extLst>
      <p:ext uri="{BB962C8B-B14F-4D97-AF65-F5344CB8AC3E}">
        <p14:creationId xmlns:p14="http://schemas.microsoft.com/office/powerpoint/2010/main" val="3477994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Engagement Results</a:t>
            </a:r>
          </a:p>
        </p:txBody>
      </p:sp>
      <p:sp>
        <p:nvSpPr>
          <p:cNvPr id="3" name="Content Placeholder 2"/>
          <p:cNvSpPr>
            <a:spLocks noGrp="1"/>
          </p:cNvSpPr>
          <p:nvPr>
            <p:ph idx="1"/>
          </p:nvPr>
        </p:nvSpPr>
        <p:spPr>
          <a:xfrm>
            <a:off x="457200" y="1121664"/>
            <a:ext cx="8229600" cy="4584192"/>
          </a:xfrm>
        </p:spPr>
        <p:txBody>
          <a:bodyPr>
            <a:normAutofit fontScale="85000" lnSpcReduction="20000"/>
          </a:bodyPr>
          <a:lstStyle/>
          <a:p>
            <a:pPr marL="0" indent="0">
              <a:buNone/>
            </a:pPr>
            <a:endParaRPr lang="en-CA" sz="1000" dirty="0" smtClean="0"/>
          </a:p>
          <a:p>
            <a:r>
              <a:rPr lang="en-US" dirty="0" smtClean="0"/>
              <a:t>What does good care feel like?</a:t>
            </a:r>
          </a:p>
          <a:p>
            <a:pPr lvl="1"/>
            <a:r>
              <a:rPr lang="en-US" dirty="0"/>
              <a:t>The vast majority of participants said they felt </a:t>
            </a:r>
            <a:r>
              <a:rPr lang="en-US" i="1" dirty="0"/>
              <a:t>valued</a:t>
            </a:r>
            <a:r>
              <a:rPr lang="en-US" dirty="0"/>
              <a:t> as a </a:t>
            </a:r>
            <a:r>
              <a:rPr lang="en-US" dirty="0" smtClean="0"/>
              <a:t>person, followed by c</a:t>
            </a:r>
            <a:r>
              <a:rPr lang="en-US" i="1" dirty="0" smtClean="0"/>
              <a:t>ared </a:t>
            </a:r>
            <a:r>
              <a:rPr lang="en-US" i="1" dirty="0"/>
              <a:t>for</a:t>
            </a:r>
            <a:r>
              <a:rPr lang="en-US" dirty="0"/>
              <a:t>. The words </a:t>
            </a:r>
            <a:r>
              <a:rPr lang="en-US" i="1" dirty="0"/>
              <a:t>nurtured, safe and </a:t>
            </a:r>
            <a:r>
              <a:rPr lang="en-US" i="1" dirty="0" smtClean="0"/>
              <a:t>protected </a:t>
            </a:r>
            <a:r>
              <a:rPr lang="en-US" dirty="0" smtClean="0"/>
              <a:t>were also used. </a:t>
            </a:r>
          </a:p>
          <a:p>
            <a:r>
              <a:rPr lang="en-US" dirty="0" smtClean="0"/>
              <a:t>What is observable when receiving good care?</a:t>
            </a:r>
          </a:p>
          <a:p>
            <a:pPr lvl="1"/>
            <a:r>
              <a:rPr lang="en-US" sz="2800" dirty="0"/>
              <a:t>I was the focus. The provider was looking at and listening to me.</a:t>
            </a:r>
            <a:endParaRPr lang="en-CA" sz="2800" dirty="0"/>
          </a:p>
          <a:p>
            <a:pPr lvl="1"/>
            <a:r>
              <a:rPr lang="en-CA" sz="2800" dirty="0" smtClean="0"/>
              <a:t>There was a plan.</a:t>
            </a:r>
            <a:endParaRPr lang="en-CA" sz="2800" dirty="0"/>
          </a:p>
          <a:p>
            <a:pPr lvl="1"/>
            <a:r>
              <a:rPr lang="en-US" sz="2800" dirty="0"/>
              <a:t>There was good </a:t>
            </a:r>
            <a:r>
              <a:rPr lang="en-US" sz="2800" dirty="0" smtClean="0"/>
              <a:t>communication.</a:t>
            </a:r>
            <a:endParaRPr lang="en-CA" sz="2800" dirty="0"/>
          </a:p>
          <a:p>
            <a:pPr lvl="1"/>
            <a:r>
              <a:rPr lang="en-US" sz="2800" dirty="0"/>
              <a:t>They took the time to comfort and reassure me.</a:t>
            </a:r>
            <a:endParaRPr lang="en-CA" sz="2800" dirty="0"/>
          </a:p>
          <a:p>
            <a:pPr lvl="1"/>
            <a:r>
              <a:rPr lang="en-US" sz="2800" dirty="0"/>
              <a:t>I could see there was someone in charge, coordinating my care. </a:t>
            </a:r>
            <a:endParaRPr lang="en-CA" sz="2800"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22</a:t>
            </a:fld>
            <a:endParaRPr lang="en-CA" altLang="en-US" dirty="0"/>
          </a:p>
        </p:txBody>
      </p:sp>
    </p:spTree>
    <p:extLst>
      <p:ext uri="{BB962C8B-B14F-4D97-AF65-F5344CB8AC3E}">
        <p14:creationId xmlns:p14="http://schemas.microsoft.com/office/powerpoint/2010/main" val="2256089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Engagement Results - Conclusions</a:t>
            </a:r>
            <a:endParaRPr lang="en-CA" dirty="0"/>
          </a:p>
        </p:txBody>
      </p:sp>
      <p:sp>
        <p:nvSpPr>
          <p:cNvPr id="3" name="Content Placeholder 2"/>
          <p:cNvSpPr>
            <a:spLocks noGrp="1"/>
          </p:cNvSpPr>
          <p:nvPr>
            <p:ph idx="1"/>
          </p:nvPr>
        </p:nvSpPr>
        <p:spPr>
          <a:xfrm>
            <a:off x="458788" y="1357313"/>
            <a:ext cx="8229600" cy="4815839"/>
          </a:xfrm>
        </p:spPr>
        <p:txBody>
          <a:bodyPr>
            <a:noAutofit/>
          </a:bodyPr>
          <a:lstStyle/>
          <a:p>
            <a:pPr lvl="0"/>
            <a:r>
              <a:rPr lang="en-CA" sz="2400" dirty="0" smtClean="0"/>
              <a:t>Participants supported </a:t>
            </a:r>
            <a:r>
              <a:rPr lang="en-CA" sz="2400" dirty="0"/>
              <a:t>the proposed model of care </a:t>
            </a:r>
            <a:r>
              <a:rPr lang="en-CA" sz="2400" dirty="0" smtClean="0"/>
              <a:t>delivery, but some were </a:t>
            </a:r>
            <a:r>
              <a:rPr lang="en-CA" sz="2400" dirty="0" smtClean="0"/>
              <a:t>cautiously optimistic </a:t>
            </a:r>
            <a:r>
              <a:rPr lang="en-CA" sz="2400" dirty="0" smtClean="0"/>
              <a:t>it could be implemented.</a:t>
            </a:r>
          </a:p>
          <a:p>
            <a:pPr lvl="0"/>
            <a:r>
              <a:rPr lang="en-CA" sz="2400" dirty="0" smtClean="0"/>
              <a:t>Overwhelmingly participants </a:t>
            </a:r>
            <a:r>
              <a:rPr lang="en-CA" sz="2400" dirty="0"/>
              <a:t>do not like the use of the </a:t>
            </a:r>
            <a:r>
              <a:rPr lang="en-CA" sz="2400" dirty="0" smtClean="0"/>
              <a:t>word </a:t>
            </a:r>
            <a:r>
              <a:rPr lang="en-CA" sz="2400" dirty="0"/>
              <a:t>“</a:t>
            </a:r>
            <a:r>
              <a:rPr lang="en-CA" sz="2400" dirty="0" smtClean="0"/>
              <a:t>home” in both models: patient medical home and primary care home.</a:t>
            </a:r>
            <a:endParaRPr lang="en-CA" sz="2400" dirty="0" smtClean="0"/>
          </a:p>
          <a:p>
            <a:pPr lvl="0"/>
            <a:r>
              <a:rPr lang="en-US" sz="2400" dirty="0" smtClean="0"/>
              <a:t>When choosing from a list, accessibility </a:t>
            </a:r>
            <a:r>
              <a:rPr lang="en-US" sz="2400" dirty="0"/>
              <a:t>and </a:t>
            </a:r>
            <a:r>
              <a:rPr lang="en-US" sz="2400" dirty="0" smtClean="0"/>
              <a:t>timely access are </a:t>
            </a:r>
            <a:r>
              <a:rPr lang="en-US" sz="2400" dirty="0"/>
              <a:t>the most important measures of </a:t>
            </a:r>
            <a:r>
              <a:rPr lang="en-US" sz="2400" dirty="0" smtClean="0"/>
              <a:t>success.</a:t>
            </a:r>
          </a:p>
          <a:p>
            <a:pPr lvl="0"/>
            <a:r>
              <a:rPr lang="en-US" sz="2400" dirty="0" smtClean="0"/>
              <a:t>However, during </a:t>
            </a:r>
            <a:r>
              <a:rPr lang="en-US" sz="2400" dirty="0"/>
              <a:t>open </a:t>
            </a:r>
            <a:r>
              <a:rPr lang="en-US" sz="2400" dirty="0" smtClean="0"/>
              <a:t>discussion the human </a:t>
            </a:r>
            <a:r>
              <a:rPr lang="en-US" sz="2400" dirty="0"/>
              <a:t>elements of care </a:t>
            </a:r>
            <a:r>
              <a:rPr lang="en-US" sz="2400" dirty="0" smtClean="0"/>
              <a:t>were prioritized higher </a:t>
            </a:r>
            <a:r>
              <a:rPr lang="en-US" sz="2400" dirty="0"/>
              <a:t>than </a:t>
            </a:r>
            <a:r>
              <a:rPr lang="en-US" sz="2400" dirty="0" smtClean="0"/>
              <a:t>access.</a:t>
            </a:r>
            <a:endParaRPr lang="en-CA" sz="2400" dirty="0"/>
          </a:p>
          <a:p>
            <a:pPr lvl="0"/>
            <a:r>
              <a:rPr lang="en-US" sz="2400" dirty="0"/>
              <a:t>Being able to spend more time with their provider was also consistently identified as one of the most important aspects of primary care. </a:t>
            </a:r>
            <a:endParaRPr lang="en-CA" sz="2400"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23</a:t>
            </a:fld>
            <a:endParaRPr lang="en-CA" altLang="en-US" dirty="0"/>
          </a:p>
        </p:txBody>
      </p:sp>
    </p:spTree>
    <p:extLst>
      <p:ext uri="{BB962C8B-B14F-4D97-AF65-F5344CB8AC3E}">
        <p14:creationId xmlns:p14="http://schemas.microsoft.com/office/powerpoint/2010/main" val="991813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Engagement Feedback</a:t>
            </a:r>
            <a:endParaRPr lang="en-CA" dirty="0"/>
          </a:p>
        </p:txBody>
      </p:sp>
      <p:sp>
        <p:nvSpPr>
          <p:cNvPr id="3" name="Content Placeholder 2"/>
          <p:cNvSpPr>
            <a:spLocks noGrp="1"/>
          </p:cNvSpPr>
          <p:nvPr>
            <p:ph idx="1"/>
          </p:nvPr>
        </p:nvSpPr>
        <p:spPr>
          <a:xfrm>
            <a:off x="458788" y="1357313"/>
            <a:ext cx="8229600" cy="1251775"/>
          </a:xfrm>
        </p:spPr>
        <p:txBody>
          <a:bodyPr>
            <a:normAutofit/>
          </a:bodyPr>
          <a:lstStyle/>
          <a:p>
            <a:r>
              <a:rPr lang="en-CA" sz="2400" dirty="0" smtClean="0"/>
              <a:t>Very well received by the patient participants.</a:t>
            </a:r>
          </a:p>
          <a:p>
            <a:r>
              <a:rPr lang="en-CA" sz="2400" dirty="0" smtClean="0"/>
              <a:t>They appreciated being engaged at the front end.</a:t>
            </a:r>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24</a:t>
            </a:fld>
            <a:endParaRPr lang="en-CA" altLang="en-US" dirty="0"/>
          </a:p>
        </p:txBody>
      </p:sp>
      <p:pic>
        <p:nvPicPr>
          <p:cNvPr id="5" name="Picture 4" descr="C:\Users\sholms\Pictures\Patient Engagement - Kelowna\Ron Jod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7917" y="2767584"/>
            <a:ext cx="4049077" cy="2584704"/>
          </a:xfrm>
          <a:prstGeom prst="rect">
            <a:avLst/>
          </a:prstGeom>
          <a:noFill/>
          <a:ln>
            <a:noFill/>
          </a:ln>
        </p:spPr>
      </p:pic>
      <p:sp>
        <p:nvSpPr>
          <p:cNvPr id="6" name="Text Box 290"/>
          <p:cNvSpPr txBox="1">
            <a:spLocks noChangeArrowheads="1"/>
          </p:cNvSpPr>
          <p:nvPr/>
        </p:nvSpPr>
        <p:spPr bwMode="auto">
          <a:xfrm>
            <a:off x="3704653" y="5327904"/>
            <a:ext cx="3514725" cy="393065"/>
          </a:xfrm>
          <a:prstGeom prst="rect">
            <a:avLst/>
          </a:prstGeom>
          <a:noFill/>
          <a:ln>
            <a:noFill/>
          </a:ln>
          <a:extLst/>
        </p:spPr>
        <p:txBody>
          <a:bodyPr rot="0" vert="horz" wrap="square" lIns="91440" tIns="45720" rIns="91440" bIns="45720" anchor="t" anchorCtr="0" upright="1">
            <a:noAutofit/>
          </a:bodyPr>
          <a:lstStyle/>
          <a:p>
            <a:pPr algn="ctr">
              <a:lnSpc>
                <a:spcPct val="125000"/>
              </a:lnSpc>
              <a:spcAft>
                <a:spcPts val="0"/>
              </a:spcAft>
            </a:pPr>
            <a:r>
              <a:rPr lang="en-CA" sz="1100" b="1" dirty="0">
                <a:solidFill>
                  <a:srgbClr val="4C483D"/>
                </a:solidFill>
                <a:effectLst/>
                <a:latin typeface="Garamond"/>
                <a:ea typeface="MS Mincho"/>
                <a:cs typeface="Times New Roman"/>
              </a:rPr>
              <a:t>Photo: </a:t>
            </a:r>
            <a:r>
              <a:rPr lang="en-CA" sz="1100" dirty="0">
                <a:solidFill>
                  <a:srgbClr val="4C483D"/>
                </a:solidFill>
                <a:effectLst/>
                <a:latin typeface="Garamond"/>
                <a:ea typeface="MS Mincho"/>
                <a:cs typeface="Times New Roman"/>
              </a:rPr>
              <a:t>Patient Engagement Session</a:t>
            </a:r>
          </a:p>
          <a:p>
            <a:pPr algn="ctr">
              <a:lnSpc>
                <a:spcPct val="125000"/>
              </a:lnSpc>
              <a:spcAft>
                <a:spcPts val="0"/>
              </a:spcAft>
            </a:pPr>
            <a:r>
              <a:rPr lang="en-CA" sz="1100" dirty="0">
                <a:solidFill>
                  <a:srgbClr val="4C483D"/>
                </a:solidFill>
                <a:effectLst/>
                <a:latin typeface="Garamond"/>
                <a:ea typeface="MS Mincho"/>
                <a:cs typeface="Times New Roman"/>
              </a:rPr>
              <a:t> </a:t>
            </a:r>
          </a:p>
        </p:txBody>
      </p:sp>
    </p:spTree>
    <p:extLst>
      <p:ext uri="{BB962C8B-B14F-4D97-AF65-F5344CB8AC3E}">
        <p14:creationId xmlns:p14="http://schemas.microsoft.com/office/powerpoint/2010/main" val="78817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a:t>
            </a:r>
            <a:endParaRPr lang="en-CA" dirty="0"/>
          </a:p>
        </p:txBody>
      </p:sp>
      <p:sp>
        <p:nvSpPr>
          <p:cNvPr id="3" name="Content Placeholder 2"/>
          <p:cNvSpPr>
            <a:spLocks noGrp="1"/>
          </p:cNvSpPr>
          <p:nvPr>
            <p:ph idx="1"/>
          </p:nvPr>
        </p:nvSpPr>
        <p:spPr>
          <a:xfrm>
            <a:off x="457200" y="1357313"/>
            <a:ext cx="4116388" cy="4530725"/>
          </a:xfrm>
        </p:spPr>
        <p:txBody>
          <a:bodyPr>
            <a:normAutofit/>
          </a:bodyPr>
          <a:lstStyle/>
          <a:p>
            <a:pPr>
              <a:spcBef>
                <a:spcPts val="0"/>
              </a:spcBef>
              <a:spcAft>
                <a:spcPts val="1800"/>
              </a:spcAft>
            </a:pPr>
            <a:r>
              <a:rPr lang="en-CA" sz="2400" dirty="0" smtClean="0"/>
              <a:t>How will the information be used?</a:t>
            </a:r>
          </a:p>
          <a:p>
            <a:pPr>
              <a:spcBef>
                <a:spcPts val="0"/>
              </a:spcBef>
              <a:spcAft>
                <a:spcPts val="1800"/>
              </a:spcAft>
            </a:pPr>
            <a:r>
              <a:rPr lang="en-CA" sz="2400" dirty="0" smtClean="0"/>
              <a:t>Planning for future engagement.</a:t>
            </a:r>
          </a:p>
          <a:p>
            <a:pPr>
              <a:spcBef>
                <a:spcPts val="0"/>
              </a:spcBef>
              <a:spcAft>
                <a:spcPts val="1800"/>
              </a:spcAft>
            </a:pPr>
            <a:r>
              <a:rPr lang="en-CA" sz="2400" dirty="0" smtClean="0"/>
              <a:t>Building on our system level collaboration. </a:t>
            </a:r>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25</a:t>
            </a:fld>
            <a:endParaRPr lang="en-CA" altLang="en-US" dirty="0"/>
          </a:p>
        </p:txBody>
      </p:sp>
      <p:pic>
        <p:nvPicPr>
          <p:cNvPr id="5" name="Picture 4" descr="X:\PHC &amp; SS\Strategic Programs &amp; Initiatives (40560-30)\Primary Care Access Strategy (40560-30)\Events\Photos\IMG_988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8551" y="1510348"/>
            <a:ext cx="2599436" cy="3420936"/>
          </a:xfrm>
          <a:prstGeom prst="rect">
            <a:avLst/>
          </a:prstGeom>
          <a:noFill/>
          <a:ln>
            <a:noFill/>
          </a:ln>
        </p:spPr>
      </p:pic>
      <p:sp>
        <p:nvSpPr>
          <p:cNvPr id="6" name="Text Box 290"/>
          <p:cNvSpPr txBox="1">
            <a:spLocks noChangeArrowheads="1"/>
          </p:cNvSpPr>
          <p:nvPr/>
        </p:nvSpPr>
        <p:spPr bwMode="auto">
          <a:xfrm>
            <a:off x="5282247" y="4914204"/>
            <a:ext cx="3514725" cy="393065"/>
          </a:xfrm>
          <a:prstGeom prst="rect">
            <a:avLst/>
          </a:prstGeom>
          <a:noFill/>
          <a:ln>
            <a:noFill/>
          </a:ln>
          <a:extLst/>
        </p:spPr>
        <p:txBody>
          <a:bodyPr rot="0" vert="horz" wrap="square" lIns="91440" tIns="45720" rIns="91440" bIns="45720" anchor="t" anchorCtr="0" upright="1">
            <a:noAutofit/>
          </a:bodyPr>
          <a:lstStyle/>
          <a:p>
            <a:pPr algn="ctr">
              <a:lnSpc>
                <a:spcPct val="125000"/>
              </a:lnSpc>
              <a:spcAft>
                <a:spcPts val="0"/>
              </a:spcAft>
            </a:pPr>
            <a:r>
              <a:rPr lang="en-CA" sz="1100" b="1" dirty="0">
                <a:solidFill>
                  <a:srgbClr val="4C483D"/>
                </a:solidFill>
                <a:effectLst/>
                <a:latin typeface="Garamond"/>
                <a:ea typeface="MS Mincho"/>
                <a:cs typeface="Times New Roman"/>
              </a:rPr>
              <a:t>Photo: </a:t>
            </a:r>
            <a:r>
              <a:rPr lang="en-CA" sz="1100" dirty="0">
                <a:solidFill>
                  <a:srgbClr val="4C483D"/>
                </a:solidFill>
                <a:effectLst/>
                <a:latin typeface="Garamond"/>
                <a:ea typeface="MS Mincho"/>
                <a:cs typeface="Times New Roman"/>
              </a:rPr>
              <a:t>Patient Engagement Session</a:t>
            </a:r>
          </a:p>
          <a:p>
            <a:pPr algn="ctr">
              <a:lnSpc>
                <a:spcPct val="125000"/>
              </a:lnSpc>
              <a:spcAft>
                <a:spcPts val="0"/>
              </a:spcAft>
            </a:pPr>
            <a:r>
              <a:rPr lang="en-CA" sz="1100" dirty="0">
                <a:solidFill>
                  <a:srgbClr val="4C483D"/>
                </a:solidFill>
                <a:effectLst/>
                <a:latin typeface="Garamond"/>
                <a:ea typeface="MS Mincho"/>
                <a:cs typeface="Times New Roman"/>
              </a:rPr>
              <a:t> </a:t>
            </a:r>
          </a:p>
        </p:txBody>
      </p:sp>
    </p:spTree>
    <p:extLst>
      <p:ext uri="{BB962C8B-B14F-4D97-AF65-F5344CB8AC3E}">
        <p14:creationId xmlns:p14="http://schemas.microsoft.com/office/powerpoint/2010/main" val="3092054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949" y="485077"/>
            <a:ext cx="3151632" cy="1139825"/>
          </a:xfrm>
        </p:spPr>
        <p:txBody>
          <a:bodyPr/>
          <a:lstStyle/>
          <a:p>
            <a:pPr algn="ctr"/>
            <a:r>
              <a:rPr lang="en-CA" dirty="0" smtClean="0"/>
              <a:t>Questions?</a:t>
            </a:r>
            <a:endParaRPr lang="en-CA"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26</a:t>
            </a:fld>
            <a:endParaRPr lang="en-CA" alt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523232" y="1363788"/>
            <a:ext cx="3755390" cy="3057525"/>
          </a:xfrm>
          <a:prstGeom prst="rect">
            <a:avLst/>
          </a:prstGeom>
        </p:spPr>
      </p:pic>
      <p:pic>
        <p:nvPicPr>
          <p:cNvPr id="6" name="Picture 5" descr="X:\PHC &amp; SS\Strategic Programs &amp; Initiatives (40560-30)\Primary Care Access Strategy (40560-30)\Events\Photos\IMG_9881.JPG"/>
          <p:cNvPicPr/>
          <p:nvPr/>
        </p:nvPicPr>
        <p:blipFill rotWithShape="1">
          <a:blip r:embed="rId4" cstate="print">
            <a:extLst>
              <a:ext uri="{28A0092B-C50C-407E-A947-70E740481C1C}">
                <a14:useLocalDpi xmlns:a14="http://schemas.microsoft.com/office/drawing/2010/main" val="0"/>
              </a:ext>
            </a:extLst>
          </a:blip>
          <a:srcRect l="13442" r="7718"/>
          <a:stretch/>
        </p:blipFill>
        <p:spPr bwMode="auto">
          <a:xfrm>
            <a:off x="914400" y="1363788"/>
            <a:ext cx="3486912" cy="3079623"/>
          </a:xfrm>
          <a:prstGeom prst="rect">
            <a:avLst/>
          </a:prstGeom>
          <a:noFill/>
          <a:ln>
            <a:noFill/>
          </a:ln>
        </p:spPr>
      </p:pic>
      <p:sp>
        <p:nvSpPr>
          <p:cNvPr id="7" name="Text Box 290"/>
          <p:cNvSpPr txBox="1">
            <a:spLocks noChangeArrowheads="1"/>
          </p:cNvSpPr>
          <p:nvPr/>
        </p:nvSpPr>
        <p:spPr bwMode="auto">
          <a:xfrm>
            <a:off x="5543931" y="4396928"/>
            <a:ext cx="3514725" cy="393065"/>
          </a:xfrm>
          <a:prstGeom prst="rect">
            <a:avLst/>
          </a:prstGeom>
          <a:noFill/>
          <a:ln>
            <a:noFill/>
          </a:ln>
          <a:extLst/>
        </p:spPr>
        <p:txBody>
          <a:bodyPr rot="0" vert="horz" wrap="square" lIns="91440" tIns="45720" rIns="91440" bIns="45720" anchor="t" anchorCtr="0" upright="1">
            <a:noAutofit/>
          </a:bodyPr>
          <a:lstStyle/>
          <a:p>
            <a:pPr algn="ctr">
              <a:lnSpc>
                <a:spcPct val="125000"/>
              </a:lnSpc>
              <a:spcAft>
                <a:spcPts val="0"/>
              </a:spcAft>
            </a:pPr>
            <a:r>
              <a:rPr lang="en-CA" sz="1100" b="1" dirty="0">
                <a:solidFill>
                  <a:srgbClr val="4C483D"/>
                </a:solidFill>
                <a:effectLst/>
                <a:latin typeface="Garamond"/>
                <a:ea typeface="MS Mincho"/>
                <a:cs typeface="Times New Roman"/>
              </a:rPr>
              <a:t>Photo: </a:t>
            </a:r>
            <a:r>
              <a:rPr lang="en-CA" sz="1100" dirty="0">
                <a:solidFill>
                  <a:srgbClr val="4C483D"/>
                </a:solidFill>
                <a:effectLst/>
                <a:latin typeface="Garamond"/>
                <a:ea typeface="MS Mincho"/>
                <a:cs typeface="Times New Roman"/>
              </a:rPr>
              <a:t>Patient Engagement Session</a:t>
            </a:r>
          </a:p>
          <a:p>
            <a:pPr algn="ctr">
              <a:lnSpc>
                <a:spcPct val="125000"/>
              </a:lnSpc>
              <a:spcAft>
                <a:spcPts val="0"/>
              </a:spcAft>
            </a:pPr>
            <a:r>
              <a:rPr lang="en-CA" sz="1100" dirty="0">
                <a:solidFill>
                  <a:srgbClr val="4C483D"/>
                </a:solidFill>
                <a:effectLst/>
                <a:latin typeface="Garamond"/>
                <a:ea typeface="MS Mincho"/>
                <a:cs typeface="Times New Roman"/>
              </a:rPr>
              <a:t> </a:t>
            </a:r>
          </a:p>
        </p:txBody>
      </p:sp>
      <p:sp>
        <p:nvSpPr>
          <p:cNvPr id="3" name="TextBox 2"/>
          <p:cNvSpPr txBox="1"/>
          <p:nvPr/>
        </p:nvSpPr>
        <p:spPr>
          <a:xfrm>
            <a:off x="914400" y="4690997"/>
            <a:ext cx="7364222" cy="1477328"/>
          </a:xfrm>
          <a:prstGeom prst="rect">
            <a:avLst/>
          </a:prstGeom>
          <a:noFill/>
        </p:spPr>
        <p:txBody>
          <a:bodyPr wrap="square" rtlCol="0">
            <a:spAutoFit/>
          </a:bodyPr>
          <a:lstStyle/>
          <a:p>
            <a:r>
              <a:rPr lang="en-CA" b="1" dirty="0">
                <a:latin typeface="+mn-lt"/>
              </a:rPr>
              <a:t>Shannon Holms</a:t>
            </a:r>
            <a:r>
              <a:rPr lang="en-CA" dirty="0">
                <a:latin typeface="+mn-lt"/>
              </a:rPr>
              <a:t> </a:t>
            </a:r>
            <a:r>
              <a:rPr lang="en-CA" b="1" dirty="0">
                <a:latin typeface="+mn-lt"/>
              </a:rPr>
              <a:t>|</a:t>
            </a:r>
            <a:r>
              <a:rPr lang="en-CA" dirty="0">
                <a:latin typeface="+mn-lt"/>
              </a:rPr>
              <a:t> Director, Patient Engagement and Community Programs</a:t>
            </a:r>
          </a:p>
          <a:p>
            <a:r>
              <a:rPr lang="en-CA" dirty="0" smtClean="0">
                <a:latin typeface="+mn-lt"/>
              </a:rPr>
              <a:t>Primary </a:t>
            </a:r>
            <a:r>
              <a:rPr lang="en-CA" dirty="0">
                <a:latin typeface="+mn-lt"/>
              </a:rPr>
              <a:t>and Community Care Policy Division | Ministry of Health </a:t>
            </a:r>
          </a:p>
          <a:p>
            <a:r>
              <a:rPr lang="en-CA" dirty="0">
                <a:latin typeface="+mn-lt"/>
              </a:rPr>
              <a:t>Phone: 250.952.2301 | Cell:  </a:t>
            </a:r>
            <a:r>
              <a:rPr lang="en-CA" dirty="0" smtClean="0">
                <a:latin typeface="+mn-lt"/>
              </a:rPr>
              <a:t>250.507.2490</a:t>
            </a:r>
          </a:p>
          <a:p>
            <a:r>
              <a:rPr lang="en-CA" dirty="0" smtClean="0">
                <a:latin typeface="+mn-lt"/>
              </a:rPr>
              <a:t>Or contact your local health authority lead</a:t>
            </a:r>
            <a:endParaRPr lang="en-CA" dirty="0">
              <a:latin typeface="+mn-lt"/>
            </a:endParaRPr>
          </a:p>
          <a:p>
            <a:endParaRPr lang="en-CA" dirty="0"/>
          </a:p>
        </p:txBody>
      </p:sp>
    </p:spTree>
    <p:extLst>
      <p:ext uri="{BB962C8B-B14F-4D97-AF65-F5344CB8AC3E}">
        <p14:creationId xmlns:p14="http://schemas.microsoft.com/office/powerpoint/2010/main" val="2942362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189" y="1758778"/>
            <a:ext cx="7623175" cy="1752600"/>
          </a:xfrm>
        </p:spPr>
        <p:txBody>
          <a:bodyPr/>
          <a:lstStyle/>
          <a:p>
            <a:pPr algn="ctr"/>
            <a:r>
              <a:rPr lang="en-CA" sz="3600" dirty="0" smtClean="0"/>
              <a:t>Patient Engagement on Primary and Community Care in British Columbia</a:t>
            </a:r>
            <a:r>
              <a:rPr lang="en-CA" sz="4400" dirty="0" smtClean="0"/>
              <a:t/>
            </a:r>
            <a:br>
              <a:rPr lang="en-CA" sz="4400" dirty="0" smtClean="0"/>
            </a:br>
            <a:r>
              <a:rPr lang="en-CA" sz="1600" dirty="0" smtClean="0"/>
              <a:t/>
            </a:r>
            <a:br>
              <a:rPr lang="en-CA" sz="1600" dirty="0" smtClean="0"/>
            </a:br>
            <a:r>
              <a:rPr lang="en-CA" sz="2800" i="1" dirty="0" smtClean="0"/>
              <a:t>Report on Findings</a:t>
            </a:r>
            <a:endParaRPr lang="en-CA" sz="2800" i="1" dirty="0"/>
          </a:p>
        </p:txBody>
      </p:sp>
      <p:sp>
        <p:nvSpPr>
          <p:cNvPr id="3" name="Subtitle 2"/>
          <p:cNvSpPr>
            <a:spLocks noGrp="1"/>
          </p:cNvSpPr>
          <p:nvPr>
            <p:ph type="subTitle" idx="1"/>
          </p:nvPr>
        </p:nvSpPr>
        <p:spPr>
          <a:xfrm>
            <a:off x="1981200" y="4008120"/>
            <a:ext cx="6553200" cy="1706880"/>
          </a:xfrm>
        </p:spPr>
        <p:txBody>
          <a:bodyPr/>
          <a:lstStyle/>
          <a:p>
            <a:r>
              <a:rPr lang="en-CA" dirty="0" smtClean="0"/>
              <a:t>June 20, 2017</a:t>
            </a:r>
            <a:endParaRPr lang="en-CA" dirty="0"/>
          </a:p>
        </p:txBody>
      </p:sp>
      <p:sp>
        <p:nvSpPr>
          <p:cNvPr id="4" name="Slide Number Placeholder 3"/>
          <p:cNvSpPr>
            <a:spLocks noGrp="1"/>
          </p:cNvSpPr>
          <p:nvPr>
            <p:ph type="sldNum" sz="quarter" idx="11"/>
          </p:nvPr>
        </p:nvSpPr>
        <p:spPr/>
        <p:txBody>
          <a:bodyPr/>
          <a:lstStyle/>
          <a:p>
            <a:pPr>
              <a:defRPr/>
            </a:pPr>
            <a:fld id="{7EF73C42-B9A2-4FED-ABDE-4AE3F94E673F}" type="slidenum">
              <a:rPr lang="en-CA" altLang="en-US" smtClean="0"/>
              <a:pPr>
                <a:defRPr/>
              </a:pPr>
              <a:t>3</a:t>
            </a:fld>
            <a:endParaRPr lang="en-CA" altLang="en-US" dirty="0"/>
          </a:p>
        </p:txBody>
      </p:sp>
      <p:sp>
        <p:nvSpPr>
          <p:cNvPr id="5" name="TextBox 4"/>
          <p:cNvSpPr txBox="1"/>
          <p:nvPr/>
        </p:nvSpPr>
        <p:spPr>
          <a:xfrm>
            <a:off x="906234" y="4514850"/>
            <a:ext cx="7584621" cy="369332"/>
          </a:xfrm>
          <a:prstGeom prst="rect">
            <a:avLst/>
          </a:prstGeom>
          <a:noFill/>
        </p:spPr>
        <p:txBody>
          <a:bodyPr wrap="square" rtlCol="0">
            <a:spAutoFit/>
          </a:bodyPr>
          <a:lstStyle/>
          <a:p>
            <a:r>
              <a:rPr lang="en-CA" dirty="0"/>
              <a:t>	</a:t>
            </a:r>
          </a:p>
        </p:txBody>
      </p:sp>
    </p:spTree>
    <p:extLst>
      <p:ext uri="{BB962C8B-B14F-4D97-AF65-F5344CB8AC3E}">
        <p14:creationId xmlns:p14="http://schemas.microsoft.com/office/powerpoint/2010/main" val="225752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96" y="155893"/>
            <a:ext cx="8229600" cy="1139825"/>
          </a:xfrm>
        </p:spPr>
        <p:txBody>
          <a:bodyPr>
            <a:normAutofit fontScale="90000"/>
          </a:bodyPr>
          <a:lstStyle/>
          <a:p>
            <a:r>
              <a:rPr lang="en-CA" dirty="0" smtClean="0"/>
              <a:t>Contributing Partners and Acknowledgements </a:t>
            </a:r>
            <a:endParaRPr lang="en-CA"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4</a:t>
            </a:fld>
            <a:endParaRPr lang="en-CA" altLang="en-US" dirty="0"/>
          </a:p>
        </p:txBody>
      </p:sp>
      <p:sp>
        <p:nvSpPr>
          <p:cNvPr id="7" name="TextBox 6"/>
          <p:cNvSpPr txBox="1"/>
          <p:nvPr/>
        </p:nvSpPr>
        <p:spPr>
          <a:xfrm>
            <a:off x="560832" y="2105898"/>
            <a:ext cx="2621280" cy="1938992"/>
          </a:xfrm>
          <a:prstGeom prst="rect">
            <a:avLst/>
          </a:prstGeom>
          <a:noFill/>
        </p:spPr>
        <p:txBody>
          <a:bodyPr wrap="square" rtlCol="0">
            <a:spAutoFit/>
          </a:bodyPr>
          <a:lstStyle/>
          <a:p>
            <a:r>
              <a:rPr lang="en-CA" sz="1500" b="1" u="sng" dirty="0"/>
              <a:t>GPSC/Doctors of BC</a:t>
            </a:r>
          </a:p>
          <a:p>
            <a:r>
              <a:rPr lang="en-CA" sz="1500" dirty="0"/>
              <a:t>Marisa Adair</a:t>
            </a:r>
          </a:p>
          <a:p>
            <a:r>
              <a:rPr lang="en-CA" sz="1500" dirty="0"/>
              <a:t>Dana Bales</a:t>
            </a:r>
          </a:p>
          <a:p>
            <a:r>
              <a:rPr lang="en-CA" sz="1500" dirty="0" smtClean="0"/>
              <a:t>Sarah Fielden</a:t>
            </a:r>
          </a:p>
          <a:p>
            <a:r>
              <a:rPr lang="en-CA" sz="1500" dirty="0"/>
              <a:t>Dr. Garey Mazowita</a:t>
            </a:r>
          </a:p>
          <a:p>
            <a:r>
              <a:rPr lang="en-CA" sz="1500" dirty="0"/>
              <a:t>Clare O'Callaghan</a:t>
            </a:r>
          </a:p>
          <a:p>
            <a:r>
              <a:rPr lang="en-CA" sz="1500" dirty="0" smtClean="0"/>
              <a:t>Lucas Parker</a:t>
            </a:r>
          </a:p>
          <a:p>
            <a:r>
              <a:rPr lang="en-CA" sz="1500" dirty="0" smtClean="0"/>
              <a:t>Dr. Joanne Young</a:t>
            </a:r>
            <a:endParaRPr lang="en-CA" sz="1500" dirty="0"/>
          </a:p>
        </p:txBody>
      </p:sp>
      <p:sp>
        <p:nvSpPr>
          <p:cNvPr id="9" name="TextBox 8"/>
          <p:cNvSpPr txBox="1"/>
          <p:nvPr/>
        </p:nvSpPr>
        <p:spPr>
          <a:xfrm>
            <a:off x="560832" y="4147410"/>
            <a:ext cx="2389632" cy="1708160"/>
          </a:xfrm>
          <a:prstGeom prst="rect">
            <a:avLst/>
          </a:prstGeom>
          <a:noFill/>
        </p:spPr>
        <p:txBody>
          <a:bodyPr wrap="square" rtlCol="0">
            <a:spAutoFit/>
          </a:bodyPr>
          <a:lstStyle/>
          <a:p>
            <a:r>
              <a:rPr lang="en-CA" sz="1500" b="1" u="sng" dirty="0"/>
              <a:t>Ministry of Health</a:t>
            </a:r>
          </a:p>
          <a:p>
            <a:r>
              <a:rPr lang="en-CA" sz="1500" dirty="0"/>
              <a:t>Sherry Bar</a:t>
            </a:r>
          </a:p>
          <a:p>
            <a:r>
              <a:rPr lang="en-CA" sz="1500" dirty="0"/>
              <a:t>Shannon Holms</a:t>
            </a:r>
          </a:p>
          <a:p>
            <a:r>
              <a:rPr lang="en-CA" sz="1500" dirty="0" smtClean="0"/>
              <a:t>Emma </a:t>
            </a:r>
            <a:r>
              <a:rPr lang="en-CA" sz="1500" dirty="0"/>
              <a:t>Isaac</a:t>
            </a:r>
          </a:p>
          <a:p>
            <a:r>
              <a:rPr lang="en-CA" sz="1500" dirty="0" smtClean="0"/>
              <a:t>Sarah </a:t>
            </a:r>
            <a:r>
              <a:rPr lang="en-CA" sz="1500" dirty="0"/>
              <a:t>Plank</a:t>
            </a:r>
          </a:p>
          <a:p>
            <a:r>
              <a:rPr lang="en-CA" sz="1500" dirty="0"/>
              <a:t>Moira McLean</a:t>
            </a:r>
          </a:p>
          <a:p>
            <a:r>
              <a:rPr lang="en-CA" sz="1500" dirty="0"/>
              <a:t>Bethany </a:t>
            </a:r>
            <a:r>
              <a:rPr lang="en-CA" sz="1500" dirty="0" smtClean="0"/>
              <a:t>McMullen</a:t>
            </a:r>
            <a:endParaRPr lang="en-CA" sz="1500" dirty="0"/>
          </a:p>
        </p:txBody>
      </p:sp>
      <p:sp>
        <p:nvSpPr>
          <p:cNvPr id="11" name="TextBox 10"/>
          <p:cNvSpPr txBox="1"/>
          <p:nvPr/>
        </p:nvSpPr>
        <p:spPr>
          <a:xfrm>
            <a:off x="6138672" y="3719740"/>
            <a:ext cx="2718816" cy="1246495"/>
          </a:xfrm>
          <a:prstGeom prst="rect">
            <a:avLst/>
          </a:prstGeom>
          <a:noFill/>
        </p:spPr>
        <p:txBody>
          <a:bodyPr wrap="square" rtlCol="0">
            <a:spAutoFit/>
          </a:bodyPr>
          <a:lstStyle/>
          <a:p>
            <a:r>
              <a:rPr lang="en-CA" sz="1500" b="1" u="sng" dirty="0"/>
              <a:t>Vancouver Coastal Health </a:t>
            </a:r>
            <a:r>
              <a:rPr lang="en-CA" sz="1500" dirty="0" smtClean="0"/>
              <a:t>Joanne </a:t>
            </a:r>
            <a:r>
              <a:rPr lang="en-CA" sz="1500" dirty="0"/>
              <a:t>Douglas</a:t>
            </a:r>
          </a:p>
          <a:p>
            <a:r>
              <a:rPr lang="en-CA" sz="1500" dirty="0" smtClean="0"/>
              <a:t>Carol </a:t>
            </a:r>
            <a:r>
              <a:rPr lang="en-CA" sz="1500" dirty="0"/>
              <a:t>Park</a:t>
            </a:r>
          </a:p>
          <a:p>
            <a:r>
              <a:rPr lang="en-CA" sz="1500" dirty="0"/>
              <a:t>Cheryl </a:t>
            </a:r>
            <a:r>
              <a:rPr lang="en-CA" sz="1500" dirty="0" err="1"/>
              <a:t>Rivard</a:t>
            </a:r>
            <a:r>
              <a:rPr lang="en-CA" sz="1500" dirty="0"/>
              <a:t> </a:t>
            </a:r>
          </a:p>
          <a:p>
            <a:r>
              <a:rPr lang="en-CA" sz="1500" dirty="0" smtClean="0"/>
              <a:t>Ali </a:t>
            </a:r>
            <a:r>
              <a:rPr lang="en-CA" sz="1500" dirty="0"/>
              <a:t>Shukor</a:t>
            </a:r>
          </a:p>
        </p:txBody>
      </p:sp>
      <p:sp>
        <p:nvSpPr>
          <p:cNvPr id="13" name="TextBox 12"/>
          <p:cNvSpPr txBox="1"/>
          <p:nvPr/>
        </p:nvSpPr>
        <p:spPr>
          <a:xfrm>
            <a:off x="3285744" y="1445730"/>
            <a:ext cx="2560320" cy="784830"/>
          </a:xfrm>
          <a:prstGeom prst="rect">
            <a:avLst/>
          </a:prstGeom>
          <a:noFill/>
        </p:spPr>
        <p:txBody>
          <a:bodyPr wrap="square" rtlCol="0">
            <a:spAutoFit/>
          </a:bodyPr>
          <a:lstStyle/>
          <a:p>
            <a:r>
              <a:rPr lang="en-CA" sz="1500" b="1" u="sng" dirty="0"/>
              <a:t>Delaney + Associates</a:t>
            </a:r>
          </a:p>
          <a:p>
            <a:r>
              <a:rPr lang="en-CA" sz="1500" dirty="0" smtClean="0"/>
              <a:t>Jessica Delaney</a:t>
            </a:r>
          </a:p>
          <a:p>
            <a:r>
              <a:rPr lang="en-CA" sz="1500" dirty="0"/>
              <a:t>Richard </a:t>
            </a:r>
            <a:r>
              <a:rPr lang="en-CA" sz="1500" dirty="0" smtClean="0"/>
              <a:t>Delaney</a:t>
            </a:r>
            <a:endParaRPr lang="en-CA" sz="1500" dirty="0"/>
          </a:p>
        </p:txBody>
      </p:sp>
      <p:sp>
        <p:nvSpPr>
          <p:cNvPr id="15" name="TextBox 14"/>
          <p:cNvSpPr txBox="1"/>
          <p:nvPr/>
        </p:nvSpPr>
        <p:spPr>
          <a:xfrm>
            <a:off x="6138672" y="1460481"/>
            <a:ext cx="2718816" cy="2262158"/>
          </a:xfrm>
          <a:prstGeom prst="rect">
            <a:avLst/>
          </a:prstGeom>
          <a:noFill/>
        </p:spPr>
        <p:txBody>
          <a:bodyPr wrap="square" rtlCol="0">
            <a:spAutoFit/>
          </a:bodyPr>
          <a:lstStyle/>
          <a:p>
            <a:r>
              <a:rPr lang="en-CA" sz="1500" b="1" u="sng" dirty="0" smtClean="0"/>
              <a:t>Fraser Health</a:t>
            </a:r>
          </a:p>
          <a:p>
            <a:r>
              <a:rPr lang="en-CA" sz="1500" dirty="0" smtClean="0"/>
              <a:t>Pauline </a:t>
            </a:r>
            <a:r>
              <a:rPr lang="en-CA" sz="1500" dirty="0"/>
              <a:t>Dan (Practice Support Program)</a:t>
            </a:r>
          </a:p>
          <a:p>
            <a:r>
              <a:rPr lang="en-CA" sz="1500" dirty="0" smtClean="0"/>
              <a:t>Marie </a:t>
            </a:r>
            <a:r>
              <a:rPr lang="en-CA" sz="1500" dirty="0"/>
              <a:t>Hawkins</a:t>
            </a:r>
          </a:p>
          <a:p>
            <a:r>
              <a:rPr lang="en-CA" sz="1500" dirty="0"/>
              <a:t>Fran </a:t>
            </a:r>
            <a:r>
              <a:rPr lang="en-CA" sz="1500" dirty="0" err="1"/>
              <a:t>Hensen</a:t>
            </a:r>
            <a:endParaRPr lang="en-CA" sz="1500" dirty="0"/>
          </a:p>
          <a:p>
            <a:r>
              <a:rPr lang="en-CA" sz="1500" dirty="0" smtClean="0"/>
              <a:t>Kay </a:t>
            </a:r>
            <a:r>
              <a:rPr lang="en-CA" sz="1500" dirty="0"/>
              <a:t>Griffiths</a:t>
            </a:r>
          </a:p>
          <a:p>
            <a:endParaRPr lang="en-CA" sz="600" dirty="0" smtClean="0"/>
          </a:p>
          <a:p>
            <a:r>
              <a:rPr lang="en-CA" sz="1500" b="1" u="sng" dirty="0" smtClean="0"/>
              <a:t>Delta Division of Family Practice</a:t>
            </a:r>
          </a:p>
          <a:p>
            <a:r>
              <a:rPr lang="en-CA" sz="1500" dirty="0"/>
              <a:t>Geri </a:t>
            </a:r>
            <a:r>
              <a:rPr lang="en-CA" sz="1500" dirty="0" smtClean="0"/>
              <a:t>McGrath</a:t>
            </a:r>
            <a:endParaRPr lang="en-CA" sz="1500" dirty="0"/>
          </a:p>
        </p:txBody>
      </p:sp>
      <p:sp>
        <p:nvSpPr>
          <p:cNvPr id="17" name="TextBox 16"/>
          <p:cNvSpPr txBox="1"/>
          <p:nvPr/>
        </p:nvSpPr>
        <p:spPr>
          <a:xfrm>
            <a:off x="3310128" y="2267091"/>
            <a:ext cx="2828544" cy="3216265"/>
          </a:xfrm>
          <a:prstGeom prst="rect">
            <a:avLst/>
          </a:prstGeom>
          <a:noFill/>
        </p:spPr>
        <p:txBody>
          <a:bodyPr wrap="square" rtlCol="0">
            <a:spAutoFit/>
          </a:bodyPr>
          <a:lstStyle/>
          <a:p>
            <a:r>
              <a:rPr lang="en-CA" sz="1500" b="1" u="sng" dirty="0" smtClean="0"/>
              <a:t>Interior Health</a:t>
            </a:r>
          </a:p>
          <a:p>
            <a:r>
              <a:rPr lang="en-CA" sz="1500" dirty="0" smtClean="0"/>
              <a:t>Shelley </a:t>
            </a:r>
            <a:r>
              <a:rPr lang="en-CA" sz="1500" dirty="0"/>
              <a:t>Allan</a:t>
            </a:r>
          </a:p>
          <a:p>
            <a:r>
              <a:rPr lang="en-CA" sz="1500" dirty="0" smtClean="0"/>
              <a:t>Darlene Arsenault </a:t>
            </a:r>
          </a:p>
          <a:p>
            <a:r>
              <a:rPr lang="en-CA" sz="1500" dirty="0"/>
              <a:t>Jamie </a:t>
            </a:r>
            <a:r>
              <a:rPr lang="en-CA" sz="1500" dirty="0" err="1"/>
              <a:t>Braman</a:t>
            </a:r>
            <a:endParaRPr lang="en-CA" sz="1500" dirty="0"/>
          </a:p>
          <a:p>
            <a:r>
              <a:rPr lang="en-CA" sz="1500" dirty="0"/>
              <a:t>Greg </a:t>
            </a:r>
            <a:r>
              <a:rPr lang="en-CA" sz="1500" dirty="0" err="1"/>
              <a:t>Cutforth</a:t>
            </a:r>
            <a:endParaRPr lang="en-CA" sz="1500" dirty="0"/>
          </a:p>
          <a:p>
            <a:r>
              <a:rPr lang="en-CA" sz="1500" dirty="0"/>
              <a:t>Susan Duncan </a:t>
            </a:r>
          </a:p>
          <a:p>
            <a:r>
              <a:rPr lang="en-CA" sz="1500" dirty="0" smtClean="0"/>
              <a:t>Jo-Ann </a:t>
            </a:r>
            <a:r>
              <a:rPr lang="en-CA" sz="1500" dirty="0" err="1"/>
              <a:t>Tisserand</a:t>
            </a:r>
            <a:endParaRPr lang="en-CA" sz="1500" dirty="0"/>
          </a:p>
          <a:p>
            <a:r>
              <a:rPr lang="en-CA" sz="1500" dirty="0" smtClean="0"/>
              <a:t>Karla </a:t>
            </a:r>
            <a:r>
              <a:rPr lang="en-CA" sz="1500" dirty="0"/>
              <a:t>Warkotsch</a:t>
            </a:r>
          </a:p>
          <a:p>
            <a:endParaRPr lang="en-CA" sz="800" dirty="0"/>
          </a:p>
          <a:p>
            <a:r>
              <a:rPr lang="en-CA" sz="1500" b="1" u="sng" dirty="0" smtClean="0"/>
              <a:t>South </a:t>
            </a:r>
            <a:r>
              <a:rPr lang="en-CA" sz="1500" b="1" u="sng" dirty="0"/>
              <a:t>Okanagan </a:t>
            </a:r>
            <a:r>
              <a:rPr lang="en-CA" sz="1500" b="1" u="sng" dirty="0" err="1"/>
              <a:t>Similkameen</a:t>
            </a:r>
            <a:r>
              <a:rPr lang="en-CA" sz="1500" b="1" u="sng" dirty="0"/>
              <a:t> Division </a:t>
            </a:r>
            <a:r>
              <a:rPr lang="en-CA" sz="1500" b="1" u="sng" dirty="0" smtClean="0"/>
              <a:t>of Family Practice</a:t>
            </a:r>
          </a:p>
          <a:p>
            <a:r>
              <a:rPr lang="en-CA" sz="1500" dirty="0" smtClean="0"/>
              <a:t>Dr. </a:t>
            </a:r>
            <a:r>
              <a:rPr lang="en-CA" sz="1500" dirty="0" err="1" smtClean="0"/>
              <a:t>Khati</a:t>
            </a:r>
            <a:r>
              <a:rPr lang="en-CA" sz="1500" dirty="0" smtClean="0"/>
              <a:t> Henry</a:t>
            </a:r>
            <a:endParaRPr lang="en-CA" sz="1500" dirty="0"/>
          </a:p>
          <a:p>
            <a:endParaRPr lang="en-CA" sz="1500" dirty="0"/>
          </a:p>
        </p:txBody>
      </p:sp>
      <p:sp>
        <p:nvSpPr>
          <p:cNvPr id="19" name="TextBox 18"/>
          <p:cNvSpPr txBox="1"/>
          <p:nvPr/>
        </p:nvSpPr>
        <p:spPr>
          <a:xfrm>
            <a:off x="560832" y="1460481"/>
            <a:ext cx="2621280" cy="553998"/>
          </a:xfrm>
          <a:prstGeom prst="rect">
            <a:avLst/>
          </a:prstGeom>
          <a:noFill/>
        </p:spPr>
        <p:txBody>
          <a:bodyPr wrap="square" rtlCol="0">
            <a:spAutoFit/>
          </a:bodyPr>
          <a:lstStyle/>
          <a:p>
            <a:r>
              <a:rPr lang="en-CA" sz="1500" b="1" u="sng" dirty="0" smtClean="0"/>
              <a:t>The Patient and Family Participants</a:t>
            </a:r>
            <a:endParaRPr lang="en-CA" sz="1500" b="1" u="sng" dirty="0"/>
          </a:p>
        </p:txBody>
      </p:sp>
      <p:sp>
        <p:nvSpPr>
          <p:cNvPr id="20" name="TextBox 19"/>
          <p:cNvSpPr txBox="1"/>
          <p:nvPr/>
        </p:nvSpPr>
        <p:spPr>
          <a:xfrm>
            <a:off x="6138672" y="5001490"/>
            <a:ext cx="2828544" cy="784830"/>
          </a:xfrm>
          <a:prstGeom prst="rect">
            <a:avLst/>
          </a:prstGeom>
          <a:noFill/>
        </p:spPr>
        <p:txBody>
          <a:bodyPr wrap="square" rtlCol="0">
            <a:spAutoFit/>
          </a:bodyPr>
          <a:lstStyle/>
          <a:p>
            <a:r>
              <a:rPr lang="en-CA" sz="1500" b="1" u="sng" dirty="0"/>
              <a:t>Patient Voices Network</a:t>
            </a:r>
          </a:p>
          <a:p>
            <a:r>
              <a:rPr lang="en-CA" sz="1500" dirty="0"/>
              <a:t>Carol </a:t>
            </a:r>
            <a:r>
              <a:rPr lang="en-CA" sz="1500" dirty="0" err="1"/>
              <a:t>Stathers</a:t>
            </a:r>
            <a:endParaRPr lang="en-CA" sz="1500" dirty="0"/>
          </a:p>
          <a:p>
            <a:endParaRPr lang="en-CA" sz="1500" dirty="0"/>
          </a:p>
        </p:txBody>
      </p:sp>
    </p:spTree>
    <p:extLst>
      <p:ext uri="{BB962C8B-B14F-4D97-AF65-F5344CB8AC3E}">
        <p14:creationId xmlns:p14="http://schemas.microsoft.com/office/powerpoint/2010/main" val="158333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Overview</a:t>
            </a:r>
            <a:endParaRPr lang="en-CA" dirty="0"/>
          </a:p>
        </p:txBody>
      </p:sp>
      <p:sp>
        <p:nvSpPr>
          <p:cNvPr id="3" name="Content Placeholder 2"/>
          <p:cNvSpPr>
            <a:spLocks noGrp="1"/>
          </p:cNvSpPr>
          <p:nvPr>
            <p:ph idx="1"/>
          </p:nvPr>
        </p:nvSpPr>
        <p:spPr>
          <a:xfrm>
            <a:off x="481584" y="1357313"/>
            <a:ext cx="8142541" cy="2897695"/>
          </a:xfrm>
        </p:spPr>
        <p:txBody>
          <a:bodyPr/>
          <a:lstStyle/>
          <a:p>
            <a:pPr marL="514350" indent="-514350">
              <a:buAutoNum type="arabicPeriod"/>
            </a:pPr>
            <a:r>
              <a:rPr lang="en-CA" sz="2400" dirty="0" smtClean="0"/>
              <a:t>The Rationale</a:t>
            </a:r>
          </a:p>
          <a:p>
            <a:pPr marL="514350" indent="-514350">
              <a:buAutoNum type="arabicPeriod"/>
            </a:pPr>
            <a:r>
              <a:rPr lang="en-CA" sz="2400" dirty="0" smtClean="0"/>
              <a:t>The Purpose of the Engagement</a:t>
            </a:r>
          </a:p>
          <a:p>
            <a:pPr marL="514350" indent="-514350">
              <a:buAutoNum type="arabicPeriod"/>
            </a:pPr>
            <a:r>
              <a:rPr lang="en-CA" sz="2400" dirty="0" smtClean="0"/>
              <a:t>The Structure of the Engagement</a:t>
            </a:r>
          </a:p>
          <a:p>
            <a:pPr marL="514350" indent="-514350">
              <a:buAutoNum type="arabicPeriod"/>
            </a:pPr>
            <a:r>
              <a:rPr lang="en-CA" sz="2400" dirty="0" smtClean="0"/>
              <a:t>Results</a:t>
            </a:r>
          </a:p>
          <a:p>
            <a:pPr marL="514350" indent="-514350">
              <a:buAutoNum type="arabicPeriod"/>
            </a:pPr>
            <a:r>
              <a:rPr lang="en-CA" sz="2400" dirty="0" smtClean="0"/>
              <a:t>Engagement Feedback</a:t>
            </a:r>
          </a:p>
          <a:p>
            <a:pPr marL="514350" indent="-514350">
              <a:buAutoNum type="arabicPeriod"/>
            </a:pPr>
            <a:r>
              <a:rPr lang="en-CA" sz="2400" dirty="0" smtClean="0"/>
              <a:t>Next Steps</a:t>
            </a:r>
          </a:p>
          <a:p>
            <a:pPr marL="0" indent="0">
              <a:buNone/>
            </a:pPr>
            <a:endParaRPr lang="en-CA"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5</a:t>
            </a:fld>
            <a:endParaRPr lang="en-CA" altLang="en-US" dirty="0"/>
          </a:p>
        </p:txBody>
      </p:sp>
      <p:grpSp>
        <p:nvGrpSpPr>
          <p:cNvPr id="7" name="Group 6"/>
          <p:cNvGrpSpPr/>
          <p:nvPr/>
        </p:nvGrpSpPr>
        <p:grpSpPr>
          <a:xfrm>
            <a:off x="4936045" y="2805684"/>
            <a:ext cx="3730752" cy="3066161"/>
            <a:chOff x="4978717" y="2743200"/>
            <a:chExt cx="3730752" cy="3066161"/>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045" t="3" r="3068" b="-1"/>
            <a:stretch/>
          </p:blipFill>
          <p:spPr>
            <a:xfrm>
              <a:off x="4978717" y="2743200"/>
              <a:ext cx="3645408" cy="2734056"/>
            </a:xfrm>
            <a:prstGeom prst="rect">
              <a:avLst/>
            </a:prstGeom>
            <a:blipFill dpi="0" rotWithShape="1">
              <a:blip r:embed="rId4">
                <a:alphaModFix amt="37000"/>
              </a:blip>
              <a:srcRect/>
              <a:stretch>
                <a:fillRect/>
              </a:stretch>
            </a:blipFill>
            <a:effectLst>
              <a:glow rad="127000">
                <a:schemeClr val="accent1">
                  <a:alpha val="22000"/>
                </a:schemeClr>
              </a:glow>
            </a:effectLst>
          </p:spPr>
        </p:pic>
        <p:sp>
          <p:nvSpPr>
            <p:cNvPr id="6" name="Text Box 290"/>
            <p:cNvSpPr txBox="1">
              <a:spLocks noChangeArrowheads="1"/>
            </p:cNvSpPr>
            <p:nvPr/>
          </p:nvSpPr>
          <p:spPr bwMode="auto">
            <a:xfrm>
              <a:off x="5064061" y="5416296"/>
              <a:ext cx="3645408" cy="393065"/>
            </a:xfrm>
            <a:prstGeom prst="rect">
              <a:avLst/>
            </a:prstGeom>
            <a:noFill/>
            <a:ln>
              <a:noFill/>
            </a:ln>
            <a:extLst/>
          </p:spPr>
          <p:txBody>
            <a:bodyPr rot="0" vert="horz" wrap="square" lIns="91440" tIns="45720" rIns="91440" bIns="45720" anchor="t" anchorCtr="0" upright="1">
              <a:noAutofit/>
            </a:bodyPr>
            <a:lstStyle/>
            <a:p>
              <a:pPr algn="r">
                <a:lnSpc>
                  <a:spcPct val="125000"/>
                </a:lnSpc>
                <a:spcAft>
                  <a:spcPts val="0"/>
                </a:spcAft>
              </a:pPr>
              <a:r>
                <a:rPr lang="en-CA" sz="1100" b="1" dirty="0">
                  <a:solidFill>
                    <a:srgbClr val="4C483D"/>
                  </a:solidFill>
                  <a:effectLst/>
                  <a:latin typeface="Garamond"/>
                  <a:ea typeface="MS Mincho"/>
                  <a:cs typeface="Times New Roman"/>
                </a:rPr>
                <a:t>Photo: </a:t>
              </a:r>
              <a:r>
                <a:rPr lang="en-CA" sz="1100" dirty="0">
                  <a:solidFill>
                    <a:srgbClr val="4C483D"/>
                  </a:solidFill>
                  <a:effectLst/>
                  <a:latin typeface="Garamond"/>
                  <a:ea typeface="MS Mincho"/>
                  <a:cs typeface="Times New Roman"/>
                </a:rPr>
                <a:t>Patient Engagement Session</a:t>
              </a:r>
            </a:p>
            <a:p>
              <a:pPr algn="r">
                <a:lnSpc>
                  <a:spcPct val="125000"/>
                </a:lnSpc>
                <a:spcAft>
                  <a:spcPts val="0"/>
                </a:spcAft>
              </a:pPr>
              <a:r>
                <a:rPr lang="en-CA" sz="1100" dirty="0">
                  <a:solidFill>
                    <a:srgbClr val="4C483D"/>
                  </a:solidFill>
                  <a:effectLst/>
                  <a:latin typeface="Garamond"/>
                  <a:ea typeface="MS Mincho"/>
                  <a:cs typeface="Times New Roman"/>
                </a:rPr>
                <a:t> </a:t>
              </a:r>
            </a:p>
          </p:txBody>
        </p:sp>
      </p:grpSp>
    </p:spTree>
    <p:extLst>
      <p:ext uri="{BB962C8B-B14F-4D97-AF65-F5344CB8AC3E}">
        <p14:creationId xmlns:p14="http://schemas.microsoft.com/office/powerpoint/2010/main" val="3120862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5631824"/>
            <a:ext cx="8290560" cy="1226176"/>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title"/>
          </p:nvPr>
        </p:nvSpPr>
        <p:spPr/>
        <p:txBody>
          <a:bodyPr/>
          <a:lstStyle/>
          <a:p>
            <a:r>
              <a:rPr lang="en-CA" dirty="0" smtClean="0"/>
              <a:t>The Rationale</a:t>
            </a:r>
            <a:endParaRPr lang="en-CA" dirty="0"/>
          </a:p>
        </p:txBody>
      </p:sp>
      <p:sp>
        <p:nvSpPr>
          <p:cNvPr id="3" name="Content Placeholder 2"/>
          <p:cNvSpPr>
            <a:spLocks noGrp="1"/>
          </p:cNvSpPr>
          <p:nvPr>
            <p:ph idx="1"/>
          </p:nvPr>
        </p:nvSpPr>
        <p:spPr>
          <a:xfrm>
            <a:off x="458788" y="1357313"/>
            <a:ext cx="8229600" cy="2190559"/>
          </a:xfrm>
        </p:spPr>
        <p:txBody>
          <a:bodyPr/>
          <a:lstStyle/>
          <a:p>
            <a:r>
              <a:rPr lang="en-CA" sz="2800" dirty="0" smtClean="0"/>
              <a:t>Why engage now?</a:t>
            </a:r>
          </a:p>
          <a:p>
            <a:pPr lvl="1"/>
            <a:r>
              <a:rPr lang="en-CA" sz="2400" dirty="0" smtClean="0"/>
              <a:t>Patient centered approach </a:t>
            </a:r>
          </a:p>
          <a:p>
            <a:pPr lvl="1"/>
            <a:r>
              <a:rPr lang="en-CA" sz="2400" dirty="0" smtClean="0"/>
              <a:t>Identified need from different groups </a:t>
            </a:r>
          </a:p>
          <a:p>
            <a:r>
              <a:rPr lang="en-CA" sz="2800" dirty="0" smtClean="0"/>
              <a:t>System level collaboration </a:t>
            </a:r>
          </a:p>
          <a:p>
            <a:endParaRPr lang="en-CA"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6</a:t>
            </a:fld>
            <a:endParaRPr lang="en-CA" altLang="en-US" dirty="0"/>
          </a:p>
        </p:txBody>
      </p:sp>
      <p:pic>
        <p:nvPicPr>
          <p:cNvPr id="5" name="Picture 4" descr="image001"/>
          <p:cNvPicPr/>
          <p:nvPr/>
        </p:nvPicPr>
        <p:blipFill>
          <a:blip r:embed="rId3" cstate="print"/>
          <a:srcRect/>
          <a:stretch>
            <a:fillRect/>
          </a:stretch>
        </p:blipFill>
        <p:spPr bwMode="auto">
          <a:xfrm>
            <a:off x="561975" y="3773110"/>
            <a:ext cx="854075" cy="750570"/>
          </a:xfrm>
          <a:prstGeom prst="rect">
            <a:avLst/>
          </a:prstGeom>
          <a:noFill/>
          <a:ln w="9525">
            <a:noFill/>
            <a:miter lim="800000"/>
            <a:headEnd/>
            <a:tailEnd/>
          </a:ln>
        </p:spPr>
      </p:pic>
      <p:pic>
        <p:nvPicPr>
          <p:cNvPr id="6" name="Picture 5" descr="DoBC_w_BCMA_4C_CMYK.jpg"/>
          <p:cNvPicPr/>
          <p:nvPr/>
        </p:nvPicPr>
        <p:blipFill rotWithShape="1">
          <a:blip r:embed="rId4" cstate="print">
            <a:extLst>
              <a:ext uri="{28A0092B-C50C-407E-A947-70E740481C1C}">
                <a14:useLocalDpi xmlns:a14="http://schemas.microsoft.com/office/drawing/2010/main" val="0"/>
              </a:ext>
            </a:extLst>
          </a:blip>
          <a:srcRect r="7246" b="24448"/>
          <a:stretch/>
        </p:blipFill>
        <p:spPr bwMode="auto">
          <a:xfrm>
            <a:off x="2276854" y="4930149"/>
            <a:ext cx="1619885" cy="701675"/>
          </a:xfrm>
          <a:prstGeom prst="rect">
            <a:avLst/>
          </a:prstGeom>
          <a:noFill/>
          <a:ln>
            <a:noFill/>
          </a:ln>
          <a:extLst/>
        </p:spPr>
      </p:pic>
      <p:pic>
        <p:nvPicPr>
          <p:cNvPr id="8" name="Picture 7" descr="C:\Users\bmcmulle\AppData\Local\Microsoft\Windows\Temporary Internet Files\Content.Word\vch primary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3555" y="3852485"/>
            <a:ext cx="1753870" cy="671195"/>
          </a:xfrm>
          <a:prstGeom prst="rect">
            <a:avLst/>
          </a:prstGeom>
          <a:noFill/>
          <a:ln>
            <a:noFill/>
          </a:ln>
        </p:spPr>
      </p:pic>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6361" y="3987740"/>
            <a:ext cx="1880870" cy="508635"/>
          </a:xfrm>
          <a:prstGeom prst="rect">
            <a:avLst/>
          </a:prstGeom>
          <a:noFill/>
          <a:ln>
            <a:noFill/>
          </a:ln>
          <a:extLst/>
        </p:spPr>
      </p:pic>
      <p:pic>
        <p:nvPicPr>
          <p:cNvPr id="11" name="Picture 10"/>
          <p:cNvPicPr/>
          <p:nvPr/>
        </p:nvPicPr>
        <p:blipFill>
          <a:blip r:embed="rId7">
            <a:extLst>
              <a:ext uri="{28A0092B-C50C-407E-A947-70E740481C1C}">
                <a14:useLocalDpi xmlns:a14="http://schemas.microsoft.com/office/drawing/2010/main" val="0"/>
              </a:ext>
            </a:extLst>
          </a:blip>
          <a:stretch>
            <a:fillRect/>
          </a:stretch>
        </p:blipFill>
        <p:spPr>
          <a:xfrm>
            <a:off x="5262114" y="5084387"/>
            <a:ext cx="1836803" cy="547437"/>
          </a:xfrm>
          <a:prstGeom prst="rect">
            <a:avLst/>
          </a:prstGeom>
        </p:spPr>
      </p:pic>
      <p:sp>
        <p:nvSpPr>
          <p:cNvPr id="12" name="Rectangle 11"/>
          <p:cNvSpPr/>
          <p:nvPr/>
        </p:nvSpPr>
        <p:spPr bwMode="auto">
          <a:xfrm>
            <a:off x="7891396" y="5900928"/>
            <a:ext cx="1252604" cy="451104"/>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cs typeface="Arial" charset="0"/>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0091" y="3876109"/>
            <a:ext cx="1160968" cy="764341"/>
          </a:xfrm>
          <a:prstGeom prst="rect">
            <a:avLst/>
          </a:prstGeom>
        </p:spPr>
      </p:pic>
    </p:spTree>
    <p:extLst>
      <p:ext uri="{BB962C8B-B14F-4D97-AF65-F5344CB8AC3E}">
        <p14:creationId xmlns:p14="http://schemas.microsoft.com/office/powerpoint/2010/main" val="1263106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a:t>
            </a:r>
            <a:r>
              <a:rPr lang="en-US" dirty="0"/>
              <a:t>p</a:t>
            </a:r>
            <a:r>
              <a:rPr lang="en-US" dirty="0" smtClean="0"/>
              <a:t>ose of Engagement</a:t>
            </a:r>
            <a:endParaRPr lang="en-CA" dirty="0"/>
          </a:p>
        </p:txBody>
      </p:sp>
      <p:sp>
        <p:nvSpPr>
          <p:cNvPr id="3" name="Content Placeholder 2"/>
          <p:cNvSpPr>
            <a:spLocks noGrp="1"/>
          </p:cNvSpPr>
          <p:nvPr>
            <p:ph idx="1"/>
          </p:nvPr>
        </p:nvSpPr>
        <p:spPr>
          <a:xfrm>
            <a:off x="458788" y="1350264"/>
            <a:ext cx="8229600" cy="2441448"/>
          </a:xfrm>
        </p:spPr>
        <p:txBody>
          <a:bodyPr>
            <a:noAutofit/>
          </a:bodyPr>
          <a:lstStyle/>
          <a:p>
            <a:pPr marL="0">
              <a:buNone/>
            </a:pPr>
            <a:r>
              <a:rPr lang="en-CA" dirty="0" smtClean="0"/>
              <a:t>To </a:t>
            </a:r>
            <a:r>
              <a:rPr lang="en-CA" dirty="0"/>
              <a:t>include </a:t>
            </a:r>
            <a:r>
              <a:rPr lang="en-CA" dirty="0" smtClean="0"/>
              <a:t>patients, their families, communities and stakeholders </a:t>
            </a:r>
            <a:r>
              <a:rPr lang="en-CA" dirty="0"/>
              <a:t>in the development of a new approach to accessing primary and community </a:t>
            </a:r>
            <a:r>
              <a:rPr lang="en-CA" dirty="0" smtClean="0"/>
              <a:t>care that’s understandable to patients and the public</a:t>
            </a:r>
            <a:r>
              <a:rPr lang="en-CA" sz="3200" dirty="0" smtClean="0"/>
              <a:t>.</a:t>
            </a:r>
            <a:endParaRPr lang="en-CA" sz="3200" dirty="0"/>
          </a:p>
        </p:txBody>
      </p:sp>
      <p:pic>
        <p:nvPicPr>
          <p:cNvPr id="5" name="Picture 2" descr="\\SFP.IDIR.BCGOV\U114\JMMCFARL$\Profile\Desktop\Images\medical-hom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7047" y="3584448"/>
            <a:ext cx="2014528" cy="207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836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 of Engagement</a:t>
            </a:r>
            <a:endParaRPr lang="en-CA" dirty="0"/>
          </a:p>
        </p:txBody>
      </p:sp>
      <p:sp>
        <p:nvSpPr>
          <p:cNvPr id="3" name="Content Placeholder 2"/>
          <p:cNvSpPr>
            <a:spLocks noGrp="1"/>
          </p:cNvSpPr>
          <p:nvPr>
            <p:ph idx="1"/>
          </p:nvPr>
        </p:nvSpPr>
        <p:spPr>
          <a:xfrm>
            <a:off x="457200" y="1357313"/>
            <a:ext cx="8162544" cy="4468812"/>
          </a:xfrm>
        </p:spPr>
        <p:txBody>
          <a:bodyPr>
            <a:normAutofit/>
          </a:bodyPr>
          <a:lstStyle/>
          <a:p>
            <a:pPr marL="0" indent="0">
              <a:buNone/>
            </a:pPr>
            <a:r>
              <a:rPr lang="en-CA" sz="2800" dirty="0" smtClean="0"/>
              <a:t>Four topics:</a:t>
            </a:r>
          </a:p>
          <a:p>
            <a:pPr marL="514350" indent="-514350">
              <a:buAutoNum type="arabicPeriod"/>
            </a:pPr>
            <a:r>
              <a:rPr lang="en-CA" sz="2200" dirty="0" smtClean="0"/>
              <a:t>How do we describe our renewed vision of primary care, including the Patient Medical Home/Primary Care Home, </a:t>
            </a:r>
            <a:br>
              <a:rPr lang="en-CA" sz="2200" dirty="0" smtClean="0"/>
            </a:br>
            <a:r>
              <a:rPr lang="en-CA" sz="2200" dirty="0" smtClean="0"/>
              <a:t>so that it’s understandable to patients and the public?</a:t>
            </a:r>
          </a:p>
          <a:p>
            <a:pPr marL="514350" indent="-514350">
              <a:buAutoNum type="arabicPeriod"/>
            </a:pPr>
            <a:r>
              <a:rPr lang="en-CA" sz="2200" dirty="0" smtClean="0"/>
              <a:t>What are your impressions of the way care will be provided </a:t>
            </a:r>
            <a:br>
              <a:rPr lang="en-CA" sz="2200" dirty="0" smtClean="0"/>
            </a:br>
            <a:r>
              <a:rPr lang="en-CA" sz="2200" dirty="0" smtClean="0"/>
              <a:t>in the renewed system?</a:t>
            </a:r>
          </a:p>
          <a:p>
            <a:pPr marL="514350" indent="-514350">
              <a:buAutoNum type="arabicPeriod"/>
            </a:pPr>
            <a:r>
              <a:rPr lang="en-CA" sz="2200" dirty="0" smtClean="0"/>
              <a:t>Based on your experience, how do patients and families want </a:t>
            </a:r>
            <a:br>
              <a:rPr lang="en-CA" sz="2200" dirty="0" smtClean="0"/>
            </a:br>
            <a:r>
              <a:rPr lang="en-CA" sz="2200" dirty="0" smtClean="0"/>
              <a:t>to access primary care?</a:t>
            </a:r>
          </a:p>
          <a:p>
            <a:pPr marL="514350" indent="-514350">
              <a:buAutoNum type="arabicPeriod"/>
            </a:pPr>
            <a:r>
              <a:rPr lang="en-CA" sz="2200" dirty="0" smtClean="0"/>
              <a:t>What’s important to you as a patient to measure the success of the Patient Medical Home, and  primary and community care system, going forward?</a:t>
            </a:r>
            <a:endParaRPr lang="en-CA" sz="2200"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8</a:t>
            </a:fld>
            <a:endParaRPr lang="en-CA" altLang="en-US" dirty="0"/>
          </a:p>
        </p:txBody>
      </p:sp>
    </p:spTree>
    <p:extLst>
      <p:ext uri="{BB962C8B-B14F-4D97-AF65-F5344CB8AC3E}">
        <p14:creationId xmlns:p14="http://schemas.microsoft.com/office/powerpoint/2010/main" val="473883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Structure of the Engagement </a:t>
            </a:r>
            <a:endParaRPr lang="en-CA" dirty="0"/>
          </a:p>
        </p:txBody>
      </p:sp>
      <p:sp>
        <p:nvSpPr>
          <p:cNvPr id="3" name="Content Placeholder 2"/>
          <p:cNvSpPr>
            <a:spLocks noGrp="1"/>
          </p:cNvSpPr>
          <p:nvPr>
            <p:ph idx="1"/>
          </p:nvPr>
        </p:nvSpPr>
        <p:spPr>
          <a:xfrm>
            <a:off x="457200" y="1357313"/>
            <a:ext cx="8229600" cy="4773612"/>
          </a:xfrm>
        </p:spPr>
        <p:txBody>
          <a:bodyPr>
            <a:normAutofit/>
          </a:bodyPr>
          <a:lstStyle/>
          <a:p>
            <a:r>
              <a:rPr lang="en-US" sz="2600" dirty="0" smtClean="0"/>
              <a:t>Workshop format (polls, surveys, paired interviews </a:t>
            </a:r>
            <a:br>
              <a:rPr lang="en-US" sz="2600" dirty="0" smtClean="0"/>
            </a:br>
            <a:r>
              <a:rPr lang="en-US" sz="2600" dirty="0" smtClean="0"/>
              <a:t>and small group discussions), facilitated by Delaney + Associates</a:t>
            </a:r>
          </a:p>
          <a:p>
            <a:pPr lvl="1">
              <a:lnSpc>
                <a:spcPct val="110000"/>
              </a:lnSpc>
            </a:pPr>
            <a:r>
              <a:rPr lang="en-US" sz="2000" dirty="0" smtClean="0"/>
              <a:t>Representation from </a:t>
            </a:r>
            <a:r>
              <a:rPr lang="en-CA" sz="2000" dirty="0" smtClean="0"/>
              <a:t>the </a:t>
            </a:r>
            <a:r>
              <a:rPr lang="en-CA" sz="2000" dirty="0"/>
              <a:t>Ministry of Health, Doctors of BC, </a:t>
            </a:r>
            <a:r>
              <a:rPr lang="en-CA" sz="2000" dirty="0" smtClean="0"/>
              <a:t>GPSC, </a:t>
            </a:r>
            <a:r>
              <a:rPr lang="en-CA" sz="2000" dirty="0"/>
              <a:t>Divisions of Family Practice, clinicians, </a:t>
            </a:r>
            <a:r>
              <a:rPr lang="en-CA" sz="2000" dirty="0" smtClean="0"/>
              <a:t>Patient Voices Network, the </a:t>
            </a:r>
            <a:r>
              <a:rPr lang="en-CA" sz="2000" dirty="0"/>
              <a:t>Practice Support Program and </a:t>
            </a:r>
            <a:r>
              <a:rPr lang="en-CA" sz="2000" dirty="0" smtClean="0"/>
              <a:t>health authority staff. </a:t>
            </a:r>
            <a:endParaRPr lang="en-US" sz="2000" dirty="0" smtClean="0"/>
          </a:p>
          <a:p>
            <a:r>
              <a:rPr lang="en-US" sz="2600" dirty="0" smtClean="0"/>
              <a:t>Three sessions (n=47):</a:t>
            </a:r>
          </a:p>
          <a:p>
            <a:pPr lvl="1"/>
            <a:r>
              <a:rPr lang="en-US" sz="2000" dirty="0" smtClean="0"/>
              <a:t>Vancouver, Surrey, Kelowna</a:t>
            </a:r>
            <a:r>
              <a:rPr lang="en-US" sz="2000" dirty="0"/>
              <a:t> </a:t>
            </a:r>
            <a:r>
              <a:rPr lang="en-US" sz="2000" dirty="0" smtClean="0"/>
              <a:t> </a:t>
            </a:r>
            <a:endParaRPr lang="en-CA" sz="2000" dirty="0"/>
          </a:p>
          <a:p>
            <a:endParaRPr lang="en-CA" dirty="0"/>
          </a:p>
        </p:txBody>
      </p:sp>
      <p:sp>
        <p:nvSpPr>
          <p:cNvPr id="4" name="Slide Number Placeholder 3"/>
          <p:cNvSpPr>
            <a:spLocks noGrp="1"/>
          </p:cNvSpPr>
          <p:nvPr>
            <p:ph type="sldNum" sz="quarter" idx="11"/>
          </p:nvPr>
        </p:nvSpPr>
        <p:spPr/>
        <p:txBody>
          <a:bodyPr/>
          <a:lstStyle/>
          <a:p>
            <a:pPr>
              <a:defRPr/>
            </a:pPr>
            <a:fld id="{4256B217-051F-44C4-849C-D581F364E813}" type="slidenum">
              <a:rPr lang="en-CA" altLang="en-US" smtClean="0"/>
              <a:pPr>
                <a:defRPr/>
              </a:pPr>
              <a:t>9</a:t>
            </a:fld>
            <a:endParaRPr lang="en-CA" altLang="en-US" dirty="0"/>
          </a:p>
        </p:txBody>
      </p:sp>
      <p:pic>
        <p:nvPicPr>
          <p:cNvPr id="2050" name="Picture 2" descr="X:\PHC &amp; SS\Strategic Programs &amp; Initiatives (40560-30)\Primary Care Access Strategy (40560-30)\Events\Photos\IMG_98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1472" y="3854704"/>
            <a:ext cx="2657856" cy="177190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90"/>
          <p:cNvSpPr txBox="1">
            <a:spLocks noChangeArrowheads="1"/>
          </p:cNvSpPr>
          <p:nvPr/>
        </p:nvSpPr>
        <p:spPr bwMode="auto">
          <a:xfrm>
            <a:off x="5974080" y="5599304"/>
            <a:ext cx="2793682" cy="393065"/>
          </a:xfrm>
          <a:prstGeom prst="rect">
            <a:avLst/>
          </a:prstGeom>
          <a:noFill/>
          <a:ln>
            <a:noFill/>
          </a:ln>
          <a:extLst/>
        </p:spPr>
        <p:txBody>
          <a:bodyPr rot="0" vert="horz" wrap="square" lIns="91440" tIns="45720" rIns="91440" bIns="45720" anchor="t" anchorCtr="0" upright="1">
            <a:noAutofit/>
          </a:bodyPr>
          <a:lstStyle/>
          <a:p>
            <a:pPr algn="ctr">
              <a:lnSpc>
                <a:spcPct val="125000"/>
              </a:lnSpc>
              <a:spcAft>
                <a:spcPts val="0"/>
              </a:spcAft>
            </a:pPr>
            <a:r>
              <a:rPr lang="en-CA" sz="1100" b="1" dirty="0">
                <a:solidFill>
                  <a:srgbClr val="4C483D"/>
                </a:solidFill>
                <a:effectLst/>
                <a:latin typeface="Garamond"/>
                <a:ea typeface="MS Mincho"/>
                <a:cs typeface="Times New Roman"/>
              </a:rPr>
              <a:t>Photo: </a:t>
            </a:r>
            <a:r>
              <a:rPr lang="en-CA" sz="1100" dirty="0">
                <a:solidFill>
                  <a:srgbClr val="4C483D"/>
                </a:solidFill>
                <a:effectLst/>
                <a:latin typeface="Garamond"/>
                <a:ea typeface="MS Mincho"/>
                <a:cs typeface="Times New Roman"/>
              </a:rPr>
              <a:t>Patient Engagement Session</a:t>
            </a:r>
          </a:p>
          <a:p>
            <a:pPr algn="ctr">
              <a:lnSpc>
                <a:spcPct val="125000"/>
              </a:lnSpc>
              <a:spcAft>
                <a:spcPts val="0"/>
              </a:spcAft>
            </a:pPr>
            <a:r>
              <a:rPr lang="en-CA" sz="1100" dirty="0">
                <a:solidFill>
                  <a:srgbClr val="4C483D"/>
                </a:solidFill>
                <a:effectLst/>
                <a:latin typeface="Garamond"/>
                <a:ea typeface="MS Mincho"/>
                <a:cs typeface="Times New Roman"/>
              </a:rPr>
              <a:t> </a:t>
            </a:r>
          </a:p>
        </p:txBody>
      </p:sp>
    </p:spTree>
    <p:extLst>
      <p:ext uri="{BB962C8B-B14F-4D97-AF65-F5344CB8AC3E}">
        <p14:creationId xmlns:p14="http://schemas.microsoft.com/office/powerpoint/2010/main" val="391800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396DE5244F394D8C0C28839DA94E39" ma:contentTypeVersion="0" ma:contentTypeDescription="Create a new document." ma:contentTypeScope="" ma:versionID="eee2848745d6e1834fc55ed940c877f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22E8BE-F113-475B-9236-D616E205B2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9724098-E12E-494B-BEEB-BC98364CC5B6}">
  <ds:schemaRefs>
    <ds:schemaRef ds:uri="http://schemas.microsoft.com/office/2006/metadata/longProperties"/>
  </ds:schemaRefs>
</ds:datastoreItem>
</file>

<file path=customXml/itemProps3.xml><?xml version="1.0" encoding="utf-8"?>
<ds:datastoreItem xmlns:ds="http://schemas.openxmlformats.org/officeDocument/2006/customXml" ds:itemID="{A3C99574-9A08-40A3-9C11-9737FC5A774C}">
  <ds:schemaRefs>
    <ds:schemaRef ds:uri="http://schemas.microsoft.com/sharepoint/v3/contenttype/forms"/>
  </ds:schemaRefs>
</ds:datastoreItem>
</file>

<file path=customXml/itemProps4.xml><?xml version="1.0" encoding="utf-8"?>
<ds:datastoreItem xmlns:ds="http://schemas.openxmlformats.org/officeDocument/2006/customXml" ds:itemID="{F0E95343-B41B-4544-BFBB-D0EB7C34ECC6}">
  <ds:schemaRefs>
    <ds:schemaRef ds:uri="http://purl.org/dc/elements/1.1/"/>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Edge</Template>
  <TotalTime>22320</TotalTime>
  <Words>2385</Words>
  <Application>Microsoft Office PowerPoint</Application>
  <PresentationFormat>On-screen Show (4:3)</PresentationFormat>
  <Paragraphs>328</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Edge</vt:lpstr>
      <vt:lpstr>Presenter Disclosure</vt:lpstr>
      <vt:lpstr>Managing Potential Bias</vt:lpstr>
      <vt:lpstr>Patient Engagement on Primary and Community Care in British Columbia  Report on Findings</vt:lpstr>
      <vt:lpstr>Contributing Partners and Acknowledgements </vt:lpstr>
      <vt:lpstr>Overview</vt:lpstr>
      <vt:lpstr>The Rationale</vt:lpstr>
      <vt:lpstr>Purpose of Engagement</vt:lpstr>
      <vt:lpstr>Purpose of Engagement</vt:lpstr>
      <vt:lpstr>Structure of the Engagement </vt:lpstr>
      <vt:lpstr>Structure of the Engagement </vt:lpstr>
      <vt:lpstr>Structure of the Engagement</vt:lpstr>
      <vt:lpstr>Approach for the Engagement</vt:lpstr>
      <vt:lpstr>Engagement Results</vt:lpstr>
      <vt:lpstr>Engagement Results</vt:lpstr>
      <vt:lpstr>Engagement Results</vt:lpstr>
      <vt:lpstr>Engagement Results</vt:lpstr>
      <vt:lpstr>Engagement Results</vt:lpstr>
      <vt:lpstr>Engagement Results</vt:lpstr>
      <vt:lpstr>Engagement Results</vt:lpstr>
      <vt:lpstr>Engagement Results</vt:lpstr>
      <vt:lpstr>Engagement Results</vt:lpstr>
      <vt:lpstr>Engagement Results</vt:lpstr>
      <vt:lpstr>Engagement Results - Conclusions</vt:lpstr>
      <vt:lpstr>Engagement Feedback</vt:lpstr>
      <vt:lpstr>Next Steps</vt:lpstr>
      <vt:lpstr>Questions?</vt:lpstr>
    </vt:vector>
  </TitlesOfParts>
  <Company>Government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dc:title>
  <dc:creator>Administrator</dc:creator>
  <cp:lastModifiedBy>Holms, Shannon HLTH:EX</cp:lastModifiedBy>
  <cp:revision>788</cp:revision>
  <cp:lastPrinted>2017-03-17T20:43:11Z</cp:lastPrinted>
  <dcterms:created xsi:type="dcterms:W3CDTF">2005-07-06T21:21:36Z</dcterms:created>
  <dcterms:modified xsi:type="dcterms:W3CDTF">2017-06-14T23:41:30Z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