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27"/>
  </p:notesMasterIdLst>
  <p:sldIdLst>
    <p:sldId id="269" r:id="rId6"/>
    <p:sldId id="270" r:id="rId7"/>
    <p:sldId id="293" r:id="rId8"/>
    <p:sldId id="277" r:id="rId9"/>
    <p:sldId id="279" r:id="rId10"/>
    <p:sldId id="294" r:id="rId11"/>
    <p:sldId id="295" r:id="rId12"/>
    <p:sldId id="276" r:id="rId13"/>
    <p:sldId id="275" r:id="rId14"/>
    <p:sldId id="285" r:id="rId15"/>
    <p:sldId id="273" r:id="rId16"/>
    <p:sldId id="290" r:id="rId17"/>
    <p:sldId id="289" r:id="rId18"/>
    <p:sldId id="286" r:id="rId19"/>
    <p:sldId id="287" r:id="rId20"/>
    <p:sldId id="288" r:id="rId21"/>
    <p:sldId id="291" r:id="rId22"/>
    <p:sldId id="292" r:id="rId23"/>
    <p:sldId id="297" r:id="rId24"/>
    <p:sldId id="296" r:id="rId25"/>
    <p:sldId id="298" r:id="rId26"/>
  </p:sldIdLst>
  <p:sldSz cx="9144000" cy="6858000" type="screen4x3"/>
  <p:notesSz cx="6858000" cy="9144000"/>
  <p:defaultTextStyle>
    <a:defPPr>
      <a:defRPr lang="en-US"/>
    </a:defPPr>
    <a:lvl1pPr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1pPr>
    <a:lvl2pPr marL="457200"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2pPr>
    <a:lvl3pPr marL="914400"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3pPr>
    <a:lvl4pPr marL="1371600"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4pPr>
    <a:lvl5pPr marL="1828800"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5pPr>
    <a:lvl6pPr marL="2286000" algn="l" defTabSz="914400" rtl="0" eaLnBrk="1" latinLnBrk="0" hangingPunct="1">
      <a:defRPr sz="4200" kern="1200">
        <a:solidFill>
          <a:schemeClr val="tx1"/>
        </a:solidFill>
        <a:latin typeface="Gill Sans" charset="0"/>
        <a:ea typeface="+mn-ea"/>
        <a:cs typeface="PingFang SC Regular" charset="0"/>
        <a:sym typeface="Gill Sans" charset="0"/>
      </a:defRPr>
    </a:lvl6pPr>
    <a:lvl7pPr marL="2743200" algn="l" defTabSz="914400" rtl="0" eaLnBrk="1" latinLnBrk="0" hangingPunct="1">
      <a:defRPr sz="4200" kern="1200">
        <a:solidFill>
          <a:schemeClr val="tx1"/>
        </a:solidFill>
        <a:latin typeface="Gill Sans" charset="0"/>
        <a:ea typeface="+mn-ea"/>
        <a:cs typeface="PingFang SC Regular" charset="0"/>
        <a:sym typeface="Gill Sans" charset="0"/>
      </a:defRPr>
    </a:lvl7pPr>
    <a:lvl8pPr marL="3200400" algn="l" defTabSz="914400" rtl="0" eaLnBrk="1" latinLnBrk="0" hangingPunct="1">
      <a:defRPr sz="4200" kern="1200">
        <a:solidFill>
          <a:schemeClr val="tx1"/>
        </a:solidFill>
        <a:latin typeface="Gill Sans" charset="0"/>
        <a:ea typeface="+mn-ea"/>
        <a:cs typeface="PingFang SC Regular" charset="0"/>
        <a:sym typeface="Gill Sans" charset="0"/>
      </a:defRPr>
    </a:lvl8pPr>
    <a:lvl9pPr marL="3657600" algn="l" defTabSz="914400" rtl="0" eaLnBrk="1" latinLnBrk="0" hangingPunct="1">
      <a:defRPr sz="4200" kern="1200">
        <a:solidFill>
          <a:schemeClr val="tx1"/>
        </a:solidFill>
        <a:latin typeface="Gill Sans" charset="0"/>
        <a:ea typeface="+mn-ea"/>
        <a:cs typeface="PingFang SC Regular" charset="0"/>
        <a:sym typeface="Gill Sans" charset="0"/>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860" autoAdjust="0"/>
  </p:normalViewPr>
  <p:slideViewPr>
    <p:cSldViewPr>
      <p:cViewPr>
        <p:scale>
          <a:sx n="42" d="100"/>
          <a:sy n="42" d="100"/>
        </p:scale>
        <p:origin x="-2304" y="-186"/>
      </p:cViewPr>
      <p:guideLst>
        <p:guide orient="horz" pos="2160"/>
        <p:guide pos="2880"/>
      </p:guideLst>
    </p:cSldViewPr>
  </p:slideViewPr>
  <p:notesTextViewPr>
    <p:cViewPr>
      <p:scale>
        <a:sx n="1" d="1"/>
        <a:sy n="1" d="1"/>
      </p:scale>
      <p:origin x="0" y="0"/>
    </p:cViewPr>
  </p:notesTextViewPr>
  <p:sorterViewPr>
    <p:cViewPr>
      <p:scale>
        <a:sx n="100" d="100"/>
        <a:sy n="100" d="100"/>
      </p:scale>
      <p:origin x="0" y="-10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8415F-7B9F-44D5-A1BF-3CE208BBC56B}" type="datetimeFigureOut">
              <a:rPr lang="en-CA" smtClean="0"/>
              <a:pPr/>
              <a:t>25/05/2017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6FD72-1FBC-4D55-9A44-236583B5F002}" type="slidenum">
              <a:rPr lang="en-CA" smtClean="0"/>
              <a:pPr/>
              <a:t>‹#›</a:t>
            </a:fld>
            <a:endParaRPr lang="en-CA"/>
          </a:p>
        </p:txBody>
      </p:sp>
    </p:spTree>
    <p:extLst>
      <p:ext uri="{BB962C8B-B14F-4D97-AF65-F5344CB8AC3E}">
        <p14:creationId xmlns:p14="http://schemas.microsoft.com/office/powerpoint/2010/main" val="132373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Quick overview of KB – What we call the “Original” Rural and Remote Division</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80,000K pop, Physician clinics and IH staff spread throughout 13 culturally distinct communities, five dominant regions, four GSAs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Tree: 6</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full year of Division Operations. Since inception, over</a:t>
            </a:r>
            <a:r>
              <a:rPr lang="en-CA" sz="1200" kern="1200" baseline="0" dirty="0">
                <a:solidFill>
                  <a:schemeClr val="tx1"/>
                </a:solidFill>
                <a:effectLst/>
                <a:latin typeface="+mn-lt"/>
                <a:ea typeface="+mn-ea"/>
                <a:cs typeface="+mn-cs"/>
              </a:rPr>
              <a:t> 30 independent system improvement Projects and Programs – “the leaves on our tree”</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2</a:t>
            </a:fld>
            <a:endParaRPr lang="en-CA"/>
          </a:p>
        </p:txBody>
      </p:sp>
    </p:spTree>
    <p:extLst>
      <p:ext uri="{BB962C8B-B14F-4D97-AF65-F5344CB8AC3E}">
        <p14:creationId xmlns:p14="http://schemas.microsoft.com/office/powerpoint/2010/main" val="316375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Just kidding…</a:t>
            </a:r>
          </a:p>
          <a:p>
            <a:pPr marL="171450" indent="-171450">
              <a:buFont typeface="Arial" panose="020B0604020202020204" pitchFamily="34" charset="0"/>
              <a:buChar char="•"/>
            </a:pPr>
            <a:r>
              <a:rPr lang="en-CA" dirty="0"/>
              <a:t>I’m going to go through a few key slides for you now, and highlight why they</a:t>
            </a:r>
            <a:r>
              <a:rPr lang="en-CA" baseline="0" dirty="0"/>
              <a:t> are important.</a:t>
            </a:r>
          </a:p>
          <a:p>
            <a:pPr marL="171450" indent="-171450">
              <a:buFont typeface="Arial" panose="020B0604020202020204" pitchFamily="34" charset="0"/>
              <a:buChar char="•"/>
            </a:pPr>
            <a:r>
              <a:rPr lang="en-CA" baseline="0" dirty="0"/>
              <a:t>This one is the last in a series of a “build”… that positions the transformation as a locally driven exercise.</a:t>
            </a:r>
          </a:p>
          <a:p>
            <a:pPr marL="171450" indent="-171450">
              <a:buFont typeface="Arial" panose="020B0604020202020204" pitchFamily="34" charset="0"/>
              <a:buChar char="•"/>
            </a:pPr>
            <a:r>
              <a:rPr lang="en-CA" baseline="0" dirty="0"/>
              <a:t>It ends with these yellow boxes and arrows:</a:t>
            </a:r>
          </a:p>
          <a:p>
            <a:pPr marL="628650" lvl="1" indent="-171450">
              <a:buFont typeface="Arial" panose="020B0604020202020204" pitchFamily="34" charset="0"/>
              <a:buChar char="•"/>
            </a:pPr>
            <a:r>
              <a:rPr lang="en-CA" baseline="0" dirty="0"/>
              <a:t>Patient Medical Homes will do similar work, but be different, based on local needs</a:t>
            </a:r>
          </a:p>
          <a:p>
            <a:pPr marL="628650" lvl="1" indent="-171450">
              <a:buFont typeface="Arial" panose="020B0604020202020204" pitchFamily="34" charset="0"/>
              <a:buChar char="•"/>
            </a:pPr>
            <a:r>
              <a:rPr lang="en-CA" baseline="0" dirty="0"/>
              <a:t>The conversation begins (the need for system improvement) and ends (design of Patient Medical Homes) at the Local</a:t>
            </a:r>
          </a:p>
          <a:p>
            <a:pPr marL="628650" lvl="1" indent="-171450">
              <a:buFont typeface="Arial" panose="020B0604020202020204" pitchFamily="34" charset="0"/>
              <a:buChar char="•"/>
            </a:pPr>
            <a:r>
              <a:rPr lang="en-CA" baseline="0" dirty="0"/>
              <a:t>Resources (Blue Arrows) flow to communities, but Governance (Orange Arrows) flow from communities</a:t>
            </a:r>
            <a:endParaRPr lang="en-CA" dirty="0"/>
          </a:p>
          <a:p>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11</a:t>
            </a:fld>
            <a:endParaRPr lang="en-CA"/>
          </a:p>
        </p:txBody>
      </p:sp>
    </p:spTree>
    <p:extLst>
      <p:ext uri="{BB962C8B-B14F-4D97-AF65-F5344CB8AC3E}">
        <p14:creationId xmlns:p14="http://schemas.microsoft.com/office/powerpoint/2010/main" val="267424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This is Darcy</a:t>
            </a:r>
            <a:r>
              <a:rPr lang="en-CA" baseline="0" dirty="0"/>
              <a:t> </a:t>
            </a:r>
            <a:r>
              <a:rPr lang="en-CA" baseline="0" dirty="0" err="1"/>
              <a:t>Eyres</a:t>
            </a:r>
            <a:r>
              <a:rPr lang="en-CA" baseline="0" dirty="0"/>
              <a:t> infographic, combining data from the Blue Matrix (the Ministry’s database of system costs based on illness burden) and Growth in Population.</a:t>
            </a:r>
          </a:p>
          <a:p>
            <a:pPr marL="171450" indent="-171450">
              <a:buFont typeface="Arial" panose="020B0604020202020204" pitchFamily="34" charset="0"/>
              <a:buChar char="•"/>
            </a:pPr>
            <a:r>
              <a:rPr lang="en-CA" baseline="0" dirty="0"/>
              <a:t>All of our audiences saw this graphic, and we spent quite a bit of time on it.</a:t>
            </a:r>
          </a:p>
          <a:p>
            <a:pPr marL="171450" indent="-171450">
              <a:buFont typeface="Arial" panose="020B0604020202020204" pitchFamily="34" charset="0"/>
              <a:buChar char="•"/>
            </a:pPr>
            <a:r>
              <a:rPr lang="en-CA" baseline="0" dirty="0"/>
              <a:t>The key messages:</a:t>
            </a:r>
          </a:p>
          <a:p>
            <a:pPr marL="628650" lvl="1" indent="-171450">
              <a:buFont typeface="Arial" panose="020B0604020202020204" pitchFamily="34" charset="0"/>
              <a:buChar char="•"/>
            </a:pPr>
            <a:r>
              <a:rPr lang="en-CA" baseline="0" dirty="0"/>
              <a:t>We are looking at this in a sophisticated way</a:t>
            </a:r>
          </a:p>
          <a:p>
            <a:pPr marL="628650" lvl="1" indent="-171450">
              <a:buFont typeface="Arial" panose="020B0604020202020204" pitchFamily="34" charset="0"/>
              <a:buChar char="•"/>
            </a:pPr>
            <a:r>
              <a:rPr lang="en-CA" baseline="0" dirty="0"/>
              <a:t>We know a lot about costs</a:t>
            </a:r>
          </a:p>
          <a:p>
            <a:pPr marL="628650" lvl="1" indent="-171450">
              <a:buFont typeface="Arial" panose="020B0604020202020204" pitchFamily="34" charset="0"/>
              <a:buChar char="•"/>
            </a:pPr>
            <a:r>
              <a:rPr lang="en-CA" baseline="0" dirty="0"/>
              <a:t>We are in big trouble, as the most expensive patients have the highest growth curves</a:t>
            </a:r>
          </a:p>
          <a:p>
            <a:pPr marL="171450" lvl="0" indent="-171450">
              <a:buFont typeface="Arial" panose="020B0604020202020204" pitchFamily="34" charset="0"/>
              <a:buChar char="•"/>
            </a:pPr>
            <a:r>
              <a:rPr lang="en-CA" baseline="0" dirty="0"/>
              <a:t>As you look at this graphic, think back to what I said earlier about Change Management and “Building a Common Need”</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12</a:t>
            </a:fld>
            <a:endParaRPr lang="en-CA"/>
          </a:p>
        </p:txBody>
      </p:sp>
    </p:spTree>
    <p:extLst>
      <p:ext uri="{BB962C8B-B14F-4D97-AF65-F5344CB8AC3E}">
        <p14:creationId xmlns:p14="http://schemas.microsoft.com/office/powerpoint/2010/main" val="2585042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This one is also quite popular. It shows</a:t>
            </a:r>
            <a:r>
              <a:rPr lang="en-CA" baseline="0" dirty="0"/>
              <a:t> Health Care as a percentage of government revenues from 2000 to today.  29% to 41%.</a:t>
            </a:r>
          </a:p>
          <a:p>
            <a:pPr marL="171450" indent="-171450">
              <a:buFont typeface="Arial" panose="020B0604020202020204" pitchFamily="34" charset="0"/>
              <a:buChar char="•"/>
            </a:pPr>
            <a:r>
              <a:rPr lang="en-CA" baseline="0" dirty="0"/>
              <a:t>Anybody in the room wondering why Education is the papers so much these days? Because Health Care is taking all the money.</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13</a:t>
            </a:fld>
            <a:endParaRPr lang="en-CA"/>
          </a:p>
        </p:txBody>
      </p:sp>
    </p:spTree>
    <p:extLst>
      <p:ext uri="{BB962C8B-B14F-4D97-AF65-F5344CB8AC3E}">
        <p14:creationId xmlns:p14="http://schemas.microsoft.com/office/powerpoint/2010/main" val="189539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We</a:t>
            </a:r>
            <a:r>
              <a:rPr lang="en-CA" baseline="0" dirty="0"/>
              <a:t> took lists like these, of the Risks and Pitfalls associated with change like this, and produced unique slides for every audience.</a:t>
            </a:r>
          </a:p>
          <a:p>
            <a:pPr marL="171450" indent="-171450">
              <a:buFont typeface="Arial" panose="020B0604020202020204" pitchFamily="34" charset="0"/>
              <a:buChar char="•"/>
            </a:pPr>
            <a:r>
              <a:rPr lang="en-CA" baseline="0" dirty="0"/>
              <a:t>The point of showing you this is to consider the value of “leading” with these issues, rather than waiting for the nay-sayers in the audience to bring them up.</a:t>
            </a:r>
          </a:p>
          <a:p>
            <a:pPr marL="171450" indent="-171450">
              <a:buFont typeface="Arial" panose="020B0604020202020204" pitchFamily="34" charset="0"/>
              <a:buChar char="•"/>
            </a:pPr>
            <a:r>
              <a:rPr lang="en-CA" baseline="0" dirty="0"/>
              <a:t>We put up list like this, and ask folks to add to them. They demonstrate that we understand and are managing the risks. </a:t>
            </a:r>
          </a:p>
          <a:p>
            <a:pPr marL="171450" indent="-171450">
              <a:buFont typeface="Arial" panose="020B0604020202020204" pitchFamily="34" charset="0"/>
              <a:buChar char="•"/>
            </a:pPr>
            <a:r>
              <a:rPr lang="en-CA" baseline="0" dirty="0"/>
              <a:t>Leading with this info. allows the audience to get on with thinking about a newer, better future.  </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14</a:t>
            </a:fld>
            <a:endParaRPr lang="en-CA"/>
          </a:p>
        </p:txBody>
      </p:sp>
    </p:spTree>
    <p:extLst>
      <p:ext uri="{BB962C8B-B14F-4D97-AF65-F5344CB8AC3E}">
        <p14:creationId xmlns:p14="http://schemas.microsoft.com/office/powerpoint/2010/main" val="224845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of course,</a:t>
            </a:r>
            <a:r>
              <a:rPr lang="en-CA" baseline="0" dirty="0"/>
              <a:t> we balance lists of the negative, with solid evidence of how the Patient Medical Home CAN, if properly implemented, produce results…</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15</a:t>
            </a:fld>
            <a:endParaRPr lang="en-CA"/>
          </a:p>
        </p:txBody>
      </p:sp>
    </p:spTree>
    <p:extLst>
      <p:ext uri="{BB962C8B-B14F-4D97-AF65-F5344CB8AC3E}">
        <p14:creationId xmlns:p14="http://schemas.microsoft.com/office/powerpoint/2010/main" val="408264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And here’s the last slide I want to share with you about our Engagements with Stakeholders.</a:t>
            </a:r>
          </a:p>
          <a:p>
            <a:pPr marL="171450" indent="-171450">
              <a:buFont typeface="Arial" panose="020B0604020202020204" pitchFamily="34" charset="0"/>
              <a:buChar char="•"/>
            </a:pPr>
            <a:r>
              <a:rPr lang="en-CA" dirty="0"/>
              <a:t>The</a:t>
            </a:r>
            <a:r>
              <a:rPr lang="en-CA" baseline="0" dirty="0"/>
              <a:t> title is “KB Primary Care Home Weather Forecast… Uncertainties about the Primary Care Home and its implementation process”</a:t>
            </a:r>
          </a:p>
          <a:p>
            <a:pPr marL="171450" indent="-171450">
              <a:buFont typeface="Arial" panose="020B0604020202020204" pitchFamily="34" charset="0"/>
              <a:buChar char="•"/>
            </a:pPr>
            <a:r>
              <a:rPr lang="en-CA" baseline="0" dirty="0"/>
              <a:t>For those of you familiar with the classics, you’ll appreciate these symbols for the Greek Gods across the top. The Weather makers, if you will – IHA, </a:t>
            </a:r>
            <a:r>
              <a:rPr lang="en-CA" baseline="0" dirty="0" err="1"/>
              <a:t>MoH</a:t>
            </a:r>
            <a:r>
              <a:rPr lang="en-CA" baseline="0" dirty="0"/>
              <a:t> and GPSC…</a:t>
            </a:r>
          </a:p>
          <a:p>
            <a:pPr marL="171450" indent="-171450">
              <a:buFont typeface="Arial" panose="020B0604020202020204" pitchFamily="34" charset="0"/>
              <a:buChar char="•"/>
            </a:pPr>
            <a:r>
              <a:rPr lang="en-CA" baseline="0" dirty="0"/>
              <a:t>The point of this slide is to manage expectations in a complex system that nobody can really control. </a:t>
            </a:r>
          </a:p>
          <a:p>
            <a:pPr marL="628650" lvl="1" indent="-171450">
              <a:buFont typeface="Arial" panose="020B0604020202020204" pitchFamily="34" charset="0"/>
              <a:buChar char="•"/>
            </a:pPr>
            <a:r>
              <a:rPr lang="en-CA" baseline="0" dirty="0"/>
              <a:t>There are many players. They don’t all get along. They don’t know what to do. An action by one of them can throw the other totally off track. </a:t>
            </a:r>
          </a:p>
          <a:p>
            <a:pPr marL="628650" lvl="1" indent="-171450">
              <a:buFont typeface="Arial" panose="020B0604020202020204" pitchFamily="34" charset="0"/>
              <a:buChar char="•"/>
            </a:pPr>
            <a:r>
              <a:rPr lang="en-CA" baseline="0" dirty="0"/>
              <a:t>And we all know there’s way more weather makers then even this graphic shows. (think: Unions, for example…)</a:t>
            </a:r>
          </a:p>
          <a:p>
            <a:pPr marL="628650" lvl="1" indent="-171450">
              <a:buFont typeface="Arial" panose="020B0604020202020204" pitchFamily="34" charset="0"/>
              <a:buChar char="•"/>
            </a:pPr>
            <a:r>
              <a:rPr lang="en-CA" baseline="0" dirty="0"/>
              <a:t>But notwithstanding all that uncertainty, it’s clear there’s going to be weather. It’s going to rain.</a:t>
            </a:r>
          </a:p>
          <a:p>
            <a:pPr marL="628650" lvl="1" indent="-171450">
              <a:buFont typeface="Arial" panose="020B0604020202020204" pitchFamily="34" charset="0"/>
              <a:buChar char="•"/>
            </a:pPr>
            <a:r>
              <a:rPr lang="en-CA" baseline="0" dirty="0"/>
              <a:t>Our job is to build the barrel, and water the garden.</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16</a:t>
            </a:fld>
            <a:endParaRPr lang="en-CA"/>
          </a:p>
        </p:txBody>
      </p:sp>
    </p:spTree>
    <p:extLst>
      <p:ext uri="{BB962C8B-B14F-4D97-AF65-F5344CB8AC3E}">
        <p14:creationId xmlns:p14="http://schemas.microsoft.com/office/powerpoint/2010/main" val="3540115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So</a:t>
            </a:r>
            <a:r>
              <a:rPr lang="en-CA" baseline="0" dirty="0"/>
              <a:t> where has all this work gotten us?</a:t>
            </a:r>
          </a:p>
          <a:p>
            <a:pPr marL="171450" indent="-171450">
              <a:buFont typeface="Arial" panose="020B0604020202020204" pitchFamily="34" charset="0"/>
              <a:buChar char="•"/>
            </a:pPr>
            <a:r>
              <a:rPr lang="en-CA" baseline="0" dirty="0"/>
              <a:t>[Read Slide...]</a:t>
            </a:r>
          </a:p>
          <a:p>
            <a:pPr marL="171450" indent="-171450">
              <a:buFont typeface="Arial" panose="020B0604020202020204" pitchFamily="34" charset="0"/>
              <a:buChar char="•"/>
            </a:pPr>
            <a:r>
              <a:rPr lang="en-CA" baseline="0" dirty="0"/>
              <a:t>As I may have mentioned, this last funding is pretty new news for us. IH’s CEO Chris </a:t>
            </a:r>
            <a:r>
              <a:rPr lang="en-CA" baseline="0" dirty="0" err="1"/>
              <a:t>Mazurkewich</a:t>
            </a:r>
            <a:r>
              <a:rPr lang="en-CA" baseline="0" dirty="0"/>
              <a:t> announced it at our AGM last Thursday.</a:t>
            </a:r>
          </a:p>
          <a:p>
            <a:pPr marL="171450" indent="-171450">
              <a:buFont typeface="Arial" panose="020B0604020202020204" pitchFamily="34" charset="0"/>
              <a:buChar char="•"/>
            </a:pPr>
            <a:r>
              <a:rPr lang="en-CA" baseline="0" dirty="0"/>
              <a:t>I’ll wrap up now with just a few themes about this funding…</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17</a:t>
            </a:fld>
            <a:endParaRPr lang="en-CA"/>
          </a:p>
        </p:txBody>
      </p:sp>
    </p:spTree>
    <p:extLst>
      <p:ext uri="{BB962C8B-B14F-4D97-AF65-F5344CB8AC3E}">
        <p14:creationId xmlns:p14="http://schemas.microsoft.com/office/powerpoint/2010/main" val="28090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First, What</a:t>
            </a:r>
            <a:r>
              <a:rPr lang="en-CA" baseline="0" dirty="0"/>
              <a:t> we plan to do…</a:t>
            </a:r>
          </a:p>
          <a:p>
            <a:pPr marL="171450" indent="-171450">
              <a:buFont typeface="Arial" panose="020B0604020202020204" pitchFamily="34" charset="0"/>
              <a:buChar char="•"/>
            </a:pPr>
            <a:r>
              <a:rPr lang="en-CA" baseline="0" dirty="0"/>
              <a:t>[Read Slide]</a:t>
            </a:r>
          </a:p>
          <a:p>
            <a:pPr marL="171450" indent="-171450">
              <a:buFont typeface="Arial" panose="020B0604020202020204" pitchFamily="34" charset="0"/>
              <a:buChar char="•"/>
            </a:pPr>
            <a:r>
              <a:rPr lang="en-CA" baseline="0" dirty="0"/>
              <a:t>I trust a few of you in the room will resonate with this statement…</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18</a:t>
            </a:fld>
            <a:endParaRPr lang="en-CA"/>
          </a:p>
        </p:txBody>
      </p:sp>
    </p:spTree>
    <p:extLst>
      <p:ext uri="{BB962C8B-B14F-4D97-AF65-F5344CB8AC3E}">
        <p14:creationId xmlns:p14="http://schemas.microsoft.com/office/powerpoint/2010/main" val="105914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Second, our next steps. This is a pretty</a:t>
            </a:r>
            <a:r>
              <a:rPr lang="en-CA" baseline="0" dirty="0"/>
              <a:t> important slide.  </a:t>
            </a:r>
          </a:p>
          <a:p>
            <a:pPr marL="171450" indent="-171450">
              <a:buFont typeface="Arial" panose="020B0604020202020204" pitchFamily="34" charset="0"/>
              <a:buChar char="•"/>
            </a:pPr>
            <a:r>
              <a:rPr lang="en-CA" baseline="0" dirty="0"/>
              <a:t>We actually got the Health Authority to commit these funds with very little detail about what we are going to do with them.</a:t>
            </a:r>
          </a:p>
          <a:p>
            <a:pPr marL="171450" indent="-171450">
              <a:buFont typeface="Arial" panose="020B0604020202020204" pitchFamily="34" charset="0"/>
              <a:buChar char="•"/>
            </a:pPr>
            <a:r>
              <a:rPr lang="en-CA" baseline="0" dirty="0"/>
              <a:t>What the slide demonstrates is “the catch”… that we won’t spend a penny until a consensus decision, of all key stakeholders, including Doctors in the Boundary, is reached.  AND… that this decision will be respected by those not at the table.</a:t>
            </a:r>
          </a:p>
          <a:p>
            <a:pPr marL="171450" indent="-171450">
              <a:buFont typeface="Arial" panose="020B0604020202020204" pitchFamily="34" charset="0"/>
              <a:buChar char="•"/>
            </a:pPr>
            <a:r>
              <a:rPr lang="en-CA" baseline="0" dirty="0"/>
              <a:t>This, for us, is what CSC and Division work is all about. Local people are respected and given real power in design decisions. But nobody gets to call the shots. Consensus has to be achieved.</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19</a:t>
            </a:fld>
            <a:endParaRPr lang="en-CA"/>
          </a:p>
        </p:txBody>
      </p:sp>
    </p:spTree>
    <p:extLst>
      <p:ext uri="{BB962C8B-B14F-4D97-AF65-F5344CB8AC3E}">
        <p14:creationId xmlns:p14="http://schemas.microsoft.com/office/powerpoint/2010/main" val="3479611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And finally, I couldn’t end a description</a:t>
            </a:r>
            <a:r>
              <a:rPr lang="en-CA" baseline="0" dirty="0"/>
              <a:t> of this Proof of Concept without showing the kinds of Outcomes we are expecting to achieve.</a:t>
            </a:r>
          </a:p>
          <a:p>
            <a:pPr marL="171450" indent="-171450">
              <a:buFont typeface="Arial" panose="020B0604020202020204" pitchFamily="34" charset="0"/>
              <a:buChar char="•"/>
            </a:pPr>
            <a:r>
              <a:rPr lang="en-CA" baseline="0" dirty="0"/>
              <a:t>And while its’ true that these are draft, and the Process I described on the previous slide still needs to happen before we commit to them, I think its fair to say that the CEO of the Health Authority probably wouldn’t have placed his trust in us in this way, without this kind of detail about real, consequential system savings.</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20</a:t>
            </a:fld>
            <a:endParaRPr lang="en-CA"/>
          </a:p>
        </p:txBody>
      </p:sp>
    </p:spTree>
    <p:extLst>
      <p:ext uri="{BB962C8B-B14F-4D97-AF65-F5344CB8AC3E}">
        <p14:creationId xmlns:p14="http://schemas.microsoft.com/office/powerpoint/2010/main" val="298636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I’m going to start with a quick overview of the journey,</a:t>
            </a:r>
            <a:r>
              <a:rPr lang="en-CA" sz="1200" kern="1200" baseline="0" dirty="0">
                <a:solidFill>
                  <a:schemeClr val="tx1"/>
                </a:solidFill>
                <a:effectLst/>
                <a:latin typeface="+mn-lt"/>
                <a:ea typeface="+mn-ea"/>
                <a:cs typeface="+mn-cs"/>
              </a:rPr>
              <a:t> before we spend most of my time showing you a handful of slides that focus on the “Why” behind each of these steps.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[Read Slide… but be quick about it…]</a:t>
            </a:r>
          </a:p>
          <a:p>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3</a:t>
            </a:fld>
            <a:endParaRPr lang="en-CA"/>
          </a:p>
        </p:txBody>
      </p:sp>
    </p:spTree>
    <p:extLst>
      <p:ext uri="{BB962C8B-B14F-4D97-AF65-F5344CB8AC3E}">
        <p14:creationId xmlns:p14="http://schemas.microsoft.com/office/powerpoint/2010/main" val="2301416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I’ll finish today with </a:t>
            </a:r>
            <a:r>
              <a:rPr lang="en-CA" baseline="0" dirty="0"/>
              <a:t>a summary of some of the themes I’ve shared today. </a:t>
            </a:r>
          </a:p>
          <a:p>
            <a:pPr marL="171450" indent="-171450">
              <a:buFont typeface="Arial" panose="020B0604020202020204" pitchFamily="34" charset="0"/>
              <a:buChar char="•"/>
            </a:pPr>
            <a:r>
              <a:rPr lang="en-CA" baseline="0" dirty="0"/>
              <a:t>I won’t read them to you, but I will end with a sincere offer to share any of our work with you directly. </a:t>
            </a:r>
          </a:p>
          <a:p>
            <a:pPr marL="171450" indent="-171450">
              <a:buFont typeface="Arial" panose="020B0604020202020204" pitchFamily="34" charset="0"/>
              <a:buChar char="•"/>
            </a:pPr>
            <a:r>
              <a:rPr lang="en-CA" baseline="0" dirty="0"/>
              <a:t>We are happy to talk about this with anyone, share our materials and presentations, </a:t>
            </a:r>
            <a:r>
              <a:rPr lang="en-CA" baseline="0" dirty="0" err="1"/>
              <a:t>etc</a:t>
            </a:r>
            <a:r>
              <a:rPr lang="en-CA" baseline="0" dirty="0"/>
              <a:t>…</a:t>
            </a:r>
          </a:p>
          <a:p>
            <a:pPr marL="171450" indent="-171450">
              <a:buFont typeface="Arial" panose="020B0604020202020204" pitchFamily="34" charset="0"/>
              <a:buChar char="•"/>
            </a:pPr>
            <a:r>
              <a:rPr lang="en-CA" baseline="0" dirty="0"/>
              <a:t>Please contact us at any time, and we look forward to the discussion later.</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21</a:t>
            </a:fld>
            <a:endParaRPr lang="en-CA"/>
          </a:p>
        </p:txBody>
      </p:sp>
    </p:spTree>
    <p:extLst>
      <p:ext uri="{BB962C8B-B14F-4D97-AF65-F5344CB8AC3E}">
        <p14:creationId xmlns:p14="http://schemas.microsoft.com/office/powerpoint/2010/main" val="348602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There</a:t>
            </a:r>
            <a:r>
              <a:rPr lang="en-CA" baseline="0" dirty="0"/>
              <a:t> are 2 key “technologies” that I’m going to start with.</a:t>
            </a:r>
            <a:endParaRPr lang="en-CA" dirty="0"/>
          </a:p>
          <a:p>
            <a:pPr marL="171450" indent="-171450">
              <a:buFont typeface="Arial" panose="020B0604020202020204" pitchFamily="34" charset="0"/>
              <a:buChar char="•"/>
            </a:pPr>
            <a:r>
              <a:rPr lang="en-CA" dirty="0"/>
              <a:t>The first is Change Management.</a:t>
            </a:r>
          </a:p>
          <a:p>
            <a:pPr marL="171450" indent="-171450">
              <a:buFont typeface="Arial" panose="020B0604020202020204" pitchFamily="34" charset="0"/>
              <a:buChar char="•"/>
            </a:pPr>
            <a:r>
              <a:rPr lang="en-CA" dirty="0"/>
              <a:t>This is GE’s Change Acceleration</a:t>
            </a:r>
            <a:r>
              <a:rPr lang="en-CA" baseline="0" dirty="0"/>
              <a:t> Model (lots of other good one’s are out there – but this IHA’s, so we use it too)</a:t>
            </a:r>
          </a:p>
          <a:p>
            <a:pPr marL="171450" indent="-171450">
              <a:buFont typeface="Arial" panose="020B0604020202020204" pitchFamily="34" charset="0"/>
              <a:buChar char="•"/>
            </a:pPr>
            <a:r>
              <a:rPr lang="en-CA" baseline="0" dirty="0"/>
              <a:t>Key element is the first bar:  Creating a Shared Need.</a:t>
            </a:r>
          </a:p>
          <a:p>
            <a:pPr marL="171450" indent="-171450">
              <a:buFont typeface="Arial" panose="020B0604020202020204" pitchFamily="34" charset="0"/>
              <a:buChar char="•"/>
            </a:pPr>
            <a:r>
              <a:rPr lang="en-CA" baseline="0" dirty="0"/>
              <a:t>Without it, nothing proceeds</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4</a:t>
            </a:fld>
            <a:endParaRPr lang="en-CA"/>
          </a:p>
        </p:txBody>
      </p:sp>
    </p:spTree>
    <p:extLst>
      <p:ext uri="{BB962C8B-B14F-4D97-AF65-F5344CB8AC3E}">
        <p14:creationId xmlns:p14="http://schemas.microsoft.com/office/powerpoint/2010/main" val="334477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And almost as important to us as Change Mgt., our number 2 “technology”, Engagement Theory</a:t>
            </a:r>
          </a:p>
          <a:p>
            <a:pPr marL="171450" indent="-171450">
              <a:buFont typeface="Arial" panose="020B0604020202020204" pitchFamily="34" charset="0"/>
              <a:buChar char="•"/>
            </a:pPr>
            <a:r>
              <a:rPr lang="en-CA" dirty="0"/>
              <a:t>This is a “KB model” of Engagement</a:t>
            </a:r>
            <a:r>
              <a:rPr lang="en-CA" baseline="0" dirty="0"/>
              <a:t> we </a:t>
            </a:r>
            <a:r>
              <a:rPr lang="en-CA" baseline="0" dirty="0" err="1"/>
              <a:t>plagarized</a:t>
            </a:r>
            <a:r>
              <a:rPr lang="en-CA" baseline="0" dirty="0"/>
              <a:t> from IAP2 (International Association of Public Participation)… but the basic tenants are the same:  </a:t>
            </a:r>
          </a:p>
          <a:p>
            <a:pPr marL="171450" indent="-171450">
              <a:buFont typeface="Arial" panose="020B0604020202020204" pitchFamily="34" charset="0"/>
              <a:buChar char="•"/>
            </a:pPr>
            <a:r>
              <a:rPr lang="en-CA" baseline="0" dirty="0"/>
              <a:t>Be absolutely clear with people why you are engaging, what you control, and what they can influence, and they won’t get frustrated.</a:t>
            </a:r>
            <a:r>
              <a:rPr lang="en-CA" dirty="0"/>
              <a:t> </a:t>
            </a:r>
          </a:p>
          <a:p>
            <a:pPr marL="171450" indent="-171450">
              <a:buFont typeface="Arial" panose="020B0604020202020204" pitchFamily="34" charset="0"/>
              <a:buChar char="•"/>
            </a:pPr>
            <a:r>
              <a:rPr lang="en-CA" dirty="0"/>
              <a:t>So remember Change Management</a:t>
            </a:r>
            <a:r>
              <a:rPr lang="en-CA" baseline="0" dirty="0"/>
              <a:t> and Engagement Theory as I talk a bit more about the steps we’ve taken.</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5</a:t>
            </a:fld>
            <a:endParaRPr lang="en-CA"/>
          </a:p>
        </p:txBody>
      </p:sp>
    </p:spTree>
    <p:extLst>
      <p:ext uri="{BB962C8B-B14F-4D97-AF65-F5344CB8AC3E}">
        <p14:creationId xmlns:p14="http://schemas.microsoft.com/office/powerpoint/2010/main" val="275920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I’ve already mentioned our “seizing the opportunity” of the </a:t>
            </a:r>
            <a:r>
              <a:rPr lang="en-CA" dirty="0" err="1"/>
              <a:t>MoH</a:t>
            </a:r>
            <a:r>
              <a:rPr lang="en-CA" dirty="0"/>
              <a:t> Policy Papers, so I’ll start with our AGM in the fall of 2015.</a:t>
            </a:r>
          </a:p>
          <a:p>
            <a:pPr marL="171450" indent="-171450">
              <a:buFont typeface="Arial" panose="020B0604020202020204" pitchFamily="34" charset="0"/>
              <a:buChar char="•"/>
            </a:pPr>
            <a:r>
              <a:rPr lang="en-CA" dirty="0"/>
              <a:t>We purposefully</a:t>
            </a:r>
            <a:r>
              <a:rPr lang="en-CA" baseline="0" dirty="0"/>
              <a:t> chose the Northern team of the Prince George Division and their Northern Health Authority colleagues, as they are well known for being both ahead of the province, and highly collaborative.</a:t>
            </a:r>
          </a:p>
          <a:p>
            <a:pPr marL="171450" indent="-171450">
              <a:buFont typeface="Arial" panose="020B0604020202020204" pitchFamily="34" charset="0"/>
              <a:buChar char="•"/>
            </a:pPr>
            <a:r>
              <a:rPr lang="en-CA" baseline="0" dirty="0"/>
              <a:t>And we seized the opportunity of bringing them all the way here to our AGM, to add an extra day to their trip and tour them to three different communities where they spoke to Physicians, IH staff and Community Leaders, all in the same room.</a:t>
            </a:r>
            <a:endParaRPr lang="en-CA" dirty="0"/>
          </a:p>
          <a:p>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6</a:t>
            </a:fld>
            <a:endParaRPr lang="en-CA"/>
          </a:p>
        </p:txBody>
      </p:sp>
    </p:spTree>
    <p:extLst>
      <p:ext uri="{BB962C8B-B14F-4D97-AF65-F5344CB8AC3E}">
        <p14:creationId xmlns:p14="http://schemas.microsoft.com/office/powerpoint/2010/main" val="358010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And now our Discussion Paper on QI.</a:t>
            </a:r>
          </a:p>
          <a:p>
            <a:pPr marL="171450" indent="-171450">
              <a:buFont typeface="Arial" panose="020B0604020202020204" pitchFamily="34" charset="0"/>
              <a:buChar char="•"/>
            </a:pPr>
            <a:r>
              <a:rPr lang="en-CA" dirty="0"/>
              <a:t>We were motivated to write this based on our disappointment</a:t>
            </a:r>
            <a:r>
              <a:rPr lang="en-CA" baseline="0" dirty="0"/>
              <a:t> at the lack of promised evaluation data from the GPSC Res. Care project, and our learning from the US experience that were Patient Medical Homes don’t have rigorous QI, they fail to produce results. </a:t>
            </a:r>
          </a:p>
          <a:p>
            <a:pPr marL="171450" indent="-171450">
              <a:buFont typeface="Arial" panose="020B0604020202020204" pitchFamily="34" charset="0"/>
              <a:buChar char="•"/>
            </a:pPr>
            <a:r>
              <a:rPr lang="en-CA" baseline="0" dirty="0"/>
              <a:t>The paper makes the case for Provincial Leadership in providing the necessary data.</a:t>
            </a:r>
          </a:p>
          <a:p>
            <a:pPr marL="171450" indent="-171450">
              <a:buFont typeface="Arial" panose="020B0604020202020204" pitchFamily="34" charset="0"/>
              <a:buChar char="•"/>
            </a:pPr>
            <a:r>
              <a:rPr lang="en-CA" baseline="0" dirty="0"/>
              <a:t>However, the real lesson learned for us in this is the way in which this paper has been a door opener for us. </a:t>
            </a:r>
          </a:p>
          <a:p>
            <a:pPr marL="171450" indent="-171450">
              <a:buFont typeface="Arial" panose="020B0604020202020204" pitchFamily="34" charset="0"/>
              <a:buChar char="•"/>
            </a:pPr>
            <a:r>
              <a:rPr lang="en-CA" baseline="0" dirty="0"/>
              <a:t>We’ve pitched it to anybody who will listen, and not only advanced an important issue, but also positioned ourselves as leaders in a realm where lots of leadership is being sought.   </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7</a:t>
            </a:fld>
            <a:endParaRPr lang="en-CA"/>
          </a:p>
        </p:txBody>
      </p:sp>
    </p:spTree>
    <p:extLst>
      <p:ext uri="{BB962C8B-B14F-4D97-AF65-F5344CB8AC3E}">
        <p14:creationId xmlns:p14="http://schemas.microsoft.com/office/powerpoint/2010/main" val="291776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These are the questions we started with at our yearly CSC retreat, early this year, thinking about all the local, regional and provincial Stakeholders we</a:t>
            </a:r>
            <a:r>
              <a:rPr lang="en-CA" baseline="0" dirty="0"/>
              <a:t> needed to engage to advance the Primary Care Home.</a:t>
            </a:r>
          </a:p>
          <a:p>
            <a:pPr marL="171450" indent="-171450">
              <a:buFont typeface="Arial" panose="020B0604020202020204" pitchFamily="34" charset="0"/>
              <a:buChar char="•"/>
            </a:pPr>
            <a:r>
              <a:rPr lang="en-CA" baseline="0" dirty="0"/>
              <a:t>The reason I show you these is to emphasize the need to consider, and be in relationship with, everybody who may have influence over change in your communities.</a:t>
            </a:r>
          </a:p>
          <a:p>
            <a:pPr marL="171450" indent="-171450">
              <a:buFont typeface="Arial" panose="020B0604020202020204" pitchFamily="34" charset="0"/>
              <a:buChar char="•"/>
            </a:pPr>
            <a:r>
              <a:rPr lang="en-CA" baseline="0" dirty="0"/>
              <a:t>In addition to this conversation kicking off planning for our local engagements, we took the results of this work and developed a communications strategy for decision makers in Kelowna, Vancouver and Victoria.</a:t>
            </a:r>
          </a:p>
          <a:p>
            <a:pPr marL="171450" indent="-171450">
              <a:buFont typeface="Arial" panose="020B0604020202020204" pitchFamily="34" charset="0"/>
              <a:buChar char="•"/>
            </a:pPr>
            <a:r>
              <a:rPr lang="en-CA" baseline="0" dirty="0"/>
              <a:t>Equally important, you can imagine how an exercise like this built cohesion, trust and a sense of “common cause” at our local CSC.</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8</a:t>
            </a:fld>
            <a:endParaRPr lang="en-CA"/>
          </a:p>
        </p:txBody>
      </p:sp>
    </p:spTree>
    <p:extLst>
      <p:ext uri="{BB962C8B-B14F-4D97-AF65-F5344CB8AC3E}">
        <p14:creationId xmlns:p14="http://schemas.microsoft.com/office/powerpoint/2010/main" val="351933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a:t>
            </a:r>
            <a:r>
              <a:rPr lang="en-CA" baseline="0" dirty="0"/>
              <a:t> previous slides planning gave our CSC the confidence to delegate to a working group the responsibility to organize and host information engagements across Kootenay Boundary, targeting (separately this time) Doctors, IH staff, and Community Leaders.</a:t>
            </a:r>
          </a:p>
          <a:p>
            <a:pPr marL="171450" indent="-171450">
              <a:buFont typeface="Arial" panose="020B0604020202020204" pitchFamily="34" charset="0"/>
              <a:buChar char="•"/>
            </a:pPr>
            <a:r>
              <a:rPr lang="en-CA" baseline="0" dirty="0"/>
              <a:t>This is the Terms of Reference for the Working Group, that outlines their task and reporting relationship back to the CSC.</a:t>
            </a:r>
          </a:p>
          <a:p>
            <a:pPr marL="171450" indent="-171450">
              <a:buFont typeface="Arial" panose="020B0604020202020204" pitchFamily="34" charset="0"/>
              <a:buChar char="•"/>
            </a:pPr>
            <a:r>
              <a:rPr lang="en-CA" baseline="0" dirty="0"/>
              <a:t>The key message here is that if you can build enough trust at your CSC, you can delegate work to others, to get more done.</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9</a:t>
            </a:fld>
            <a:endParaRPr lang="en-CA"/>
          </a:p>
        </p:txBody>
      </p:sp>
    </p:spTree>
    <p:extLst>
      <p:ext uri="{BB962C8B-B14F-4D97-AF65-F5344CB8AC3E}">
        <p14:creationId xmlns:p14="http://schemas.microsoft.com/office/powerpoint/2010/main" val="265778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And here’s an example of one of</a:t>
            </a:r>
            <a:r>
              <a:rPr lang="en-CA" baseline="0" dirty="0"/>
              <a:t> the customized presentations the Working Group put together. </a:t>
            </a:r>
          </a:p>
          <a:p>
            <a:pPr marL="171450" indent="-171450">
              <a:buFont typeface="Arial" panose="020B0604020202020204" pitchFamily="34" charset="0"/>
              <a:buChar char="•"/>
            </a:pPr>
            <a:r>
              <a:rPr lang="en-CA" baseline="0" dirty="0"/>
              <a:t>Based on our Stakeholder Analysis at the February retreat, we prepared unique presentations for each Engagement event, be it </a:t>
            </a:r>
            <a:r>
              <a:rPr lang="en-CA" baseline="0" dirty="0" err="1"/>
              <a:t>Physicain</a:t>
            </a:r>
            <a:r>
              <a:rPr lang="en-CA" baseline="0" dirty="0"/>
              <a:t>, IH staff, or Community Leader.</a:t>
            </a:r>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r>
              <a:rPr lang="en-CA" baseline="0" dirty="0"/>
              <a:t>…At the end of this presentation I’m happy to take questions on these slides from any of the audience at the back of the room. Please just refer to the row and column of the slide you’d like to know more about…</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pPr/>
              <a:t>10</a:t>
            </a:fld>
            <a:endParaRPr lang="en-CA"/>
          </a:p>
        </p:txBody>
      </p:sp>
    </p:spTree>
    <p:extLst>
      <p:ext uri="{BB962C8B-B14F-4D97-AF65-F5344CB8AC3E}">
        <p14:creationId xmlns:p14="http://schemas.microsoft.com/office/powerpoint/2010/main" val="149850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4751339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866751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18012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7170796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215897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8649272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951407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490669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283768627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0596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785412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28650" y="1844824"/>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p:nvPr userDrawn="1"/>
        </p:nvSpPr>
        <p:spPr bwMode="auto">
          <a:xfrm>
            <a:off x="1979712" y="6196162"/>
            <a:ext cx="5112568" cy="617214"/>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200" b="0" i="0" u="none" strike="noStrike" cap="none" normalizeH="0" baseline="0">
              <a:ln>
                <a:noFill/>
              </a:ln>
              <a:solidFill>
                <a:schemeClr val="tx1"/>
              </a:solidFill>
              <a:effectLst/>
              <a:latin typeface="Gill Sans" charset="0"/>
              <a:cs typeface="PingFang SC Regular" charset="0"/>
              <a:sym typeface="Gill Sans"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5816" y="6165304"/>
            <a:ext cx="3384376" cy="575190"/>
          </a:xfrm>
          <a:prstGeom prst="rect">
            <a:avLst/>
          </a:prstGeom>
        </p:spPr>
      </p:pic>
    </p:spTree>
    <p:extLst>
      <p:ext uri="{BB962C8B-B14F-4D97-AF65-F5344CB8AC3E}">
        <p14:creationId xmlns:p14="http://schemas.microsoft.com/office/powerpoint/2010/main" val="156870993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564474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345151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31992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1076454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644257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8986092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716088" y="2708275"/>
            <a:ext cx="29845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52988" y="2708275"/>
            <a:ext cx="29845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822620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145595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81735164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6083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2028494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177325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2974017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3166303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8725" y="2146300"/>
            <a:ext cx="1530350" cy="29622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716088" y="2146300"/>
            <a:ext cx="4440237" cy="296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0017567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Slide Number Placeholder 3"/>
          <p:cNvSpPr>
            <a:spLocks noGrp="1"/>
          </p:cNvSpPr>
          <p:nvPr>
            <p:ph type="sldNum" sz="quarter" idx="10"/>
          </p:nvPr>
        </p:nvSpPr>
        <p:spPr/>
        <p:txBody>
          <a:bodyPr/>
          <a:lstStyle>
            <a:lvl1pPr>
              <a:defRPr/>
            </a:lvl1pPr>
          </a:lstStyle>
          <a:p>
            <a:fld id="{699C795F-3AFA-4318-A7EC-CEC3B833FE79}" type="slidenum">
              <a:rPr lang="en-US" altLang="en-US"/>
              <a:pPr/>
              <a:t>‹#›</a:t>
            </a:fld>
            <a:endParaRPr lang="en-US" altLang="en-US"/>
          </a:p>
        </p:txBody>
      </p:sp>
    </p:spTree>
    <p:extLst>
      <p:ext uri="{BB962C8B-B14F-4D97-AF65-F5344CB8AC3E}">
        <p14:creationId xmlns:p14="http://schemas.microsoft.com/office/powerpoint/2010/main" val="135251318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lvl1pPr>
              <a:defRPr/>
            </a:lvl1pPr>
          </a:lstStyle>
          <a:p>
            <a:fld id="{6B3AE326-229A-44BE-A97B-8DD5C4FEA8E6}" type="slidenum">
              <a:rPr lang="en-US" altLang="en-US"/>
              <a:pPr/>
              <a:t>‹#›</a:t>
            </a:fld>
            <a:endParaRPr lang="en-US" altLang="en-US"/>
          </a:p>
        </p:txBody>
      </p:sp>
    </p:spTree>
    <p:extLst>
      <p:ext uri="{BB962C8B-B14F-4D97-AF65-F5344CB8AC3E}">
        <p14:creationId xmlns:p14="http://schemas.microsoft.com/office/powerpoint/2010/main" val="425338868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p:cNvSpPr>
            <a:spLocks noGrp="1"/>
          </p:cNvSpPr>
          <p:nvPr>
            <p:ph type="sldNum" sz="quarter" idx="10"/>
          </p:nvPr>
        </p:nvSpPr>
        <p:spPr/>
        <p:txBody>
          <a:bodyPr/>
          <a:lstStyle>
            <a:lvl1pPr>
              <a:defRPr/>
            </a:lvl1pPr>
          </a:lstStyle>
          <a:p>
            <a:fld id="{0FBBEDDD-08CB-4C92-AF12-59C90F3BE982}" type="slidenum">
              <a:rPr lang="en-US" altLang="en-US"/>
              <a:pPr/>
              <a:t>‹#›</a:t>
            </a:fld>
            <a:endParaRPr lang="en-US" altLang="en-US"/>
          </a:p>
        </p:txBody>
      </p:sp>
    </p:spTree>
    <p:extLst>
      <p:ext uri="{BB962C8B-B14F-4D97-AF65-F5344CB8AC3E}">
        <p14:creationId xmlns:p14="http://schemas.microsoft.com/office/powerpoint/2010/main" val="17396837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4"/>
          <p:cNvSpPr>
            <a:spLocks noGrp="1"/>
          </p:cNvSpPr>
          <p:nvPr>
            <p:ph type="sldNum" sz="quarter" idx="10"/>
          </p:nvPr>
        </p:nvSpPr>
        <p:spPr/>
        <p:txBody>
          <a:bodyPr/>
          <a:lstStyle>
            <a:lvl1pPr>
              <a:defRPr/>
            </a:lvl1pPr>
          </a:lstStyle>
          <a:p>
            <a:fld id="{2EEE4C14-EC7A-47F5-A7F9-1CFE3D1C15EC}" type="slidenum">
              <a:rPr lang="en-US" altLang="en-US"/>
              <a:pPr/>
              <a:t>‹#›</a:t>
            </a:fld>
            <a:endParaRPr lang="en-US" altLang="en-US"/>
          </a:p>
        </p:txBody>
      </p:sp>
    </p:spTree>
    <p:extLst>
      <p:ext uri="{BB962C8B-B14F-4D97-AF65-F5344CB8AC3E}">
        <p14:creationId xmlns:p14="http://schemas.microsoft.com/office/powerpoint/2010/main" val="26236122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0"/>
          </p:nvPr>
        </p:nvSpPr>
        <p:spPr/>
        <p:txBody>
          <a:bodyPr/>
          <a:lstStyle>
            <a:lvl1pPr>
              <a:defRPr/>
            </a:lvl1pPr>
          </a:lstStyle>
          <a:p>
            <a:fld id="{F429533D-AB6D-4D42-AA91-2D37AB7C61DA}" type="slidenum">
              <a:rPr lang="en-US" altLang="en-US"/>
              <a:pPr/>
              <a:t>‹#›</a:t>
            </a:fld>
            <a:endParaRPr lang="en-US" altLang="en-US"/>
          </a:p>
        </p:txBody>
      </p:sp>
    </p:spTree>
    <p:extLst>
      <p:ext uri="{BB962C8B-B14F-4D97-AF65-F5344CB8AC3E}">
        <p14:creationId xmlns:p14="http://schemas.microsoft.com/office/powerpoint/2010/main" val="26449284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A005CA52-E345-49F3-8F89-F4FF4E814201}" type="slidenum">
              <a:rPr lang="en-US" altLang="en-US"/>
              <a:pPr/>
              <a:t>‹#›</a:t>
            </a:fld>
            <a:endParaRPr lang="en-US" altLang="en-US"/>
          </a:p>
        </p:txBody>
      </p:sp>
    </p:spTree>
    <p:extLst>
      <p:ext uri="{BB962C8B-B14F-4D97-AF65-F5344CB8AC3E}">
        <p14:creationId xmlns:p14="http://schemas.microsoft.com/office/powerpoint/2010/main" val="39127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327108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A20D0D9-509A-47C2-91E6-9DB4276289E5}" type="slidenum">
              <a:rPr lang="en-US" altLang="en-US"/>
              <a:pPr/>
              <a:t>‹#›</a:t>
            </a:fld>
            <a:endParaRPr lang="en-US" altLang="en-US"/>
          </a:p>
        </p:txBody>
      </p:sp>
    </p:spTree>
    <p:extLst>
      <p:ext uri="{BB962C8B-B14F-4D97-AF65-F5344CB8AC3E}">
        <p14:creationId xmlns:p14="http://schemas.microsoft.com/office/powerpoint/2010/main" val="341264846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F0FE6E3C-57B9-4153-8842-D7BEE537E48B}" type="slidenum">
              <a:rPr lang="en-US" altLang="en-US"/>
              <a:pPr/>
              <a:t>‹#›</a:t>
            </a:fld>
            <a:endParaRPr lang="en-US" altLang="en-US"/>
          </a:p>
        </p:txBody>
      </p:sp>
    </p:spTree>
    <p:extLst>
      <p:ext uri="{BB962C8B-B14F-4D97-AF65-F5344CB8AC3E}">
        <p14:creationId xmlns:p14="http://schemas.microsoft.com/office/powerpoint/2010/main" val="83087934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42E7448A-9DC2-4FB4-9ECB-84DE9E9040F7}" type="slidenum">
              <a:rPr lang="en-US" altLang="en-US"/>
              <a:pPr/>
              <a:t>‹#›</a:t>
            </a:fld>
            <a:endParaRPr lang="en-US" altLang="en-US"/>
          </a:p>
        </p:txBody>
      </p:sp>
    </p:spTree>
    <p:extLst>
      <p:ext uri="{BB962C8B-B14F-4D97-AF65-F5344CB8AC3E}">
        <p14:creationId xmlns:p14="http://schemas.microsoft.com/office/powerpoint/2010/main" val="212207992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lvl1pPr>
              <a:defRPr/>
            </a:lvl1pPr>
          </a:lstStyle>
          <a:p>
            <a:fld id="{D87A86C1-3458-437C-832D-14B2BA565B13}" type="slidenum">
              <a:rPr lang="en-US" altLang="en-US"/>
              <a:pPr/>
              <a:t>‹#›</a:t>
            </a:fld>
            <a:endParaRPr lang="en-US" altLang="en-US"/>
          </a:p>
        </p:txBody>
      </p:sp>
    </p:spTree>
    <p:extLst>
      <p:ext uri="{BB962C8B-B14F-4D97-AF65-F5344CB8AC3E}">
        <p14:creationId xmlns:p14="http://schemas.microsoft.com/office/powerpoint/2010/main" val="27777572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lvl1pPr>
              <a:defRPr/>
            </a:lvl1pPr>
          </a:lstStyle>
          <a:p>
            <a:fld id="{3B70550B-BC1D-4F32-A4C7-74F90FCE1F5B}" type="slidenum">
              <a:rPr lang="en-US" altLang="en-US"/>
              <a:pPr/>
              <a:t>‹#›</a:t>
            </a:fld>
            <a:endParaRPr lang="en-US" altLang="en-US"/>
          </a:p>
        </p:txBody>
      </p:sp>
    </p:spTree>
    <p:extLst>
      <p:ext uri="{BB962C8B-B14F-4D97-AF65-F5344CB8AC3E}">
        <p14:creationId xmlns:p14="http://schemas.microsoft.com/office/powerpoint/2010/main" val="224010857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25859614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744114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2049687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57250" y="2035175"/>
            <a:ext cx="2984500" cy="349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3994150" y="2035175"/>
            <a:ext cx="2984500" cy="349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6639457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463473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8877069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25800364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19139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6333519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1430669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9784732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48300" y="1228725"/>
            <a:ext cx="1530350" cy="429895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57250" y="1228725"/>
            <a:ext cx="4438650" cy="4298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69916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2111743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1818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84151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586309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7" name="Group 3"/>
          <p:cNvGrpSpPr>
            <a:grpSpLocks/>
          </p:cNvGrpSpPr>
          <p:nvPr/>
        </p:nvGrpSpPr>
        <p:grpSpPr bwMode="auto">
          <a:xfrm>
            <a:off x="2184400" y="6032500"/>
            <a:ext cx="4508500" cy="850900"/>
            <a:chOff x="0" y="0"/>
            <a:chExt cx="2840" cy="536"/>
          </a:xfrm>
        </p:grpSpPr>
        <p:pic>
          <p:nvPicPr>
            <p:cNvPr id="1025"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7"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6" y="150"/>
              <a:ext cx="10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1028" name="Rectangle 4"/>
          <p:cNvSpPr>
            <a:spLocks/>
          </p:cNvSpPr>
          <p:nvPr/>
        </p:nvSpPr>
        <p:spPr bwMode="auto">
          <a:xfrm>
            <a:off x="434975" y="0"/>
            <a:ext cx="8296275" cy="642938"/>
          </a:xfrm>
          <a:prstGeom prst="rect">
            <a:avLst/>
          </a:prstGeom>
          <a:solidFill>
            <a:schemeClr val="accent1"/>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1029" name="Rectangle 5"/>
          <p:cNvSpPr>
            <a:spLocks/>
          </p:cNvSpPr>
          <p:nvPr/>
        </p:nvSpPr>
        <p:spPr bwMode="auto">
          <a:xfrm rot="10800000">
            <a:off x="434975" y="6037263"/>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1030" name="Rectangle 6"/>
          <p:cNvSpPr>
            <a:spLocks/>
          </p:cNvSpPr>
          <p:nvPr/>
        </p:nvSpPr>
        <p:spPr bwMode="auto">
          <a:xfrm rot="10800000">
            <a:off x="434975" y="642938"/>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xStyles>
    <p:titleStyle>
      <a:lvl1pPr algn="l" rtl="0" fontAlgn="base">
        <a:spcBef>
          <a:spcPct val="0"/>
        </a:spcBef>
        <a:spcAft>
          <a:spcPct val="0"/>
        </a:spcAft>
        <a:defRPr sz="28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800" kern="1200">
          <a:solidFill>
            <a:schemeClr val="tx1"/>
          </a:solidFill>
          <a:latin typeface="+mn-lt"/>
          <a:ea typeface="+mn-ea"/>
          <a:cs typeface="+mn-cs"/>
          <a:sym typeface="Verdana" panose="020B0604030504040204" pitchFamily="34" charset="0"/>
        </a:defRPr>
      </a:lvl1pPr>
      <a:lvl2pPr marL="4572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2pPr>
      <a:lvl3pPr marL="9144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3pPr>
      <a:lvl4pPr marL="13716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4pPr>
      <a:lvl5pPr marL="18288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1" name="Group 3"/>
          <p:cNvGrpSpPr>
            <a:grpSpLocks/>
          </p:cNvGrpSpPr>
          <p:nvPr/>
        </p:nvGrpSpPr>
        <p:grpSpPr bwMode="auto">
          <a:xfrm>
            <a:off x="2184400" y="6032500"/>
            <a:ext cx="4508500" cy="850900"/>
            <a:chOff x="0" y="0"/>
            <a:chExt cx="2840" cy="536"/>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7"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6" y="150"/>
              <a:ext cx="10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2052" name="Rectangle 4"/>
          <p:cNvSpPr>
            <a:spLocks/>
          </p:cNvSpPr>
          <p:nvPr/>
        </p:nvSpPr>
        <p:spPr bwMode="auto">
          <a:xfrm>
            <a:off x="434975" y="0"/>
            <a:ext cx="8296275" cy="642938"/>
          </a:xfrm>
          <a:prstGeom prst="rect">
            <a:avLst/>
          </a:prstGeom>
          <a:solidFill>
            <a:schemeClr val="accent1"/>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2053" name="Rectangle 5"/>
          <p:cNvSpPr>
            <a:spLocks/>
          </p:cNvSpPr>
          <p:nvPr/>
        </p:nvSpPr>
        <p:spPr bwMode="auto">
          <a:xfrm rot="10800000">
            <a:off x="434975" y="6037263"/>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2054" name="Rectangle 6"/>
          <p:cNvSpPr>
            <a:spLocks/>
          </p:cNvSpPr>
          <p:nvPr/>
        </p:nvSpPr>
        <p:spPr bwMode="auto">
          <a:xfrm rot="10800000">
            <a:off x="434975" y="642938"/>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l" rtl="0" fontAlgn="base">
        <a:spcBef>
          <a:spcPct val="0"/>
        </a:spcBef>
        <a:spcAft>
          <a:spcPct val="0"/>
        </a:spcAft>
        <a:defRPr sz="28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800" kern="1200">
          <a:solidFill>
            <a:schemeClr val="tx1"/>
          </a:solidFill>
          <a:latin typeface="+mn-lt"/>
          <a:ea typeface="+mn-ea"/>
          <a:cs typeface="+mn-cs"/>
          <a:sym typeface="Verdana" panose="020B0604030504040204" pitchFamily="34" charset="0"/>
        </a:defRPr>
      </a:lvl1pPr>
      <a:lvl2pPr marL="4572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2pPr>
      <a:lvl3pPr marL="9144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3pPr>
      <a:lvl4pPr marL="13716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4pPr>
      <a:lvl5pPr marL="18288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2184400" y="6032500"/>
            <a:ext cx="4508500" cy="850900"/>
            <a:chOff x="0" y="0"/>
            <a:chExt cx="2840" cy="536"/>
          </a:xfrm>
        </p:grpSpPr>
        <p:pic>
          <p:nvPicPr>
            <p:cNvPr id="307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7"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6" y="150"/>
              <a:ext cx="10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3076" name="Rectangle 4"/>
          <p:cNvSpPr>
            <a:spLocks/>
          </p:cNvSpPr>
          <p:nvPr/>
        </p:nvSpPr>
        <p:spPr bwMode="auto">
          <a:xfrm>
            <a:off x="434975" y="0"/>
            <a:ext cx="8296275" cy="642938"/>
          </a:xfrm>
          <a:prstGeom prst="rect">
            <a:avLst/>
          </a:prstGeom>
          <a:solidFill>
            <a:schemeClr val="accent1"/>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3077" name="Rectangle 5"/>
          <p:cNvSpPr>
            <a:spLocks/>
          </p:cNvSpPr>
          <p:nvPr/>
        </p:nvSpPr>
        <p:spPr bwMode="auto">
          <a:xfrm rot="10800000">
            <a:off x="434975" y="6037263"/>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3078" name="Rectangle 6"/>
          <p:cNvSpPr>
            <a:spLocks/>
          </p:cNvSpPr>
          <p:nvPr/>
        </p:nvSpPr>
        <p:spPr bwMode="auto">
          <a:xfrm rot="10800000">
            <a:off x="434975" y="642938"/>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3079" name="Rectangle 7"/>
          <p:cNvSpPr>
            <a:spLocks noGrp="1" noChangeArrowheads="1"/>
          </p:cNvSpPr>
          <p:nvPr>
            <p:ph type="title"/>
          </p:nvPr>
        </p:nvSpPr>
        <p:spPr bwMode="auto">
          <a:xfrm>
            <a:off x="1716088" y="2146300"/>
            <a:ext cx="6122987"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0" bIns="45720" numCol="1" anchor="t" anchorCtr="0" compatLnSpc="1">
            <a:prstTxWarp prst="textNoShape">
              <a:avLst/>
            </a:prstTxWarp>
          </a:bodyPr>
          <a:lstStyle/>
          <a:p>
            <a:pPr lvl="0"/>
            <a:r>
              <a:rPr lang="en-US" altLang="en-US">
                <a:sym typeface="Verdana Bold" panose="020B0804030504040204" pitchFamily="34" charset="0"/>
              </a:rPr>
              <a:t>Click to edit Master title style</a:t>
            </a:r>
          </a:p>
        </p:txBody>
      </p:sp>
      <p:sp>
        <p:nvSpPr>
          <p:cNvPr id="3080" name="Rectangle 8"/>
          <p:cNvSpPr>
            <a:spLocks noGrp="1" noChangeArrowheads="1"/>
          </p:cNvSpPr>
          <p:nvPr>
            <p:ph type="body" idx="1"/>
          </p:nvPr>
        </p:nvSpPr>
        <p:spPr bwMode="auto">
          <a:xfrm>
            <a:off x="1716088" y="2708275"/>
            <a:ext cx="612140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0" bIns="45720" numCol="1" anchor="t" anchorCtr="0" compatLnSpc="1">
            <a:prstTxWarp prst="textNoShape">
              <a:avLst/>
            </a:prstTxWarp>
          </a:bodyPr>
          <a:lstStyle/>
          <a:p>
            <a:pPr lvl="0"/>
            <a:r>
              <a:rPr lang="en-US" altLang="en-US">
                <a:sym typeface="Verdana" panose="020B0604030504040204" pitchFamily="34" charset="0"/>
              </a:rPr>
              <a:t>Click to edit Master text styles</a:t>
            </a:r>
          </a:p>
          <a:p>
            <a:pPr lvl="1"/>
            <a:r>
              <a:rPr lang="en-US" altLang="en-US">
                <a:sym typeface="Verdana" panose="020B0604030504040204" pitchFamily="34" charset="0"/>
              </a:rPr>
              <a:t>Second level</a:t>
            </a:r>
          </a:p>
          <a:p>
            <a:pPr lvl="2"/>
            <a:r>
              <a:rPr lang="en-US" altLang="en-US">
                <a:sym typeface="Verdana" panose="020B0604030504040204" pitchFamily="34" charset="0"/>
              </a:rPr>
              <a:t>Third level</a:t>
            </a:r>
          </a:p>
          <a:p>
            <a:pPr lvl="3"/>
            <a:r>
              <a:rPr lang="en-US" altLang="en-US">
                <a:sym typeface="Verdana" panose="020B0604030504040204" pitchFamily="34" charset="0"/>
              </a:rPr>
              <a:t>Fourth level</a:t>
            </a:r>
          </a:p>
          <a:p>
            <a:pPr lvl="4"/>
            <a:r>
              <a:rPr lang="en-US" altLang="en-US">
                <a:sym typeface="Verdana" panose="020B0604030504040204" pitchFamily="34" charset="0"/>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l" rtl="0" fontAlgn="base">
        <a:spcBef>
          <a:spcPct val="0"/>
        </a:spcBef>
        <a:spcAft>
          <a:spcPct val="0"/>
        </a:spcAft>
        <a:defRPr sz="28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800" kern="1200">
          <a:solidFill>
            <a:schemeClr val="tx1"/>
          </a:solidFill>
          <a:latin typeface="+mn-lt"/>
          <a:ea typeface="+mn-ea"/>
          <a:cs typeface="+mn-cs"/>
          <a:sym typeface="Verdana" panose="020B0604030504040204" pitchFamily="34" charset="0"/>
        </a:defRPr>
      </a:lvl1pPr>
      <a:lvl2pPr marL="4572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2pPr>
      <a:lvl3pPr marL="9144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3pPr>
      <a:lvl4pPr marL="13716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4pPr>
      <a:lvl5pPr marL="18288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Text Box 1"/>
          <p:cNvSpPr txBox="1">
            <a:spLocks noGrp="1" noChangeArrowheads="1"/>
          </p:cNvSpPr>
          <p:nvPr>
            <p:ph type="sldNum" sz="quarter" idx="4"/>
          </p:nvPr>
        </p:nvSpPr>
        <p:spPr bwMode="auto">
          <a:xfrm>
            <a:off x="8453438" y="6499225"/>
            <a:ext cx="265112"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rgbClr val="383535"/>
                </a:solidFill>
                <a:latin typeface="+mj-lt"/>
                <a:ea typeface="Verdana Bold" panose="020B0804030504040204" pitchFamily="34" charset="0"/>
                <a:cs typeface="Verdana Bold" panose="020B0804030504040204" pitchFamily="34" charset="0"/>
                <a:sym typeface="Verdana Bold" panose="020B0804030504040204" pitchFamily="34" charset="0"/>
              </a:defRPr>
            </a:lvl1pPr>
          </a:lstStyle>
          <a:p>
            <a:fld id="{EFE8209A-D38E-4298-89FB-B269BB8E63F4}" type="slidenum">
              <a:rPr lang="en-US" altLang="en-US"/>
              <a:pPr/>
              <a:t>‹#›</a:t>
            </a:fld>
            <a:endParaRPr lang="en-US" altLang="en-US"/>
          </a:p>
        </p:txBody>
      </p:sp>
      <p:sp>
        <p:nvSpPr>
          <p:cNvPr id="4098" name="Rectangle 2"/>
          <p:cNvSpPr>
            <a:spLocks/>
          </p:cNvSpPr>
          <p:nvPr/>
        </p:nvSpPr>
        <p:spPr bwMode="auto">
          <a:xfrm>
            <a:off x="4914900" y="6199188"/>
            <a:ext cx="1905000" cy="579437"/>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algn="l" rtl="0" fontAlgn="base">
        <a:spcBef>
          <a:spcPct val="0"/>
        </a:spcBef>
        <a:spcAft>
          <a:spcPct val="0"/>
        </a:spcAft>
        <a:defRPr sz="28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800" kern="1200">
          <a:solidFill>
            <a:schemeClr val="tx1"/>
          </a:solidFill>
          <a:latin typeface="+mn-lt"/>
          <a:ea typeface="+mn-ea"/>
          <a:cs typeface="+mn-cs"/>
          <a:sym typeface="Verdana" panose="020B0604030504040204" pitchFamily="34" charset="0"/>
        </a:defRPr>
      </a:lvl1pPr>
      <a:lvl2pPr marL="4572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2pPr>
      <a:lvl3pPr marL="9144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3pPr>
      <a:lvl4pPr marL="13716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4pPr>
      <a:lvl5pPr marL="18288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3" name="Group 3"/>
          <p:cNvGrpSpPr>
            <a:grpSpLocks/>
          </p:cNvGrpSpPr>
          <p:nvPr/>
        </p:nvGrpSpPr>
        <p:grpSpPr bwMode="auto">
          <a:xfrm>
            <a:off x="2184400" y="6032500"/>
            <a:ext cx="4508500" cy="850900"/>
            <a:chOff x="0" y="0"/>
            <a:chExt cx="2840" cy="536"/>
          </a:xfrm>
        </p:grpSpPr>
        <p:pic>
          <p:nvPicPr>
            <p:cNvPr id="5121"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7"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6" y="150"/>
              <a:ext cx="10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5124" name="Rectangle 4"/>
          <p:cNvSpPr>
            <a:spLocks/>
          </p:cNvSpPr>
          <p:nvPr/>
        </p:nvSpPr>
        <p:spPr bwMode="auto">
          <a:xfrm>
            <a:off x="434975" y="0"/>
            <a:ext cx="8296275" cy="642938"/>
          </a:xfrm>
          <a:prstGeom prst="rect">
            <a:avLst/>
          </a:prstGeom>
          <a:solidFill>
            <a:schemeClr val="accent1"/>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5125" name="Rectangle 5"/>
          <p:cNvSpPr>
            <a:spLocks/>
          </p:cNvSpPr>
          <p:nvPr/>
        </p:nvSpPr>
        <p:spPr bwMode="auto">
          <a:xfrm rot="10800000">
            <a:off x="434975" y="6037263"/>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5126" name="Rectangle 6"/>
          <p:cNvSpPr>
            <a:spLocks/>
          </p:cNvSpPr>
          <p:nvPr/>
        </p:nvSpPr>
        <p:spPr bwMode="auto">
          <a:xfrm rot="10800000">
            <a:off x="434975" y="642938"/>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5127" name="Rectangle 7"/>
          <p:cNvSpPr>
            <a:spLocks noGrp="1" noChangeArrowheads="1"/>
          </p:cNvSpPr>
          <p:nvPr>
            <p:ph type="title"/>
          </p:nvPr>
        </p:nvSpPr>
        <p:spPr bwMode="auto">
          <a:xfrm>
            <a:off x="857250" y="1228725"/>
            <a:ext cx="61214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0" bIns="45720" numCol="1" anchor="t" anchorCtr="0" compatLnSpc="1">
            <a:prstTxWarp prst="textNoShape">
              <a:avLst/>
            </a:prstTxWarp>
          </a:bodyPr>
          <a:lstStyle/>
          <a:p>
            <a:pPr lvl="0"/>
            <a:r>
              <a:rPr lang="en-US" altLang="en-US">
                <a:sym typeface="Verdana Bold" panose="020B0804030504040204" pitchFamily="34" charset="0"/>
              </a:rPr>
              <a:t>Click to edit Master title style</a:t>
            </a:r>
          </a:p>
        </p:txBody>
      </p:sp>
      <p:sp>
        <p:nvSpPr>
          <p:cNvPr id="5128" name="Rectangle 8"/>
          <p:cNvSpPr>
            <a:spLocks noGrp="1" noChangeArrowheads="1"/>
          </p:cNvSpPr>
          <p:nvPr>
            <p:ph type="body" idx="1"/>
          </p:nvPr>
        </p:nvSpPr>
        <p:spPr bwMode="auto">
          <a:xfrm>
            <a:off x="857250" y="2035175"/>
            <a:ext cx="6121400" cy="349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0" bIns="45720" numCol="1" anchor="t" anchorCtr="0" compatLnSpc="1">
            <a:prstTxWarp prst="textNoShape">
              <a:avLst/>
            </a:prstTxWarp>
          </a:bodyPr>
          <a:lstStyle/>
          <a:p>
            <a:pPr lvl="0"/>
            <a:r>
              <a:rPr lang="en-US" altLang="en-US">
                <a:sym typeface="Verdana" panose="020B0604030504040204" pitchFamily="34" charset="0"/>
              </a:rPr>
              <a:t>Click to edit Master text styles</a:t>
            </a:r>
          </a:p>
          <a:p>
            <a:pPr lvl="1"/>
            <a:r>
              <a:rPr lang="en-US" altLang="en-US">
                <a:sym typeface="Verdana" panose="020B0604030504040204" pitchFamily="34" charset="0"/>
              </a:rPr>
              <a:t>Second level</a:t>
            </a:r>
          </a:p>
          <a:p>
            <a:pPr lvl="2"/>
            <a:r>
              <a:rPr lang="en-US" altLang="en-US">
                <a:sym typeface="Verdana" panose="020B0604030504040204" pitchFamily="34" charset="0"/>
              </a:rPr>
              <a:t>Third level</a:t>
            </a:r>
          </a:p>
          <a:p>
            <a:pPr lvl="3"/>
            <a:r>
              <a:rPr lang="en-US" altLang="en-US">
                <a:sym typeface="Verdana" panose="020B0604030504040204" pitchFamily="34" charset="0"/>
              </a:rPr>
              <a:t>Fourth level</a:t>
            </a:r>
          </a:p>
          <a:p>
            <a:pPr lvl="4"/>
            <a:r>
              <a:rPr lang="en-US" altLang="en-US">
                <a:sym typeface="Verdana" panose="020B0604030504040204" pitchFamily="34" charset="0"/>
              </a:rPr>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24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400" kern="1200">
          <a:solidFill>
            <a:schemeClr val="tx1"/>
          </a:solidFill>
          <a:latin typeface="+mn-lt"/>
          <a:ea typeface="+mn-ea"/>
          <a:cs typeface="+mn-cs"/>
          <a:sym typeface="Verdana" panose="020B0604030504040204" pitchFamily="34" charset="0"/>
        </a:defRPr>
      </a:lvl1pPr>
      <a:lvl2pPr marL="273050" indent="-273050" algn="l" rtl="0" fontAlgn="base">
        <a:spcBef>
          <a:spcPts val="500"/>
        </a:spcBef>
        <a:spcAft>
          <a:spcPct val="0"/>
        </a:spcAft>
        <a:buClr>
          <a:srgbClr val="BBC09A"/>
        </a:buClr>
        <a:buSzPct val="150000"/>
        <a:buFont typeface="Arial" panose="020B0604020202020204" pitchFamily="34" charset="0"/>
        <a:buChar char="•"/>
        <a:defRPr sz="2200" kern="1200">
          <a:solidFill>
            <a:schemeClr val="tx1"/>
          </a:solidFill>
          <a:latin typeface="+mn-lt"/>
          <a:ea typeface="+mn-ea"/>
          <a:cs typeface="+mn-cs"/>
          <a:sym typeface="Verdana" panose="020B0604030504040204" pitchFamily="34" charset="0"/>
        </a:defRPr>
      </a:lvl2pPr>
      <a:lvl3pPr marL="625475" indent="-266700" algn="l" rtl="0" fontAlgn="base">
        <a:spcBef>
          <a:spcPts val="500"/>
        </a:spcBef>
        <a:spcAft>
          <a:spcPct val="0"/>
        </a:spcAft>
        <a:buClr>
          <a:srgbClr val="BBC09A"/>
        </a:buClr>
        <a:buSzPct val="150000"/>
        <a:buFont typeface="Arial" panose="020B0604020202020204" pitchFamily="34" charset="0"/>
        <a:buChar char="•"/>
        <a:defRPr sz="2200" kern="1200">
          <a:solidFill>
            <a:schemeClr val="tx1"/>
          </a:solidFill>
          <a:latin typeface="+mn-lt"/>
          <a:ea typeface="+mn-ea"/>
          <a:cs typeface="+mn-cs"/>
          <a:sym typeface="Verdana" panose="020B0604030504040204" pitchFamily="34" charset="0"/>
        </a:defRPr>
      </a:lvl3pPr>
      <a:lvl4pPr marL="900113" indent="-274638" algn="l" rtl="0" fontAlgn="base">
        <a:spcBef>
          <a:spcPts val="500"/>
        </a:spcBef>
        <a:spcAft>
          <a:spcPct val="0"/>
        </a:spcAft>
        <a:buClr>
          <a:srgbClr val="BBC09A"/>
        </a:buClr>
        <a:buSzPct val="150000"/>
        <a:buFont typeface="Arial" panose="020B0604020202020204" pitchFamily="34" charset="0"/>
        <a:buChar char="•"/>
        <a:defRPr sz="2200" kern="1200">
          <a:solidFill>
            <a:schemeClr val="tx1"/>
          </a:solidFill>
          <a:latin typeface="+mn-lt"/>
          <a:ea typeface="+mn-ea"/>
          <a:cs typeface="+mn-cs"/>
          <a:sym typeface="Verdana" panose="020B0604030504040204" pitchFamily="34" charset="0"/>
        </a:defRPr>
      </a:lvl4pPr>
      <a:lvl5pPr marL="1165225" indent="-266700" algn="l" rtl="0" fontAlgn="base">
        <a:spcBef>
          <a:spcPts val="500"/>
        </a:spcBef>
        <a:spcAft>
          <a:spcPct val="0"/>
        </a:spcAft>
        <a:buClr>
          <a:srgbClr val="BBC09A"/>
        </a:buClr>
        <a:buSzPct val="150000"/>
        <a:buFont typeface="Arial" panose="020B0604020202020204" pitchFamily="34" charset="0"/>
        <a:buChar char="•"/>
        <a:defRPr sz="2200" kern="1200">
          <a:solidFill>
            <a:schemeClr val="tx1"/>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340768"/>
            <a:ext cx="6696744" cy="3970318"/>
          </a:xfrm>
          <a:prstGeom prst="rect">
            <a:avLst/>
          </a:prstGeom>
          <a:noFill/>
        </p:spPr>
        <p:txBody>
          <a:bodyPr wrap="square" rtlCol="0">
            <a:spAutoFit/>
          </a:bodyPr>
          <a:lstStyle/>
          <a:p>
            <a:r>
              <a:rPr lang="en-CA" dirty="0"/>
              <a:t>PMH/PCH</a:t>
            </a:r>
          </a:p>
          <a:p>
            <a:r>
              <a:rPr lang="en-CA" dirty="0"/>
              <a:t>in the</a:t>
            </a:r>
          </a:p>
          <a:p>
            <a:r>
              <a:rPr lang="en-CA" dirty="0"/>
              <a:t>Kootenay Boundary</a:t>
            </a:r>
          </a:p>
          <a:p>
            <a:endParaRPr lang="en-CA" dirty="0"/>
          </a:p>
          <a:p>
            <a:endParaRPr lang="en-CA" sz="2800" dirty="0"/>
          </a:p>
          <a:p>
            <a:r>
              <a:rPr lang="en-CA" sz="2800" dirty="0" err="1"/>
              <a:t>Dr</a:t>
            </a:r>
            <a:r>
              <a:rPr lang="en-CA" sz="2800" dirty="0"/>
              <a:t> David Merry, Board Chair</a:t>
            </a:r>
          </a:p>
          <a:p>
            <a:r>
              <a:rPr lang="en-CA" sz="2800" dirty="0"/>
              <a:t>Andrew Earnshaw, Executive Director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3"/>
          <a:stretch>
            <a:fillRect/>
          </a:stretch>
        </p:blipFill>
        <p:spPr>
          <a:xfrm rot="587733">
            <a:off x="-292541" y="553041"/>
            <a:ext cx="9729080" cy="5472608"/>
          </a:xfrm>
          <a:prstGeom prst="rect">
            <a:avLst/>
          </a:prstGeom>
        </p:spPr>
      </p:pic>
    </p:spTree>
    <p:extLst>
      <p:ext uri="{BB962C8B-B14F-4D97-AF65-F5344CB8AC3E}">
        <p14:creationId xmlns:p14="http://schemas.microsoft.com/office/powerpoint/2010/main" val="4998551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2" y="764704"/>
            <a:ext cx="6844242" cy="5133182"/>
          </a:xfrm>
        </p:spPr>
      </p:pic>
    </p:spTree>
    <p:extLst>
      <p:ext uri="{BB962C8B-B14F-4D97-AF65-F5344CB8AC3E}">
        <p14:creationId xmlns:p14="http://schemas.microsoft.com/office/powerpoint/2010/main" val="28653564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9525"/>
            <a:ext cx="8915400" cy="687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4470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8727018" cy="647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7228882" y="1817914"/>
            <a:ext cx="949775" cy="4354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78657" y="1633248"/>
            <a:ext cx="764953" cy="369332"/>
          </a:xfrm>
          <a:prstGeom prst="rect">
            <a:avLst/>
          </a:prstGeom>
          <a:noFill/>
        </p:spPr>
        <p:txBody>
          <a:bodyPr wrap="none" rtlCol="0">
            <a:spAutoFit/>
          </a:bodyPr>
          <a:lstStyle/>
          <a:p>
            <a:r>
              <a:rPr lang="en-US" b="1" dirty="0">
                <a:solidFill>
                  <a:srgbClr val="FF0000"/>
                </a:solidFill>
              </a:rPr>
              <a:t>41.5%</a:t>
            </a:r>
          </a:p>
        </p:txBody>
      </p:sp>
      <p:sp>
        <p:nvSpPr>
          <p:cNvPr id="7" name="TextBox 6"/>
          <p:cNvSpPr txBox="1"/>
          <p:nvPr/>
        </p:nvSpPr>
        <p:spPr>
          <a:xfrm>
            <a:off x="7617620" y="1902023"/>
            <a:ext cx="550151" cy="307777"/>
          </a:xfrm>
          <a:prstGeom prst="rect">
            <a:avLst/>
          </a:prstGeom>
          <a:noFill/>
        </p:spPr>
        <p:txBody>
          <a:bodyPr wrap="none" rtlCol="0">
            <a:spAutoFit/>
          </a:bodyPr>
          <a:lstStyle/>
          <a:p>
            <a:r>
              <a:rPr lang="en-US" sz="1400" b="1" dirty="0">
                <a:solidFill>
                  <a:srgbClr val="FF0000"/>
                </a:solidFill>
              </a:rPr>
              <a:t>2016</a:t>
            </a:r>
          </a:p>
        </p:txBody>
      </p:sp>
      <p:sp>
        <p:nvSpPr>
          <p:cNvPr id="8" name="TextBox 7"/>
          <p:cNvSpPr txBox="1"/>
          <p:nvPr/>
        </p:nvSpPr>
        <p:spPr>
          <a:xfrm>
            <a:off x="6641392" y="6586286"/>
            <a:ext cx="2502608" cy="261610"/>
          </a:xfrm>
          <a:prstGeom prst="rect">
            <a:avLst/>
          </a:prstGeom>
          <a:noFill/>
        </p:spPr>
        <p:txBody>
          <a:bodyPr wrap="none" rtlCol="0">
            <a:spAutoFit/>
          </a:bodyPr>
          <a:lstStyle/>
          <a:p>
            <a:r>
              <a:rPr lang="en-US" sz="1100" dirty="0"/>
              <a:t>Source: BC Auditor General report: 2015</a:t>
            </a:r>
          </a:p>
        </p:txBody>
      </p:sp>
    </p:spTree>
    <p:extLst>
      <p:ext uri="{BB962C8B-B14F-4D97-AF65-F5344CB8AC3E}">
        <p14:creationId xmlns:p14="http://schemas.microsoft.com/office/powerpoint/2010/main" val="3090068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712968" cy="5112568"/>
          </a:xfrm>
        </p:spPr>
        <p:txBody>
          <a:bodyPr/>
          <a:lstStyle/>
          <a:p>
            <a:r>
              <a:rPr lang="en-CA" sz="1600" b="1" dirty="0"/>
              <a:t>PCH – Risks and Pitfalls for Community</a:t>
            </a:r>
          </a:p>
          <a:p>
            <a:pPr marL="228600" lvl="0" indent="-228600">
              <a:buFont typeface="+mj-lt"/>
              <a:buAutoNum type="arabicPeriod"/>
            </a:pPr>
            <a:r>
              <a:rPr lang="en-CA" sz="1600" dirty="0"/>
              <a:t>Big Change, reduction in overall service… Managing the ongoing needs in Acute &amp; ED &amp; Complex MHSU</a:t>
            </a:r>
          </a:p>
          <a:p>
            <a:pPr marL="228600" lvl="0" indent="-228600">
              <a:buFont typeface="+mj-lt"/>
              <a:buAutoNum type="arabicPeriod"/>
            </a:pPr>
            <a:r>
              <a:rPr lang="en-CA" sz="1600" dirty="0"/>
              <a:t>“The train not stopping” in your community… running on by</a:t>
            </a:r>
          </a:p>
          <a:p>
            <a:pPr marL="228600" lvl="0" indent="-228600">
              <a:buFont typeface="+mj-lt"/>
              <a:buAutoNum type="arabicPeriod"/>
            </a:pPr>
            <a:r>
              <a:rPr lang="en-CA" sz="1600" dirty="0"/>
              <a:t>Downloading - Change in the Social Contract between Community and Citizens – Community now held accountable for Health?</a:t>
            </a:r>
          </a:p>
          <a:p>
            <a:pPr lvl="0"/>
            <a:r>
              <a:rPr lang="en-CA" sz="1600" dirty="0"/>
              <a:t>ETC…</a:t>
            </a:r>
          </a:p>
          <a:p>
            <a:endParaRPr lang="en-CA" sz="1600" dirty="0"/>
          </a:p>
          <a:p>
            <a:r>
              <a:rPr lang="en-CA" sz="1600" b="1" dirty="0"/>
              <a:t>PCH – Risks and Pitfalls for Physicians</a:t>
            </a:r>
          </a:p>
          <a:p>
            <a:pPr marL="228600" lvl="0" indent="-228600">
              <a:buFont typeface="+mj-lt"/>
              <a:buAutoNum type="arabicPeriod"/>
            </a:pPr>
            <a:r>
              <a:rPr lang="en-CA" sz="1600" dirty="0"/>
              <a:t>Team relationship / role clarification</a:t>
            </a:r>
          </a:p>
          <a:p>
            <a:pPr marL="228600" lvl="0" indent="-228600">
              <a:buFont typeface="+mj-lt"/>
              <a:buAutoNum type="arabicPeriod"/>
            </a:pPr>
            <a:r>
              <a:rPr lang="en-CA" sz="1600" dirty="0"/>
              <a:t>Big Change, Small Improvement – negative R.O.I.</a:t>
            </a:r>
          </a:p>
          <a:p>
            <a:pPr marL="228600" lvl="0" indent="-228600">
              <a:buFont typeface="+mj-lt"/>
              <a:buAutoNum type="arabicPeriod"/>
            </a:pPr>
            <a:r>
              <a:rPr lang="en-CA" sz="1600" dirty="0"/>
              <a:t>Physician Liability &amp; responsibility in Team Based Care</a:t>
            </a:r>
          </a:p>
          <a:p>
            <a:r>
              <a:rPr lang="en-CA" sz="1600" dirty="0"/>
              <a:t>ETC…</a:t>
            </a:r>
          </a:p>
          <a:p>
            <a:endParaRPr lang="en-CA" sz="1600" dirty="0"/>
          </a:p>
          <a:p>
            <a:r>
              <a:rPr lang="en-CA" sz="1600" b="1" dirty="0"/>
              <a:t>PCH – Risks and Pitfalls for IH Staff</a:t>
            </a:r>
          </a:p>
          <a:p>
            <a:pPr marL="228600" lvl="0" indent="-228600">
              <a:buFont typeface="+mj-lt"/>
              <a:buAutoNum type="arabicPeriod"/>
            </a:pPr>
            <a:r>
              <a:rPr lang="en-CA" sz="1600" dirty="0"/>
              <a:t>Developing additional skills and expanded scope of practice </a:t>
            </a:r>
          </a:p>
          <a:p>
            <a:pPr marL="228600" lvl="0" indent="-228600">
              <a:buFont typeface="+mj-lt"/>
              <a:buAutoNum type="arabicPeriod"/>
            </a:pPr>
            <a:r>
              <a:rPr lang="en-CA" sz="1600" dirty="0"/>
              <a:t>Recognizing need for change (they have gotten best outcomes to date -? Feelings of  loss or lack of appreciation) </a:t>
            </a:r>
          </a:p>
          <a:p>
            <a:pPr marL="228600" lvl="0" indent="-228600">
              <a:buFont typeface="+mj-lt"/>
              <a:buAutoNum type="arabicPeriod"/>
            </a:pPr>
            <a:r>
              <a:rPr lang="en-CA" sz="1600" dirty="0"/>
              <a:t>Requirement to change (again!) change fatigue within IH staff</a:t>
            </a:r>
          </a:p>
          <a:p>
            <a:r>
              <a:rPr lang="en-CA" sz="1600" dirty="0"/>
              <a:t>ETC…</a:t>
            </a:r>
          </a:p>
        </p:txBody>
      </p:sp>
    </p:spTree>
    <p:extLst>
      <p:ext uri="{BB962C8B-B14F-4D97-AF65-F5344CB8AC3E}">
        <p14:creationId xmlns:p14="http://schemas.microsoft.com/office/powerpoint/2010/main" val="18052112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888" y="741363"/>
            <a:ext cx="49022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2"/>
          <p:cNvSpPr>
            <a:spLocks/>
          </p:cNvSpPr>
          <p:nvPr/>
        </p:nvSpPr>
        <p:spPr bwMode="auto">
          <a:xfrm>
            <a:off x="-36512" y="2032000"/>
            <a:ext cx="4013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defRPr sz="2400">
                <a:solidFill>
                  <a:schemeClr val="tx1"/>
                </a:solidFill>
                <a:latin typeface="Verdana" charset="0"/>
                <a:ea typeface="PingFang SC Regular" charset="0"/>
                <a:cs typeface="PingFang SC Regular" charset="0"/>
                <a:sym typeface="Verdana" charset="0"/>
              </a:defRPr>
            </a:lvl1pPr>
            <a:lvl2pPr marL="273050" indent="-273050" algn="l" eaLnBrk="0" hangingPunct="0">
              <a:spcBef>
                <a:spcPts val="500"/>
              </a:spcBef>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2pPr>
            <a:lvl3pPr marL="625475" indent="-266700" algn="l" eaLnBrk="0" hangingPunct="0">
              <a:spcBef>
                <a:spcPts val="500"/>
              </a:spcBef>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3pPr>
            <a:lvl4pPr marL="900113" indent="-274638" algn="l" eaLnBrk="0" hangingPunct="0">
              <a:spcBef>
                <a:spcPts val="500"/>
              </a:spcBef>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4pPr>
            <a:lvl5pPr marL="1165225" indent="-266700" algn="l" eaLnBrk="0" hangingPunct="0">
              <a:spcBef>
                <a:spcPts val="500"/>
              </a:spcBef>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5pPr>
            <a:lvl6pPr marL="1622425" indent="-266700" eaLnBrk="0" fontAlgn="base" hangingPunct="0">
              <a:spcBef>
                <a:spcPts val="500"/>
              </a:spcBef>
              <a:spcAft>
                <a:spcPct val="0"/>
              </a:spcAft>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6pPr>
            <a:lvl7pPr marL="2079625" indent="-266700" eaLnBrk="0" fontAlgn="base" hangingPunct="0">
              <a:spcBef>
                <a:spcPts val="500"/>
              </a:spcBef>
              <a:spcAft>
                <a:spcPct val="0"/>
              </a:spcAft>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7pPr>
            <a:lvl8pPr marL="2536825" indent="-266700" eaLnBrk="0" fontAlgn="base" hangingPunct="0">
              <a:spcBef>
                <a:spcPts val="500"/>
              </a:spcBef>
              <a:spcAft>
                <a:spcPct val="0"/>
              </a:spcAft>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8pPr>
            <a:lvl9pPr marL="2994025" indent="-266700" eaLnBrk="0" fontAlgn="base" hangingPunct="0">
              <a:spcBef>
                <a:spcPts val="500"/>
              </a:spcBef>
              <a:spcAft>
                <a:spcPct val="0"/>
              </a:spcAft>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9pPr>
          </a:lstStyle>
          <a:p>
            <a:pPr algn="r" eaLnBrk="1" fontAlgn="base" hangingPunct="1">
              <a:spcBef>
                <a:spcPct val="0"/>
              </a:spcBef>
              <a:spcAft>
                <a:spcPct val="0"/>
              </a:spcAft>
            </a:pPr>
            <a:r>
              <a:rPr lang="en-US" altLang="en-US" sz="3200" dirty="0">
                <a:solidFill>
                  <a:srgbClr val="D15018"/>
                </a:solidFill>
                <a:latin typeface="Verdana Bold" charset="0"/>
                <a:ea typeface="Verdana Bold" charset="0"/>
                <a:cs typeface="Verdana Bold" charset="0"/>
                <a:sym typeface="Verdana Bold" charset="0"/>
              </a:rPr>
              <a:t>Benefits of the</a:t>
            </a:r>
          </a:p>
          <a:p>
            <a:pPr algn="r" eaLnBrk="1" fontAlgn="base" hangingPunct="1">
              <a:spcBef>
                <a:spcPct val="0"/>
              </a:spcBef>
              <a:spcAft>
                <a:spcPct val="0"/>
              </a:spcAft>
            </a:pPr>
            <a:r>
              <a:rPr lang="en-US" altLang="en-US" sz="3600" dirty="0">
                <a:solidFill>
                  <a:srgbClr val="D15018"/>
                </a:solidFill>
                <a:latin typeface="Verdana Bold" charset="0"/>
                <a:ea typeface="Verdana Bold" charset="0"/>
                <a:cs typeface="Verdana Bold" charset="0"/>
                <a:sym typeface="Verdana Bold" charset="0"/>
              </a:rPr>
              <a:t>Patient’s </a:t>
            </a:r>
          </a:p>
          <a:p>
            <a:pPr algn="r" eaLnBrk="1" fontAlgn="base" hangingPunct="1">
              <a:spcBef>
                <a:spcPct val="0"/>
              </a:spcBef>
              <a:spcAft>
                <a:spcPct val="0"/>
              </a:spcAft>
            </a:pPr>
            <a:r>
              <a:rPr lang="en-US" altLang="en-US" sz="3600" dirty="0">
                <a:solidFill>
                  <a:srgbClr val="D15018"/>
                </a:solidFill>
                <a:latin typeface="Verdana Bold" charset="0"/>
                <a:ea typeface="Verdana Bold" charset="0"/>
                <a:cs typeface="Verdana Bold" charset="0"/>
                <a:sym typeface="Verdana Bold" charset="0"/>
              </a:rPr>
              <a:t>Medical </a:t>
            </a:r>
          </a:p>
          <a:p>
            <a:pPr algn="r" eaLnBrk="1" fontAlgn="base" hangingPunct="1">
              <a:spcBef>
                <a:spcPct val="0"/>
              </a:spcBef>
              <a:spcAft>
                <a:spcPct val="0"/>
              </a:spcAft>
            </a:pPr>
            <a:r>
              <a:rPr lang="en-US" altLang="en-US" sz="3600" dirty="0">
                <a:solidFill>
                  <a:srgbClr val="D15018"/>
                </a:solidFill>
                <a:latin typeface="Verdana Bold" charset="0"/>
                <a:ea typeface="Verdana Bold" charset="0"/>
                <a:cs typeface="Verdana Bold" charset="0"/>
                <a:sym typeface="Verdana Bold" charset="0"/>
              </a:rPr>
              <a:t>Home</a:t>
            </a:r>
          </a:p>
        </p:txBody>
      </p:sp>
      <p:sp>
        <p:nvSpPr>
          <p:cNvPr id="6" name="Rectangle 3"/>
          <p:cNvSpPr>
            <a:spLocks/>
          </p:cNvSpPr>
          <p:nvPr/>
        </p:nvSpPr>
        <p:spPr bwMode="auto">
          <a:xfrm>
            <a:off x="1924051" y="4254500"/>
            <a:ext cx="2014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l" eaLnBrk="0" hangingPunct="0">
              <a:defRPr sz="2400">
                <a:solidFill>
                  <a:schemeClr val="tx1"/>
                </a:solidFill>
                <a:latin typeface="Verdana" charset="0"/>
                <a:ea typeface="PingFang SC Regular" charset="0"/>
                <a:cs typeface="PingFang SC Regular" charset="0"/>
                <a:sym typeface="Verdana" charset="0"/>
              </a:defRPr>
            </a:lvl1pPr>
            <a:lvl2pPr marL="273050" indent="-273050" algn="l" eaLnBrk="0" hangingPunct="0">
              <a:spcBef>
                <a:spcPts val="500"/>
              </a:spcBef>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2pPr>
            <a:lvl3pPr marL="625475" indent="-266700" algn="l" eaLnBrk="0" hangingPunct="0">
              <a:spcBef>
                <a:spcPts val="500"/>
              </a:spcBef>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3pPr>
            <a:lvl4pPr marL="900113" indent="-274638" algn="l" eaLnBrk="0" hangingPunct="0">
              <a:spcBef>
                <a:spcPts val="500"/>
              </a:spcBef>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4pPr>
            <a:lvl5pPr marL="1165225" indent="-266700" algn="l" eaLnBrk="0" hangingPunct="0">
              <a:spcBef>
                <a:spcPts val="500"/>
              </a:spcBef>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5pPr>
            <a:lvl6pPr marL="1622425" indent="-266700" eaLnBrk="0" fontAlgn="base" hangingPunct="0">
              <a:spcBef>
                <a:spcPts val="500"/>
              </a:spcBef>
              <a:spcAft>
                <a:spcPct val="0"/>
              </a:spcAft>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6pPr>
            <a:lvl7pPr marL="2079625" indent="-266700" eaLnBrk="0" fontAlgn="base" hangingPunct="0">
              <a:spcBef>
                <a:spcPts val="500"/>
              </a:spcBef>
              <a:spcAft>
                <a:spcPct val="0"/>
              </a:spcAft>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7pPr>
            <a:lvl8pPr marL="2536825" indent="-266700" eaLnBrk="0" fontAlgn="base" hangingPunct="0">
              <a:spcBef>
                <a:spcPts val="500"/>
              </a:spcBef>
              <a:spcAft>
                <a:spcPct val="0"/>
              </a:spcAft>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8pPr>
            <a:lvl9pPr marL="2994025" indent="-266700" eaLnBrk="0" fontAlgn="base" hangingPunct="0">
              <a:spcBef>
                <a:spcPts val="500"/>
              </a:spcBef>
              <a:spcAft>
                <a:spcPct val="0"/>
              </a:spcAft>
              <a:buClr>
                <a:srgbClr val="BBC09A"/>
              </a:buClr>
              <a:buSzPct val="150000"/>
              <a:buFont typeface="Arial" charset="0"/>
              <a:buChar char="•"/>
              <a:defRPr sz="2200">
                <a:solidFill>
                  <a:schemeClr val="tx1"/>
                </a:solidFill>
                <a:latin typeface="Verdana" charset="0"/>
                <a:ea typeface="PingFang SC Regular" charset="0"/>
                <a:cs typeface="PingFang SC Regular" charset="0"/>
                <a:sym typeface="Verdana" charset="0"/>
              </a:defRPr>
            </a:lvl9pPr>
          </a:lstStyle>
          <a:p>
            <a:pPr algn="r" eaLnBrk="1" fontAlgn="base" hangingPunct="1">
              <a:spcBef>
                <a:spcPct val="0"/>
              </a:spcBef>
              <a:spcAft>
                <a:spcPct val="0"/>
              </a:spcAft>
            </a:pPr>
            <a:r>
              <a:rPr lang="en-US" altLang="en-US" sz="1100" dirty="0">
                <a:solidFill>
                  <a:srgbClr val="0B5976"/>
                </a:solidFill>
                <a:latin typeface="Verdana Bold" charset="0"/>
                <a:ea typeface="Verdana Bold" charset="0"/>
                <a:cs typeface="Verdana Bold" charset="0"/>
                <a:sym typeface="Verdana Bold" charset="0"/>
              </a:rPr>
              <a:t>A summary of 73 Articles </a:t>
            </a:r>
          </a:p>
          <a:p>
            <a:pPr algn="r" eaLnBrk="1" fontAlgn="base" hangingPunct="1">
              <a:spcBef>
                <a:spcPct val="0"/>
              </a:spcBef>
              <a:spcAft>
                <a:spcPct val="0"/>
              </a:spcAft>
            </a:pPr>
            <a:r>
              <a:rPr lang="en-US" altLang="en-US" sz="1100" dirty="0">
                <a:solidFill>
                  <a:srgbClr val="0B5976"/>
                </a:solidFill>
                <a:latin typeface="Verdana Bold" charset="0"/>
                <a:ea typeface="Verdana Bold" charset="0"/>
                <a:cs typeface="Verdana Bold" charset="0"/>
                <a:sym typeface="Verdana Bold" charset="0"/>
              </a:rPr>
              <a:t>(70 Peer Reviewed)</a:t>
            </a:r>
          </a:p>
        </p:txBody>
      </p:sp>
    </p:spTree>
    <p:extLst>
      <p:ext uri="{BB962C8B-B14F-4D97-AF65-F5344CB8AC3E}">
        <p14:creationId xmlns:p14="http://schemas.microsoft.com/office/powerpoint/2010/main" val="10356865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36712"/>
            <a:ext cx="9144000" cy="5143500"/>
          </a:xfrm>
        </p:spPr>
      </p:pic>
    </p:spTree>
    <p:extLst>
      <p:ext uri="{BB962C8B-B14F-4D97-AF65-F5344CB8AC3E}">
        <p14:creationId xmlns:p14="http://schemas.microsoft.com/office/powerpoint/2010/main" val="37863606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1189"/>
            <a:ext cx="7886700" cy="759619"/>
          </a:xfrm>
        </p:spPr>
        <p:txBody>
          <a:bodyPr/>
          <a:lstStyle/>
          <a:p>
            <a:r>
              <a:rPr lang="en-CA" dirty="0"/>
              <a:t>Outcomes of the Work:</a:t>
            </a:r>
          </a:p>
        </p:txBody>
      </p:sp>
      <p:sp>
        <p:nvSpPr>
          <p:cNvPr id="3" name="Content Placeholder 2"/>
          <p:cNvSpPr>
            <a:spLocks noGrp="1"/>
          </p:cNvSpPr>
          <p:nvPr>
            <p:ph idx="1"/>
          </p:nvPr>
        </p:nvSpPr>
        <p:spPr>
          <a:xfrm>
            <a:off x="628650" y="1412776"/>
            <a:ext cx="7886700" cy="4351338"/>
          </a:xfrm>
        </p:spPr>
        <p:txBody>
          <a:bodyPr/>
          <a:lstStyle/>
          <a:p>
            <a:pPr marL="514350" indent="-514350">
              <a:spcBef>
                <a:spcPts val="0"/>
              </a:spcBef>
              <a:spcAft>
                <a:spcPts val="600"/>
              </a:spcAft>
              <a:buFont typeface="+mj-lt"/>
              <a:buAutoNum type="arabicPeriod"/>
            </a:pPr>
            <a:r>
              <a:rPr lang="en-CA" dirty="0"/>
              <a:t>Broad Physician interest across KB</a:t>
            </a:r>
          </a:p>
          <a:p>
            <a:pPr marL="514350" indent="-514350">
              <a:spcBef>
                <a:spcPts val="0"/>
              </a:spcBef>
              <a:spcAft>
                <a:spcPts val="600"/>
              </a:spcAft>
              <a:buFont typeface="+mj-lt"/>
              <a:buAutoNum type="arabicPeriod"/>
            </a:pPr>
            <a:r>
              <a:rPr lang="en-CA" dirty="0"/>
              <a:t>Clinic re-organization conversations in three communities</a:t>
            </a:r>
          </a:p>
          <a:p>
            <a:pPr marL="514350" indent="-514350">
              <a:spcBef>
                <a:spcPts val="0"/>
              </a:spcBef>
              <a:spcAft>
                <a:spcPts val="600"/>
              </a:spcAft>
              <a:buFont typeface="+mj-lt"/>
              <a:buAutoNum type="arabicPeriod"/>
            </a:pPr>
            <a:r>
              <a:rPr lang="en-CA" dirty="0"/>
              <a:t>Focused and cohesive CSC</a:t>
            </a:r>
          </a:p>
          <a:p>
            <a:pPr marL="514350" indent="-514350">
              <a:spcBef>
                <a:spcPts val="0"/>
              </a:spcBef>
              <a:spcAft>
                <a:spcPts val="600"/>
              </a:spcAft>
              <a:buFont typeface="+mj-lt"/>
              <a:buAutoNum type="arabicPeriod"/>
            </a:pPr>
            <a:r>
              <a:rPr lang="en-CA" dirty="0"/>
              <a:t>Strong Community Leader interest</a:t>
            </a:r>
          </a:p>
          <a:p>
            <a:pPr marL="514350" indent="-514350">
              <a:spcBef>
                <a:spcPts val="0"/>
              </a:spcBef>
              <a:spcAft>
                <a:spcPts val="600"/>
              </a:spcAft>
              <a:buFont typeface="+mj-lt"/>
              <a:buAutoNum type="arabicPeriod"/>
            </a:pPr>
            <a:r>
              <a:rPr lang="en-CA" dirty="0"/>
              <a:t>Proof of Concept “status” at GPSC</a:t>
            </a:r>
          </a:p>
          <a:p>
            <a:pPr marL="514350" indent="-514350">
              <a:spcBef>
                <a:spcPts val="0"/>
              </a:spcBef>
              <a:spcAft>
                <a:spcPts val="600"/>
              </a:spcAft>
              <a:buFont typeface="+mj-lt"/>
              <a:buAutoNum type="arabicPeriod"/>
            </a:pPr>
            <a:r>
              <a:rPr lang="en-CA" dirty="0"/>
              <a:t>Proof of Concept funding by IHA: </a:t>
            </a:r>
          </a:p>
          <a:p>
            <a:pPr>
              <a:spcBef>
                <a:spcPts val="0"/>
              </a:spcBef>
              <a:spcAft>
                <a:spcPts val="600"/>
              </a:spcAft>
            </a:pPr>
            <a:r>
              <a:rPr lang="en-CA" b="1" dirty="0"/>
              <a:t>	$500K for new nursing &amp; allied</a:t>
            </a:r>
          </a:p>
          <a:p>
            <a:pPr marL="514350" indent="-514350">
              <a:spcBef>
                <a:spcPts val="0"/>
              </a:spcBef>
              <a:spcAft>
                <a:spcPts val="600"/>
              </a:spcAft>
              <a:buFont typeface="+mj-lt"/>
              <a:buAutoNum type="arabicPeriod"/>
            </a:pPr>
            <a:endParaRPr lang="en-CA" dirty="0"/>
          </a:p>
          <a:p>
            <a:pPr marL="514350" indent="-514350">
              <a:buFont typeface="+mj-lt"/>
              <a:buAutoNum type="arabicPeriod"/>
            </a:pPr>
            <a:endParaRPr lang="en-CA" dirty="0"/>
          </a:p>
          <a:p>
            <a:endParaRPr lang="en-CA" dirty="0"/>
          </a:p>
        </p:txBody>
      </p:sp>
    </p:spTree>
    <p:extLst>
      <p:ext uri="{BB962C8B-B14F-4D97-AF65-F5344CB8AC3E}">
        <p14:creationId xmlns:p14="http://schemas.microsoft.com/office/powerpoint/2010/main" val="18423200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r>
              <a:rPr lang="en-CA" dirty="0"/>
              <a:t>Concept: High Skill Rural </a:t>
            </a:r>
            <a:r>
              <a:rPr lang="en-CA" dirty="0" err="1"/>
              <a:t>Generalism</a:t>
            </a:r>
            <a:endParaRPr lang="en-CA" dirty="0"/>
          </a:p>
        </p:txBody>
      </p:sp>
      <p:sp>
        <p:nvSpPr>
          <p:cNvPr id="3" name="Content Placeholder 2"/>
          <p:cNvSpPr>
            <a:spLocks noGrp="1"/>
          </p:cNvSpPr>
          <p:nvPr>
            <p:ph idx="1"/>
          </p:nvPr>
        </p:nvSpPr>
        <p:spPr>
          <a:xfrm>
            <a:off x="628650" y="1412776"/>
            <a:ext cx="7886700" cy="4783386"/>
          </a:xfrm>
        </p:spPr>
        <p:txBody>
          <a:bodyPr/>
          <a:lstStyle/>
          <a:p>
            <a:r>
              <a:rPr lang="en-CA" sz="3600" i="1" dirty="0"/>
              <a:t>In rural communities, where economies of scale for specialised services are absent, highly skilled and highly integrated generalist teams are the most effective approach to affect the core system challenges... </a:t>
            </a:r>
          </a:p>
        </p:txBody>
      </p:sp>
    </p:spTree>
    <p:extLst>
      <p:ext uri="{BB962C8B-B14F-4D97-AF65-F5344CB8AC3E}">
        <p14:creationId xmlns:p14="http://schemas.microsoft.com/office/powerpoint/2010/main" val="30178597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r>
              <a:rPr lang="en-CA" dirty="0"/>
              <a:t>Process…</a:t>
            </a:r>
          </a:p>
        </p:txBody>
      </p:sp>
      <p:sp>
        <p:nvSpPr>
          <p:cNvPr id="3" name="Content Placeholder 2"/>
          <p:cNvSpPr>
            <a:spLocks noGrp="1"/>
          </p:cNvSpPr>
          <p:nvPr>
            <p:ph idx="1"/>
          </p:nvPr>
        </p:nvSpPr>
        <p:spPr>
          <a:xfrm>
            <a:off x="628650" y="1628800"/>
            <a:ext cx="7886700" cy="4351338"/>
          </a:xfrm>
        </p:spPr>
        <p:txBody>
          <a:bodyPr/>
          <a:lstStyle/>
          <a:p>
            <a:pPr>
              <a:spcAft>
                <a:spcPts val="600"/>
              </a:spcAft>
            </a:pPr>
            <a:r>
              <a:rPr lang="en-CA" sz="2400" i="1" dirty="0"/>
              <a:t>The CSC will facilitate a collaborative, </a:t>
            </a:r>
            <a:r>
              <a:rPr lang="en-CA" sz="2400" i="1" u="sng" dirty="0"/>
              <a:t>consensus</a:t>
            </a:r>
            <a:r>
              <a:rPr lang="en-CA" sz="2400" i="1" dirty="0"/>
              <a:t>-based planning process with Boundary GPs &amp; IH staff, CSC leaders, and (if desired) IHA senior representatives, to reach agreement by all parties re.:</a:t>
            </a:r>
          </a:p>
          <a:p>
            <a:pPr marL="457200" indent="-457200">
              <a:spcAft>
                <a:spcPts val="600"/>
              </a:spcAft>
              <a:buFont typeface="+mj-lt"/>
              <a:buAutoNum type="arabicPeriod"/>
            </a:pPr>
            <a:r>
              <a:rPr lang="en-CA" sz="2400" i="1" dirty="0"/>
              <a:t>Outcome Targets</a:t>
            </a:r>
          </a:p>
          <a:p>
            <a:pPr marL="457200" indent="-457200">
              <a:spcAft>
                <a:spcPts val="600"/>
              </a:spcAft>
              <a:buFont typeface="+mj-lt"/>
              <a:buAutoNum type="arabicPeriod"/>
            </a:pPr>
            <a:r>
              <a:rPr lang="en-CA" sz="2400" i="1" dirty="0"/>
              <a:t>Framework for QI &amp; Team Development processes </a:t>
            </a:r>
          </a:p>
          <a:p>
            <a:pPr marL="457200" indent="-457200">
              <a:spcAft>
                <a:spcPts val="600"/>
              </a:spcAft>
              <a:buFont typeface="+mj-lt"/>
              <a:buAutoNum type="arabicPeriod"/>
            </a:pPr>
            <a:r>
              <a:rPr lang="en-CA" sz="2400" i="1" dirty="0"/>
              <a:t>Incremental Staffing Complement</a:t>
            </a:r>
          </a:p>
          <a:p>
            <a:pPr marL="457200" indent="-457200">
              <a:spcAft>
                <a:spcPts val="600"/>
              </a:spcAft>
              <a:buFont typeface="+mj-lt"/>
              <a:buAutoNum type="arabicPeriod"/>
            </a:pPr>
            <a:r>
              <a:rPr lang="en-CA" sz="2400" i="1" dirty="0"/>
              <a:t>Governance of New Staffing</a:t>
            </a:r>
          </a:p>
          <a:p>
            <a:endParaRPr lang="en-CA" sz="2000" dirty="0"/>
          </a:p>
        </p:txBody>
      </p:sp>
    </p:spTree>
    <p:extLst>
      <p:ext uri="{BB962C8B-B14F-4D97-AF65-F5344CB8AC3E}">
        <p14:creationId xmlns:p14="http://schemas.microsoft.com/office/powerpoint/2010/main" val="34607559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90" y="241443"/>
            <a:ext cx="7886700" cy="1325563"/>
          </a:xfrm>
        </p:spPr>
        <p:txBody>
          <a:bodyPr/>
          <a:lstStyle/>
          <a:p>
            <a:endParaRPr lang="en-CA"/>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0889750">
            <a:off x="3347864" y="905766"/>
            <a:ext cx="6048672" cy="4447553"/>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9718">
            <a:off x="118192" y="1386136"/>
            <a:ext cx="4109000" cy="4278124"/>
          </a:xfrm>
          <a:prstGeom prst="rect">
            <a:avLst/>
          </a:prstGeom>
        </p:spPr>
      </p:pic>
    </p:spTree>
    <p:extLst>
      <p:ext uri="{BB962C8B-B14F-4D97-AF65-F5344CB8AC3E}">
        <p14:creationId xmlns:p14="http://schemas.microsoft.com/office/powerpoint/2010/main" val="20472874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r>
              <a:rPr lang="en-CA" dirty="0"/>
              <a:t>(DRAFT!) Outcomes</a:t>
            </a:r>
          </a:p>
        </p:txBody>
      </p:sp>
      <p:sp>
        <p:nvSpPr>
          <p:cNvPr id="3" name="Content Placeholder 2"/>
          <p:cNvSpPr>
            <a:spLocks noGrp="1"/>
          </p:cNvSpPr>
          <p:nvPr>
            <p:ph idx="1"/>
          </p:nvPr>
        </p:nvSpPr>
        <p:spPr>
          <a:xfrm>
            <a:off x="628650" y="1525934"/>
            <a:ext cx="7886700" cy="4351338"/>
          </a:xfrm>
        </p:spPr>
        <p:txBody>
          <a:bodyPr/>
          <a:lstStyle/>
          <a:p>
            <a:pPr marL="457200" indent="-457200">
              <a:buFont typeface="+mj-lt"/>
              <a:buAutoNum type="arabicPeriod"/>
            </a:pPr>
            <a:r>
              <a:rPr lang="en-CA" sz="2400" i="1" dirty="0"/>
              <a:t>Decrease the CTAS 4 &amp; 5 ED visits by 30% over 12 months and 50% over 3 years</a:t>
            </a:r>
          </a:p>
          <a:p>
            <a:pPr marL="457200" indent="-457200">
              <a:buFont typeface="+mj-lt"/>
              <a:buAutoNum type="arabicPeriod"/>
            </a:pPr>
            <a:r>
              <a:rPr lang="en-CA" sz="2400" i="1" dirty="0"/>
              <a:t>Reduction of MHSU clients and service days to KB levels of 48/1000 pop and 576 service days/1000 pop over 12 months and further reduction to IH levels (32/1000 and 376/1000, resp.) by year 3</a:t>
            </a:r>
          </a:p>
          <a:p>
            <a:pPr marL="457200" indent="-457200">
              <a:buFont typeface="+mj-lt"/>
              <a:buAutoNum type="arabicPeriod"/>
            </a:pPr>
            <a:r>
              <a:rPr lang="en-CA" sz="2400" i="1" dirty="0"/>
              <a:t>Decreased hospitalization for 75+ patients of 20% over 12 months, and a further reduction of 20% by year 3.</a:t>
            </a:r>
          </a:p>
          <a:p>
            <a:pPr marL="457200" indent="-457200">
              <a:buFont typeface="+mj-lt"/>
              <a:buAutoNum type="arabicPeriod"/>
            </a:pPr>
            <a:r>
              <a:rPr lang="en-CA" sz="2400" i="1" dirty="0" err="1"/>
              <a:t>Etc</a:t>
            </a:r>
            <a:r>
              <a:rPr lang="en-CA" sz="2400" i="1" dirty="0"/>
              <a:t>…</a:t>
            </a:r>
          </a:p>
          <a:p>
            <a:pPr marL="457200" indent="-457200">
              <a:buFont typeface="+mj-lt"/>
              <a:buAutoNum type="arabicPeriod"/>
            </a:pPr>
            <a:endParaRPr lang="en-CA" sz="2400" dirty="0"/>
          </a:p>
        </p:txBody>
      </p:sp>
    </p:spTree>
    <p:extLst>
      <p:ext uri="{BB962C8B-B14F-4D97-AF65-F5344CB8AC3E}">
        <p14:creationId xmlns:p14="http://schemas.microsoft.com/office/powerpoint/2010/main" val="14511733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5125"/>
            <a:ext cx="7886700" cy="1325563"/>
          </a:xfrm>
        </p:spPr>
        <p:txBody>
          <a:bodyPr/>
          <a:lstStyle/>
          <a:p>
            <a:r>
              <a:rPr lang="en-CA" dirty="0"/>
              <a:t/>
            </a:r>
            <a:br>
              <a:rPr lang="en-CA" dirty="0"/>
            </a:br>
            <a:r>
              <a:rPr lang="en-CA" dirty="0"/>
              <a:t>Summary:</a:t>
            </a:r>
          </a:p>
        </p:txBody>
      </p:sp>
      <p:sp>
        <p:nvSpPr>
          <p:cNvPr id="3" name="Content Placeholder 2"/>
          <p:cNvSpPr>
            <a:spLocks noGrp="1"/>
          </p:cNvSpPr>
          <p:nvPr>
            <p:ph idx="1"/>
          </p:nvPr>
        </p:nvSpPr>
        <p:spPr>
          <a:xfrm>
            <a:off x="179512" y="1268760"/>
            <a:ext cx="8712968" cy="4680520"/>
          </a:xfrm>
        </p:spPr>
        <p:txBody>
          <a:bodyPr/>
          <a:lstStyle/>
          <a:p>
            <a:pPr marL="457200" indent="-457200">
              <a:buFont typeface="Arial" panose="020B0604020202020204" pitchFamily="34" charset="0"/>
              <a:buChar char="•"/>
            </a:pPr>
            <a:r>
              <a:rPr lang="en-CA" sz="2600" dirty="0"/>
              <a:t>Embrace the opportunity for something bigger.</a:t>
            </a:r>
          </a:p>
          <a:p>
            <a:pPr marL="457200" indent="-457200">
              <a:buFont typeface="Arial" panose="020B0604020202020204" pitchFamily="34" charset="0"/>
              <a:buChar char="•"/>
            </a:pPr>
            <a:r>
              <a:rPr lang="en-CA" sz="2600" dirty="0"/>
              <a:t>Apply rigorous change and engagement theory.</a:t>
            </a:r>
          </a:p>
          <a:p>
            <a:pPr marL="457200" indent="-457200">
              <a:buFont typeface="Arial" panose="020B0604020202020204" pitchFamily="34" charset="0"/>
              <a:buChar char="•"/>
            </a:pPr>
            <a:r>
              <a:rPr lang="en-CA" sz="2600" dirty="0"/>
              <a:t>Be </a:t>
            </a:r>
            <a:r>
              <a:rPr lang="en-CA" sz="2600" u="sng" dirty="0"/>
              <a:t>p</a:t>
            </a:r>
            <a:r>
              <a:rPr lang="en-CA" sz="2600" dirty="0"/>
              <a:t>olitical, strategic and maximize relationships. Local &amp; Provincial.</a:t>
            </a:r>
          </a:p>
          <a:p>
            <a:pPr marL="457200" indent="-457200">
              <a:buFont typeface="Arial" panose="020B0604020202020204" pitchFamily="34" charset="0"/>
              <a:buChar char="•"/>
            </a:pPr>
            <a:r>
              <a:rPr lang="en-CA" sz="2600" dirty="0"/>
              <a:t>Think complex system:</a:t>
            </a:r>
          </a:p>
          <a:p>
            <a:pPr marL="1074738" lvl="1" indent="-457200" algn="l">
              <a:buFont typeface="Arial" panose="020B0604020202020204" pitchFamily="34" charset="0"/>
              <a:buChar char="•"/>
            </a:pPr>
            <a:r>
              <a:rPr lang="en-CA" sz="2000" dirty="0">
                <a:solidFill>
                  <a:schemeClr val="tx1"/>
                </a:solidFill>
              </a:rPr>
              <a:t>Nobody is in charge.</a:t>
            </a:r>
          </a:p>
          <a:p>
            <a:pPr marL="1074738" lvl="1" indent="-457200" algn="l">
              <a:buFont typeface="Arial" panose="020B0604020202020204" pitchFamily="34" charset="0"/>
              <a:buChar char="•"/>
            </a:pPr>
            <a:r>
              <a:rPr lang="en-CA" sz="2000" dirty="0">
                <a:solidFill>
                  <a:schemeClr val="tx1"/>
                </a:solidFill>
              </a:rPr>
              <a:t>Demand local governance. </a:t>
            </a:r>
          </a:p>
          <a:p>
            <a:pPr marL="1074738" lvl="1" indent="-457200" algn="l">
              <a:buFont typeface="Arial" panose="020B0604020202020204" pitchFamily="34" charset="0"/>
              <a:buChar char="•"/>
            </a:pPr>
            <a:r>
              <a:rPr lang="en-CA" sz="2000" dirty="0">
                <a:solidFill>
                  <a:schemeClr val="tx1"/>
                </a:solidFill>
              </a:rPr>
              <a:t>Assuage insecurity with story.</a:t>
            </a:r>
          </a:p>
          <a:p>
            <a:pPr marL="457200" indent="-457200">
              <a:buFont typeface="Arial" panose="020B0604020202020204" pitchFamily="34" charset="0"/>
              <a:buChar char="•"/>
            </a:pPr>
            <a:r>
              <a:rPr lang="en-CA" sz="2600" dirty="0"/>
              <a:t>Utilize experienced Physician voice.</a:t>
            </a:r>
          </a:p>
          <a:p>
            <a:pPr marL="457200" indent="-457200">
              <a:buFont typeface="Arial" panose="020B0604020202020204" pitchFamily="34" charset="0"/>
              <a:buChar char="•"/>
            </a:pPr>
            <a:r>
              <a:rPr lang="en-CA" sz="2600" dirty="0"/>
              <a:t>Focus on the BIG problems.</a:t>
            </a:r>
          </a:p>
          <a:p>
            <a:pPr marL="457200" indent="-457200">
              <a:buFont typeface="Arial" panose="020B0604020202020204" pitchFamily="34" charset="0"/>
              <a:buChar char="•"/>
            </a:pPr>
            <a:r>
              <a:rPr lang="en-CA" sz="2600" dirty="0"/>
              <a:t>Lead with risks and pitfalls. So others don’t.</a:t>
            </a:r>
          </a:p>
          <a:p>
            <a:pPr marL="457200" indent="-457200">
              <a:buFont typeface="Arial" panose="020B0604020202020204" pitchFamily="34" charset="0"/>
              <a:buChar char="•"/>
            </a:pPr>
            <a:r>
              <a:rPr lang="en-CA" sz="2600" dirty="0"/>
              <a:t>Sing the “single aim”, Per Capita Cost</a:t>
            </a:r>
          </a:p>
        </p:txBody>
      </p:sp>
    </p:spTree>
    <p:extLst>
      <p:ext uri="{BB962C8B-B14F-4D97-AF65-F5344CB8AC3E}">
        <p14:creationId xmlns:p14="http://schemas.microsoft.com/office/powerpoint/2010/main" val="38163391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r>
              <a:rPr lang="en-CA" dirty="0"/>
              <a:t>Our PMH/PCH Journey</a:t>
            </a:r>
          </a:p>
        </p:txBody>
      </p:sp>
      <p:sp>
        <p:nvSpPr>
          <p:cNvPr id="3" name="Content Placeholder 2"/>
          <p:cNvSpPr>
            <a:spLocks noGrp="1"/>
          </p:cNvSpPr>
          <p:nvPr>
            <p:ph idx="1"/>
          </p:nvPr>
        </p:nvSpPr>
        <p:spPr>
          <a:xfrm>
            <a:off x="628650" y="1268760"/>
            <a:ext cx="7886700" cy="4680520"/>
          </a:xfrm>
        </p:spPr>
        <p:txBody>
          <a:bodyPr/>
          <a:lstStyle/>
          <a:p>
            <a:pPr marL="2422525" indent="-2422525">
              <a:spcAft>
                <a:spcPts val="600"/>
              </a:spcAft>
            </a:pPr>
            <a:r>
              <a:rPr lang="en-CA" dirty="0"/>
              <a:t>Spring 2015	</a:t>
            </a:r>
            <a:r>
              <a:rPr lang="en-CA" dirty="0" err="1"/>
              <a:t>MoH</a:t>
            </a:r>
            <a:r>
              <a:rPr lang="en-CA" dirty="0"/>
              <a:t> Policy Papers  opportunity recognition*  promotion</a:t>
            </a:r>
          </a:p>
          <a:p>
            <a:pPr marL="2422525" indent="-2422525">
              <a:spcAft>
                <a:spcPts val="600"/>
              </a:spcAft>
            </a:pPr>
            <a:r>
              <a:rPr lang="en-CA" dirty="0"/>
              <a:t>Fall 2015	CSC Leadership Commitment </a:t>
            </a:r>
          </a:p>
          <a:p>
            <a:pPr marL="2422525" indent="-2422525">
              <a:spcAft>
                <a:spcPts val="600"/>
              </a:spcAft>
            </a:pPr>
            <a:r>
              <a:rPr lang="en-CA" dirty="0"/>
              <a:t>	Division AGM &amp; Northern Health “road show”</a:t>
            </a:r>
          </a:p>
          <a:p>
            <a:pPr marL="2422525" indent="-2422525">
              <a:spcAft>
                <a:spcPts val="600"/>
              </a:spcAft>
            </a:pPr>
            <a:r>
              <a:rPr lang="en-CA" dirty="0"/>
              <a:t>Winter 2016	QI Discussion Paper</a:t>
            </a:r>
          </a:p>
          <a:p>
            <a:pPr marL="2422525" indent="-2422525">
              <a:spcAft>
                <a:spcPts val="600"/>
              </a:spcAft>
            </a:pPr>
            <a:r>
              <a:rPr lang="en-CA" dirty="0"/>
              <a:t>Spring 2016	Engagements</a:t>
            </a:r>
          </a:p>
          <a:p>
            <a:pPr marL="2422525" indent="-2422525">
              <a:spcAft>
                <a:spcPts val="600"/>
              </a:spcAft>
            </a:pPr>
            <a:r>
              <a:rPr lang="en-CA" dirty="0"/>
              <a:t>Fall 2016	Proof of Concept designation &amp; subsequent funding</a:t>
            </a:r>
          </a:p>
        </p:txBody>
      </p:sp>
    </p:spTree>
    <p:extLst>
      <p:ext uri="{BB962C8B-B14F-4D97-AF65-F5344CB8AC3E}">
        <p14:creationId xmlns:p14="http://schemas.microsoft.com/office/powerpoint/2010/main" val="16868081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908720"/>
            <a:ext cx="6840760" cy="5087696"/>
          </a:xfrm>
        </p:spPr>
      </p:pic>
      <p:sp>
        <p:nvSpPr>
          <p:cNvPr id="6" name="Arrow: Down 5"/>
          <p:cNvSpPr/>
          <p:nvPr/>
        </p:nvSpPr>
        <p:spPr bwMode="auto">
          <a:xfrm rot="3250288">
            <a:off x="5442966" y="900730"/>
            <a:ext cx="277459" cy="1927310"/>
          </a:xfrm>
          <a:prstGeom prst="downArrow">
            <a:avLst/>
          </a:prstGeom>
          <a:solidFill>
            <a:srgbClr val="FFFF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200" b="0" i="0" u="none" strike="noStrike" cap="none" normalizeH="0" baseline="0">
              <a:ln>
                <a:noFill/>
              </a:ln>
              <a:solidFill>
                <a:schemeClr val="tx1"/>
              </a:solidFill>
              <a:effectLst/>
              <a:latin typeface="Gill Sans" charset="0"/>
              <a:cs typeface="PingFang SC Regular" charset="0"/>
              <a:sym typeface="Gill Sans" charset="0"/>
            </a:endParaRPr>
          </a:p>
        </p:txBody>
      </p:sp>
    </p:spTree>
    <p:extLst>
      <p:ext uri="{BB962C8B-B14F-4D97-AF65-F5344CB8AC3E}">
        <p14:creationId xmlns:p14="http://schemas.microsoft.com/office/powerpoint/2010/main" val="36102056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45" b="15163"/>
          <a:stretch/>
        </p:blipFill>
        <p:spPr>
          <a:xfrm>
            <a:off x="8730" y="0"/>
            <a:ext cx="9179926" cy="6021288"/>
          </a:xfrm>
        </p:spPr>
      </p:pic>
    </p:spTree>
    <p:extLst>
      <p:ext uri="{BB962C8B-B14F-4D97-AF65-F5344CB8AC3E}">
        <p14:creationId xmlns:p14="http://schemas.microsoft.com/office/powerpoint/2010/main" val="27828582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625750">
            <a:off x="751729" y="-764447"/>
            <a:ext cx="8474691" cy="10967250"/>
          </a:xfrm>
          <a:ln>
            <a:solidFill>
              <a:schemeClr val="tx1"/>
            </a:solidFill>
          </a:ln>
        </p:spPr>
      </p:pic>
    </p:spTree>
    <p:extLst>
      <p:ext uri="{BB962C8B-B14F-4D97-AF65-F5344CB8AC3E}">
        <p14:creationId xmlns:p14="http://schemas.microsoft.com/office/powerpoint/2010/main" val="20126996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1220">
            <a:off x="3937059" y="-1175527"/>
            <a:ext cx="6211697" cy="8038667"/>
          </a:xfrm>
          <a:prstGeom prst="rect">
            <a:avLst/>
          </a:prstGeom>
          <a:ln>
            <a:solidFill>
              <a:schemeClr val="tx1"/>
            </a:solidFill>
          </a:ln>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20878341">
            <a:off x="536278" y="31249"/>
            <a:ext cx="5787225" cy="7489351"/>
          </a:xfrm>
          <a:ln>
            <a:solidFill>
              <a:schemeClr val="tx1"/>
            </a:solidFill>
          </a:ln>
        </p:spPr>
      </p:pic>
    </p:spTree>
    <p:extLst>
      <p:ext uri="{BB962C8B-B14F-4D97-AF65-F5344CB8AC3E}">
        <p14:creationId xmlns:p14="http://schemas.microsoft.com/office/powerpoint/2010/main" val="37975075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6712"/>
            <a:ext cx="7886700" cy="853976"/>
          </a:xfrm>
        </p:spPr>
        <p:txBody>
          <a:bodyPr/>
          <a:lstStyle/>
          <a:p>
            <a:r>
              <a:rPr lang="en-CA" dirty="0"/>
              <a:t>Feb 2016 CSC Retreat – Working ?’s</a:t>
            </a:r>
          </a:p>
        </p:txBody>
      </p:sp>
      <p:sp>
        <p:nvSpPr>
          <p:cNvPr id="3" name="Content Placeholder 2"/>
          <p:cNvSpPr>
            <a:spLocks noGrp="1"/>
          </p:cNvSpPr>
          <p:nvPr>
            <p:ph idx="1"/>
          </p:nvPr>
        </p:nvSpPr>
        <p:spPr>
          <a:xfrm>
            <a:off x="628650" y="1412776"/>
            <a:ext cx="7886700" cy="4351338"/>
          </a:xfrm>
        </p:spPr>
        <p:txBody>
          <a:bodyPr/>
          <a:lstStyle/>
          <a:p>
            <a:pPr marL="342900" lvl="0" indent="-342900">
              <a:spcBef>
                <a:spcPts val="0"/>
              </a:spcBef>
              <a:buFont typeface="+mj-lt"/>
              <a:buAutoNum type="arabicPeriod"/>
            </a:pPr>
            <a:r>
              <a:rPr lang="en-CA" sz="2400" b="1" dirty="0"/>
              <a:t>What do we want from this stakeholder, long term?</a:t>
            </a:r>
            <a:endParaRPr lang="en-CA" sz="2400" dirty="0"/>
          </a:p>
          <a:p>
            <a:pPr marL="342900" lvl="0" indent="-342900">
              <a:spcBef>
                <a:spcPts val="0"/>
              </a:spcBef>
              <a:buFont typeface="+mj-lt"/>
              <a:buAutoNum type="arabicPeriod"/>
            </a:pPr>
            <a:r>
              <a:rPr lang="en-CA" sz="2400" b="1" dirty="0"/>
              <a:t>Based on “1.”, what initial engagement (next 3 months) does this stakeholder need?</a:t>
            </a:r>
            <a:endParaRPr lang="en-CA" sz="2400" dirty="0"/>
          </a:p>
          <a:p>
            <a:pPr marL="1257300" lvl="2" indent="-342900" algn="l">
              <a:spcBef>
                <a:spcPts val="0"/>
              </a:spcBef>
              <a:buFont typeface="+mj-lt"/>
              <a:buAutoNum type="arabicPeriod"/>
            </a:pPr>
            <a:r>
              <a:rPr lang="en-CA" sz="2400" b="1" dirty="0">
                <a:solidFill>
                  <a:schemeClr val="tx1"/>
                </a:solidFill>
              </a:rPr>
              <a:t>What’s the existing level of awareness of this group?</a:t>
            </a:r>
            <a:endParaRPr lang="en-CA" sz="2400" dirty="0">
              <a:solidFill>
                <a:schemeClr val="tx1"/>
              </a:solidFill>
            </a:endParaRPr>
          </a:p>
          <a:p>
            <a:pPr marL="1257300" lvl="2" indent="-342900" algn="l">
              <a:spcBef>
                <a:spcPts val="0"/>
              </a:spcBef>
              <a:buFont typeface="+mj-lt"/>
              <a:buAutoNum type="arabicPeriod"/>
            </a:pPr>
            <a:r>
              <a:rPr lang="en-CA" sz="2400" b="1" dirty="0">
                <a:solidFill>
                  <a:schemeClr val="tx1"/>
                </a:solidFill>
              </a:rPr>
              <a:t>What are the key messages?</a:t>
            </a:r>
            <a:endParaRPr lang="en-CA" sz="2400" dirty="0">
              <a:solidFill>
                <a:schemeClr val="tx1"/>
              </a:solidFill>
            </a:endParaRPr>
          </a:p>
          <a:p>
            <a:pPr marL="342900" lvl="0" indent="-342900">
              <a:spcBef>
                <a:spcPts val="0"/>
              </a:spcBef>
              <a:buFont typeface="+mj-lt"/>
              <a:buAutoNum type="arabicPeriod"/>
            </a:pPr>
            <a:r>
              <a:rPr lang="en-CA" sz="2400" b="1" dirty="0"/>
              <a:t>What pitfalls must be avoided (fears, concerns, expectations to be managed)</a:t>
            </a:r>
            <a:endParaRPr lang="en-CA" sz="2400" dirty="0"/>
          </a:p>
          <a:p>
            <a:pPr marL="342900" lvl="0" indent="-342900">
              <a:spcBef>
                <a:spcPts val="0"/>
              </a:spcBef>
              <a:buFont typeface="+mj-lt"/>
              <a:buAutoNum type="arabicPeriod"/>
            </a:pPr>
            <a:r>
              <a:rPr lang="en-CA" sz="2400" b="1" dirty="0"/>
              <a:t>What Champions (/Key Informants) should be engaged first?</a:t>
            </a:r>
            <a:endParaRPr lang="en-CA" sz="2400" dirty="0"/>
          </a:p>
          <a:p>
            <a:pPr marL="342900" indent="-342900">
              <a:buFont typeface="+mj-lt"/>
              <a:buAutoNum type="arabicPeriod"/>
            </a:pPr>
            <a:endParaRPr lang="en-CA" sz="2000" dirty="0"/>
          </a:p>
        </p:txBody>
      </p:sp>
    </p:spTree>
    <p:extLst>
      <p:ext uri="{BB962C8B-B14F-4D97-AF65-F5344CB8AC3E}">
        <p14:creationId xmlns:p14="http://schemas.microsoft.com/office/powerpoint/2010/main" val="23386132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0568777">
            <a:off x="1633909" y="-243967"/>
            <a:ext cx="6053941" cy="7834513"/>
          </a:xfrm>
          <a:ln>
            <a:solidFill>
              <a:schemeClr val="tx1"/>
            </a:solidFill>
          </a:ln>
        </p:spPr>
      </p:pic>
    </p:spTree>
    <p:extLst>
      <p:ext uri="{BB962C8B-B14F-4D97-AF65-F5344CB8AC3E}">
        <p14:creationId xmlns:p14="http://schemas.microsoft.com/office/powerpoint/2010/main" val="3046369842"/>
      </p:ext>
    </p:extLst>
  </p:cSld>
  <p:clrMapOvr>
    <a:masterClrMapping/>
  </p:clrMapOvr>
  <p:transition/>
</p:sld>
</file>

<file path=ppt/theme/theme1.xml><?xml version="1.0" encoding="utf-8"?>
<a:theme xmlns:a="http://schemas.openxmlformats.org/drawingml/2006/main" name="Master #5">
  <a:themeElements>
    <a:clrScheme name="">
      <a:dk1>
        <a:srgbClr val="131212"/>
      </a:dk1>
      <a:lt1>
        <a:srgbClr val="FEFEFE"/>
      </a:lt1>
      <a:dk2>
        <a:srgbClr val="000000"/>
      </a:dk2>
      <a:lt2>
        <a:srgbClr val="808080"/>
      </a:lt2>
      <a:accent1>
        <a:srgbClr val="0D6C8A"/>
      </a:accent1>
      <a:accent2>
        <a:srgbClr val="333399"/>
      </a:accent2>
      <a:accent3>
        <a:srgbClr val="FEFEFE"/>
      </a:accent3>
      <a:accent4>
        <a:srgbClr val="0E0E0E"/>
      </a:accent4>
      <a:accent5>
        <a:srgbClr val="AABAC4"/>
      </a:accent5>
      <a:accent6>
        <a:srgbClr val="2D2D8A"/>
      </a:accent6>
      <a:hlink>
        <a:srgbClr val="009999"/>
      </a:hlink>
      <a:folHlink>
        <a:srgbClr val="99CC00"/>
      </a:folHlink>
    </a:clrScheme>
    <a:fontScheme name="Master #5">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Master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 Title Slide copy">
  <a:themeElements>
    <a:clrScheme name="">
      <a:dk1>
        <a:srgbClr val="131212"/>
      </a:dk1>
      <a:lt1>
        <a:srgbClr val="FEFEFE"/>
      </a:lt1>
      <a:dk2>
        <a:srgbClr val="000000"/>
      </a:dk2>
      <a:lt2>
        <a:srgbClr val="808080"/>
      </a:lt2>
      <a:accent1>
        <a:srgbClr val="0D6C8A"/>
      </a:accent1>
      <a:accent2>
        <a:srgbClr val="333399"/>
      </a:accent2>
      <a:accent3>
        <a:srgbClr val="FEFEFE"/>
      </a:accent3>
      <a:accent4>
        <a:srgbClr val="0E0E0E"/>
      </a:accent4>
      <a:accent5>
        <a:srgbClr val="AABAC4"/>
      </a:accent5>
      <a:accent6>
        <a:srgbClr val="2D2D8A"/>
      </a:accent6>
      <a:hlink>
        <a:srgbClr val="009999"/>
      </a:hlink>
      <a:folHlink>
        <a:srgbClr val="99CC00"/>
      </a:folHlink>
    </a:clrScheme>
    <a:fontScheme name="Default - Title Slide copy">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Default - Title Slid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efault - Title Slide">
  <a:themeElements>
    <a:clrScheme name="">
      <a:dk1>
        <a:srgbClr val="131212"/>
      </a:dk1>
      <a:lt1>
        <a:srgbClr val="FEFEFE"/>
      </a:lt1>
      <a:dk2>
        <a:srgbClr val="000000"/>
      </a:dk2>
      <a:lt2>
        <a:srgbClr val="808080"/>
      </a:lt2>
      <a:accent1>
        <a:srgbClr val="0D6C8A"/>
      </a:accent1>
      <a:accent2>
        <a:srgbClr val="333399"/>
      </a:accent2>
      <a:accent3>
        <a:srgbClr val="FEFEFE"/>
      </a:accent3>
      <a:accent4>
        <a:srgbClr val="0E0E0E"/>
      </a:accent4>
      <a:accent5>
        <a:srgbClr val="AABAC4"/>
      </a:accent5>
      <a:accent6>
        <a:srgbClr val="2D2D8A"/>
      </a:accent6>
      <a:hlink>
        <a:srgbClr val="009999"/>
      </a:hlink>
      <a:folHlink>
        <a:srgbClr val="99CC00"/>
      </a:folHlink>
    </a:clrScheme>
    <a:fontScheme name="Default - Title Slide">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Master #6">
  <a:themeElements>
    <a:clrScheme name="">
      <a:dk1>
        <a:srgbClr val="131212"/>
      </a:dk1>
      <a:lt1>
        <a:srgbClr val="FEFEFE"/>
      </a:lt1>
      <a:dk2>
        <a:srgbClr val="000000"/>
      </a:dk2>
      <a:lt2>
        <a:srgbClr val="808080"/>
      </a:lt2>
      <a:accent1>
        <a:srgbClr val="FEFEFE"/>
      </a:accent1>
      <a:accent2>
        <a:srgbClr val="333399"/>
      </a:accent2>
      <a:accent3>
        <a:srgbClr val="FEFEFE"/>
      </a:accent3>
      <a:accent4>
        <a:srgbClr val="0E0E0E"/>
      </a:accent4>
      <a:accent5>
        <a:srgbClr val="FEFEFE"/>
      </a:accent5>
      <a:accent6>
        <a:srgbClr val="2D2D8A"/>
      </a:accent6>
      <a:hlink>
        <a:srgbClr val="009999"/>
      </a:hlink>
      <a:folHlink>
        <a:srgbClr val="99CC00"/>
      </a:folHlink>
    </a:clrScheme>
    <a:fontScheme name="Master #6">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Master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Default - Normal Slide">
  <a:themeElements>
    <a:clrScheme name="">
      <a:dk1>
        <a:srgbClr val="131212"/>
      </a:dk1>
      <a:lt1>
        <a:srgbClr val="FEFEFE"/>
      </a:lt1>
      <a:dk2>
        <a:srgbClr val="000000"/>
      </a:dk2>
      <a:lt2>
        <a:srgbClr val="808080"/>
      </a:lt2>
      <a:accent1>
        <a:srgbClr val="0D6C8A"/>
      </a:accent1>
      <a:accent2>
        <a:srgbClr val="333399"/>
      </a:accent2>
      <a:accent3>
        <a:srgbClr val="FEFEFE"/>
      </a:accent3>
      <a:accent4>
        <a:srgbClr val="0E0E0E"/>
      </a:accent4>
      <a:accent5>
        <a:srgbClr val="AABAC4"/>
      </a:accent5>
      <a:accent6>
        <a:srgbClr val="2D2D8A"/>
      </a:accent6>
      <a:hlink>
        <a:srgbClr val="009999"/>
      </a:hlink>
      <a:folHlink>
        <a:srgbClr val="99CC00"/>
      </a:folHlink>
    </a:clrScheme>
    <a:fontScheme name="Default - Normal Slide">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Default - Normal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Pages>0</Pages>
  <Words>2345</Words>
  <Characters>0</Characters>
  <Application>Microsoft Office PowerPoint</Application>
  <PresentationFormat>On-screen Show (4:3)</PresentationFormat>
  <Lines>0</Lines>
  <Paragraphs>180</Paragraphs>
  <Slides>21</Slides>
  <Notes>20</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Master #5</vt:lpstr>
      <vt:lpstr>Default - Title Slide copy</vt:lpstr>
      <vt:lpstr>Default - Title Slide</vt:lpstr>
      <vt:lpstr>Master #6</vt:lpstr>
      <vt:lpstr>Default - Normal Slide</vt:lpstr>
      <vt:lpstr>PowerPoint Presentation</vt:lpstr>
      <vt:lpstr>PowerPoint Presentation</vt:lpstr>
      <vt:lpstr> Our PMH/PCH Journey</vt:lpstr>
      <vt:lpstr>PowerPoint Presentation</vt:lpstr>
      <vt:lpstr>PowerPoint Presentation</vt:lpstr>
      <vt:lpstr>PowerPoint Presentation</vt:lpstr>
      <vt:lpstr>PowerPoint Presentation</vt:lpstr>
      <vt:lpstr>Feb 2016 CSC Retreat – Working ?’s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 of the Work:</vt:lpstr>
      <vt:lpstr> Concept: High Skill Rural Generalism</vt:lpstr>
      <vt:lpstr> Process…</vt:lpstr>
      <vt:lpstr> (DRAFT!) Outcomes</vt:lpstr>
      <vt:lpstr>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Earnshaw</dc:creator>
  <cp:lastModifiedBy>Administrator</cp:lastModifiedBy>
  <cp:revision>53</cp:revision>
  <dcterms:created xsi:type="dcterms:W3CDTF">2017-02-12T05:35:57Z</dcterms:created>
  <dcterms:modified xsi:type="dcterms:W3CDTF">2017-05-25T16:04:11Z</dcterms:modified>
</cp:coreProperties>
</file>