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28"/>
  </p:notesMasterIdLst>
  <p:handoutMasterIdLst>
    <p:handoutMasterId r:id="rId29"/>
  </p:handoutMasterIdLst>
  <p:sldIdLst>
    <p:sldId id="256" r:id="rId4"/>
    <p:sldId id="299" r:id="rId5"/>
    <p:sldId id="367" r:id="rId6"/>
    <p:sldId id="362" r:id="rId7"/>
    <p:sldId id="336" r:id="rId8"/>
    <p:sldId id="353" r:id="rId9"/>
    <p:sldId id="262" r:id="rId10"/>
    <p:sldId id="263" r:id="rId11"/>
    <p:sldId id="327" r:id="rId12"/>
    <p:sldId id="326" r:id="rId13"/>
    <p:sldId id="325" r:id="rId14"/>
    <p:sldId id="372" r:id="rId15"/>
    <p:sldId id="369" r:id="rId16"/>
    <p:sldId id="370" r:id="rId17"/>
    <p:sldId id="276" r:id="rId18"/>
    <p:sldId id="316" r:id="rId19"/>
    <p:sldId id="278" r:id="rId20"/>
    <p:sldId id="320" r:id="rId21"/>
    <p:sldId id="300" r:id="rId22"/>
    <p:sldId id="321" r:id="rId23"/>
    <p:sldId id="322" r:id="rId24"/>
    <p:sldId id="371" r:id="rId25"/>
    <p:sldId id="373" r:id="rId26"/>
    <p:sldId id="31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791" autoAdjust="0"/>
  </p:normalViewPr>
  <p:slideViewPr>
    <p:cSldViewPr>
      <p:cViewPr varScale="1">
        <p:scale>
          <a:sx n="89" d="100"/>
          <a:sy n="89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05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51"/>
        <p:guide orient="horz" pos="3024"/>
        <p:guide pos="2229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2525228-80C2-424C-8358-83B6AB312E34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7C40181C-CF2A-428E-B9E3-E98D456F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0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05D85265-EBDF-4CA1-83F1-8328D2B2138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E5638D3A-F4D9-4509-AF4E-5A9B3D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total_health_expenditure_per_capita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1900" u="sng">
                <a:latin typeface="Verdana" charset="0"/>
                <a:ea typeface="Verdana" charset="0"/>
                <a:cs typeface="Verdana" charset="0"/>
                <a:sym typeface="Verdana" charset="0"/>
                <a:hlinkClick r:id="rId3"/>
              </a:rPr>
              <a:t>https://en.wikipedia.org/wiki/List_of_countries_by_total_health_expenditure_per_capita</a:t>
            </a:r>
            <a:endParaRPr lang="en-US" altLang="en-US" sz="1900" u="sng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379221" algn="l"/>
                <a:tab pos="760121" algn="l"/>
                <a:tab pos="1141020" algn="l"/>
                <a:tab pos="1520241" algn="l"/>
                <a:tab pos="1901141" algn="l"/>
                <a:tab pos="2282040" algn="l"/>
                <a:tab pos="2662940" algn="l"/>
                <a:tab pos="3043839" algn="l"/>
                <a:tab pos="3423060" algn="l"/>
                <a:tab pos="3803961" algn="l"/>
                <a:tab pos="4184860" algn="l"/>
                <a:tab pos="4565759" algn="l"/>
              </a:tabLst>
            </a:pPr>
            <a:r>
              <a:rPr lang="en-US" altLang="en-US">
                <a:latin typeface="Helvetica" charset="0"/>
                <a:cs typeface="Helvetica" charset="0"/>
                <a:sym typeface="Helvetica" charset="0"/>
              </a:rPr>
              <a:t>Population health/social determinants work ... here we are talking about health system and this is only 25% of impact on health ... we need to have a much broader conversation with community and other stakeholders of the other 75% that is well outside the purview of the health system ...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3184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7333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2256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7150" y="2339975"/>
            <a:ext cx="298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050" y="2339975"/>
            <a:ext cx="298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803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4593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0336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46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5298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9714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1651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1241425"/>
            <a:ext cx="1530350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5563" y="1241425"/>
            <a:ext cx="4440237" cy="459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5112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5330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8111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1691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0780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7150" y="2339975"/>
            <a:ext cx="298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050" y="2339975"/>
            <a:ext cx="298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460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959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1439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1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578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4082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Verdan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0935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4231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1241425"/>
            <a:ext cx="1530350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5563" y="1241425"/>
            <a:ext cx="4440237" cy="459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231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7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3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A4CB-BAC6-4090-AAA5-0855B240D11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5ADC-CF22-4CDE-8F07-33736217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434975" y="0"/>
            <a:ext cx="8296275" cy="642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131212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 rot="10800000">
            <a:off x="434975" y="6037263"/>
            <a:ext cx="8296275" cy="84137"/>
          </a:xfrm>
          <a:prstGeom prst="rect">
            <a:avLst/>
          </a:prstGeom>
          <a:solidFill>
            <a:srgbClr val="DC651D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131212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 rot="10800000">
            <a:off x="434975" y="642938"/>
            <a:ext cx="8296275" cy="84137"/>
          </a:xfrm>
          <a:prstGeom prst="rect">
            <a:avLst/>
          </a:prstGeom>
          <a:solidFill>
            <a:srgbClr val="DC651D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131212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5563" y="1241425"/>
            <a:ext cx="61229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 Bold" charset="0"/>
              </a:rPr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7150" y="2339975"/>
            <a:ext cx="61214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charset="0"/>
              </a:rPr>
              <a:t>Second level</a:t>
            </a:r>
          </a:p>
          <a:p>
            <a:pPr lvl="2"/>
            <a:r>
              <a:rPr lang="en-US" altLang="en-US">
                <a:sym typeface="Verdana" charset="0"/>
              </a:rPr>
              <a:t>Third level</a:t>
            </a:r>
          </a:p>
          <a:p>
            <a:pPr lvl="3"/>
            <a:r>
              <a:rPr lang="en-US" altLang="en-US">
                <a:sym typeface="Verdana" charset="0"/>
              </a:rPr>
              <a:t>Fourth level</a:t>
            </a:r>
          </a:p>
          <a:p>
            <a:pPr lvl="4"/>
            <a:r>
              <a:rPr lang="en-US" altLang="en-US">
                <a:sym typeface="Verdan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3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1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+mj-lt"/>
          <a:ea typeface="+mj-ea"/>
          <a:cs typeface="+mj-cs"/>
          <a:sym typeface="Verdana Bol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273050" indent="-27305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62547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900113" indent="-274638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11652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16224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20796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25368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29940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34975" y="0"/>
            <a:ext cx="8296275" cy="642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131212"/>
              </a:solidFill>
            </a:endParaRPr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 rot="10800000">
            <a:off x="434975" y="6037263"/>
            <a:ext cx="8296275" cy="84137"/>
          </a:xfrm>
          <a:prstGeom prst="rect">
            <a:avLst/>
          </a:prstGeom>
          <a:solidFill>
            <a:srgbClr val="DC651D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131212"/>
              </a:solidFill>
            </a:endParaRPr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 rot="10800000">
            <a:off x="434975" y="642938"/>
            <a:ext cx="8296275" cy="84137"/>
          </a:xfrm>
          <a:prstGeom prst="rect">
            <a:avLst/>
          </a:prstGeom>
          <a:solidFill>
            <a:srgbClr val="DC651D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131212"/>
              </a:solidFill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5563" y="1241425"/>
            <a:ext cx="61229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 Bold" charset="0"/>
              </a:rPr>
              <a:t>Click to edit Master title style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7150" y="2339975"/>
            <a:ext cx="61214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charset="0"/>
              </a:rPr>
              <a:t>Second level</a:t>
            </a:r>
          </a:p>
          <a:p>
            <a:pPr lvl="2"/>
            <a:r>
              <a:rPr lang="en-US" altLang="en-US">
                <a:sym typeface="Verdana" charset="0"/>
              </a:rPr>
              <a:t>Third level</a:t>
            </a:r>
          </a:p>
          <a:p>
            <a:pPr lvl="3"/>
            <a:r>
              <a:rPr lang="en-US" altLang="en-US">
                <a:sym typeface="Verdana" charset="0"/>
              </a:rPr>
              <a:t>Fourth level</a:t>
            </a:r>
          </a:p>
          <a:p>
            <a:pPr lvl="4"/>
            <a:r>
              <a:rPr lang="en-US" altLang="en-US">
                <a:sym typeface="Verdan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0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+mj-lt"/>
          <a:ea typeface="+mj-ea"/>
          <a:cs typeface="+mj-cs"/>
          <a:sym typeface="Verdana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D6C8A"/>
          </a:solidFill>
          <a:latin typeface="Verdana Bold" charset="0"/>
          <a:ea typeface="PingFang SC Semibold" charset="0"/>
          <a:cs typeface="PingFang SC Semibold" charset="0"/>
          <a:sym typeface="Verdana Bold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273050" indent="-273050" algn="l" rtl="0" eaLnBrk="0" fontAlgn="base" hangingPunct="0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625475" indent="-266700" algn="l" rtl="0" eaLnBrk="0" fontAlgn="base" hangingPunct="0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900113" indent="-274638" algn="l" rtl="0" eaLnBrk="0" fontAlgn="base" hangingPunct="0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1165225" indent="-266700" algn="l" rtl="0" eaLnBrk="0" fontAlgn="base" hangingPunct="0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16224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20796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25368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2994025" indent="-266700" algn="l" rtl="0" fontAlgn="base">
        <a:spcBef>
          <a:spcPts val="500"/>
        </a:spcBef>
        <a:spcAft>
          <a:spcPct val="0"/>
        </a:spcAft>
        <a:buClr>
          <a:srgbClr val="BBC09A"/>
        </a:buClr>
        <a:buSzPct val="15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GzhiWPe091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atientsmedicalhome.ca/news/striving-for-excellence-in-the-patients-medical-hom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5" y="26003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D15018"/>
                </a:solidFill>
                <a:latin typeface="Verdana Bold" charset="0"/>
                <a:ea typeface="Verdana Bold" charset="0"/>
                <a:cs typeface="Verdana Bold" charset="0"/>
                <a:sym typeface="Verdana" charset="0"/>
              </a:rPr>
              <a:t>Primary Care Home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636585" y="3048000"/>
            <a:ext cx="7772400" cy="1500187"/>
          </a:xfrm>
        </p:spPr>
        <p:txBody>
          <a:bodyPr/>
          <a:lstStyle/>
          <a:p>
            <a:pPr algn="ctr"/>
            <a:r>
              <a:rPr lang="en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Health Care Opportunity</a:t>
            </a:r>
          </a:p>
        </p:txBody>
      </p:sp>
      <p:pic>
        <p:nvPicPr>
          <p:cNvPr id="1026" name="Picture 2" descr="C:\Users\User\GDrive.kbdivision.org\Administration\Communications\Logos\CSC\IH_Division_Lockup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" y="838199"/>
            <a:ext cx="894238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569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4684" y="4583276"/>
            <a:ext cx="75111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406" y="4583666"/>
            <a:ext cx="6191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3%</a:t>
            </a:r>
          </a:p>
        </p:txBody>
      </p:sp>
      <p:sp>
        <p:nvSpPr>
          <p:cNvPr id="3" name="Oval 2"/>
          <p:cNvSpPr/>
          <p:nvPr/>
        </p:nvSpPr>
        <p:spPr>
          <a:xfrm>
            <a:off x="4245430" y="4419600"/>
            <a:ext cx="58409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640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28600" y="5661422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The need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699021"/>
            <a:ext cx="8247706" cy="11430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10% un-attachment rate </a:t>
            </a:r>
            <a:r>
              <a:rPr lang="en-US" sz="1600" dirty="0"/>
              <a:t>(8,000 KB residents</a:t>
            </a:r>
            <a:r>
              <a:rPr lang="en-US" sz="1800" dirty="0"/>
              <a:t>)</a:t>
            </a:r>
          </a:p>
          <a:p>
            <a:r>
              <a:rPr lang="en-US" sz="2000" dirty="0"/>
              <a:t>10 GP vacancies in KB </a:t>
            </a:r>
            <a:r>
              <a:rPr lang="en-US" sz="1600" dirty="0"/>
              <a:t>(Apr 13, 2016)</a:t>
            </a:r>
          </a:p>
          <a:p>
            <a:r>
              <a:rPr lang="en-US" sz="2000" dirty="0"/>
              <a:t>Predicted GP retirements </a:t>
            </a:r>
            <a:r>
              <a:rPr lang="en-US" sz="1600" dirty="0"/>
              <a:t>(4+ in next 2-3 </a:t>
            </a:r>
            <a:r>
              <a:rPr lang="en-US" sz="1600" dirty="0" err="1"/>
              <a:t>yrs</a:t>
            </a:r>
            <a:r>
              <a:rPr lang="en-US" sz="1600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8971" y="4089737"/>
            <a:ext cx="823682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</a:rPr>
              <a:t>ED visits ever increasing across KB</a:t>
            </a:r>
          </a:p>
          <a:p>
            <a:r>
              <a:rPr lang="en-US" sz="2000" dirty="0">
                <a:solidFill>
                  <a:schemeClr val="dk1"/>
                </a:solidFill>
              </a:rPr>
              <a:t>40% Alternative Level of Care @ KLH (ALC</a:t>
            </a:r>
            <a:r>
              <a:rPr lang="en-US" sz="2000" dirty="0"/>
              <a:t>); </a:t>
            </a:r>
            <a:r>
              <a:rPr lang="en-US" sz="1600" dirty="0"/>
              <a:t>(IH target 10%)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971" y="5105400"/>
            <a:ext cx="82368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</a:rPr>
              <a:t>MH/SU patient numbers increasing </a:t>
            </a:r>
            <a:r>
              <a:rPr lang="en-US" sz="1600" dirty="0"/>
              <a:t>(40% KB pop. seeking services)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3163669"/>
            <a:ext cx="82368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</a:rPr>
              <a:t>Rural Health service delivery challenges </a:t>
            </a:r>
          </a:p>
          <a:p>
            <a:r>
              <a:rPr lang="en-US" sz="1600" dirty="0">
                <a:solidFill>
                  <a:schemeClr val="dk1"/>
                </a:solidFill>
              </a:rPr>
              <a:t>(seasons, distance, staffing &amp; retention)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28" y="909935"/>
            <a:ext cx="840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D6C8A"/>
                </a:solidFill>
                <a:latin typeface="+mj-lt"/>
                <a:ea typeface="+mj-ea"/>
                <a:cs typeface="+mj-cs"/>
                <a:sym typeface="Verdana Bold" charset="0"/>
              </a:rPr>
              <a:t>KB experience</a:t>
            </a:r>
          </a:p>
        </p:txBody>
      </p:sp>
    </p:spTree>
    <p:extLst>
      <p:ext uri="{BB962C8B-B14F-4D97-AF65-F5344CB8AC3E}">
        <p14:creationId xmlns:p14="http://schemas.microsoft.com/office/powerpoint/2010/main" val="226084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28600" y="5661422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1" y="1219200"/>
            <a:ext cx="6432550" cy="1098550"/>
          </a:xfrm>
        </p:spPr>
        <p:txBody>
          <a:bodyPr/>
          <a:lstStyle/>
          <a:p>
            <a:r>
              <a:rPr lang="en-US" dirty="0"/>
              <a:t>Your reflection on the system pressures and the Primary Care Home concept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7137" y="2971800"/>
            <a:ext cx="6470175" cy="1568450"/>
          </a:xfrm>
        </p:spPr>
        <p:txBody>
          <a:bodyPr/>
          <a:lstStyle/>
          <a:p>
            <a:r>
              <a:rPr lang="en-US" dirty="0"/>
              <a:t>How do you foresee the aging population posing a challenge for your community?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286000" y="4572000"/>
            <a:ext cx="6470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1pPr>
            <a:lvl2pPr marL="273050" indent="-27305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2pPr>
            <a:lvl3pPr marL="625475" indent="-26670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3pPr>
            <a:lvl4pPr marL="900113" indent="-274638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4pPr>
            <a:lvl5pPr marL="1165225" indent="-26670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5pPr>
            <a:lvl6pPr marL="1622425" indent="-26670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6pPr>
            <a:lvl7pPr marL="2079625" indent="-26670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7pPr>
            <a:lvl8pPr marL="2536825" indent="-26670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8pPr>
            <a:lvl9pPr marL="2994025" indent="-266700" algn="l" rtl="0" fontAlgn="base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charset="0"/>
              </a:defRPr>
            </a:lvl9pPr>
          </a:lstStyle>
          <a:p>
            <a:r>
              <a:rPr lang="en-US" kern="0" dirty="0"/>
              <a:t>How might interdisciplinary delivery of primary care change the experience of health care 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2240416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0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8600" y="5715000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"/>
            <a:ext cx="5715000" cy="68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7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8600" y="5715000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1"/>
            <a:ext cx="5148261" cy="67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641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5715000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4" y="762000"/>
            <a:ext cx="5763126" cy="60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601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629400" cy="565150"/>
          </a:xfrm>
        </p:spPr>
        <p:txBody>
          <a:bodyPr/>
          <a:lstStyle/>
          <a:p>
            <a:pPr algn="ctr"/>
            <a:r>
              <a:rPr lang="en-US" dirty="0"/>
              <a:t>Primary Care Home -</a:t>
            </a:r>
            <a:br>
              <a:rPr lang="en-US" dirty="0"/>
            </a:br>
            <a:r>
              <a:rPr lang="en-US" dirty="0"/>
              <a:t>an opportunity for you?</a:t>
            </a:r>
          </a:p>
        </p:txBody>
      </p:sp>
      <p:pic>
        <p:nvPicPr>
          <p:cNvPr id="6" name="Picture 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65795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265313"/>
            <a:ext cx="833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hlinkClick r:id="rId4"/>
              </a:rPr>
              <a:t>http://patientsmedicalhome.ca/news/striving-for-excellence-in-the-patients-medical-home/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765829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8600" y="5715000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896">
            <a:off x="4936675" y="1604706"/>
            <a:ext cx="3547433" cy="459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914400"/>
            <a:ext cx="7924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D6C8A"/>
                </a:solidFill>
                <a:latin typeface="+mj-lt"/>
                <a:ea typeface="+mj-ea"/>
                <a:cs typeface="+mj-cs"/>
                <a:sym typeface="Verdana Bold" charset="0"/>
              </a:rPr>
              <a:t>12 Attributes of a Primary Care Home </a:t>
            </a:r>
            <a:r>
              <a:rPr lang="en-US" sz="2000" dirty="0">
                <a:solidFill>
                  <a:srgbClr val="0D6C8A"/>
                </a:solidFill>
                <a:latin typeface="+mj-lt"/>
                <a:ea typeface="+mj-ea"/>
                <a:cs typeface="+mj-cs"/>
                <a:sym typeface="Verdana Bold" charset="0"/>
              </a:rPr>
              <a:t>(MoH/IHA)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centred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Inter-professional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Responsible Provider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Continuous/coordinated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Primarily co-located care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patient record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Geographically responsible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Co-created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and safety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924300" y="3622834"/>
            <a:ext cx="1219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09721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PCH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219" y="822295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Alberta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2780" y="810847"/>
            <a:ext cx="9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Ontario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04800" y="5791200"/>
            <a:ext cx="86106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3" y="1191627"/>
            <a:ext cx="7341246" cy="528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0558" y="5943600"/>
            <a:ext cx="58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65" y="587906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Quebec</a:t>
            </a:r>
          </a:p>
        </p:txBody>
      </p:sp>
    </p:spTree>
    <p:extLst>
      <p:ext uri="{BB962C8B-B14F-4D97-AF65-F5344CB8AC3E}">
        <p14:creationId xmlns:p14="http://schemas.microsoft.com/office/powerpoint/2010/main" val="745326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741363"/>
            <a:ext cx="49022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/>
          </p:cNvSpPr>
          <p:nvPr/>
        </p:nvSpPr>
        <p:spPr bwMode="auto">
          <a:xfrm>
            <a:off x="-304800" y="2032000"/>
            <a:ext cx="4013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1pPr>
            <a:lvl2pPr marL="273050" indent="-273050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2pPr>
            <a:lvl3pPr marL="625475" indent="-266700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3pPr>
            <a:lvl4pPr marL="900113" indent="-274638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4pPr>
            <a:lvl5pPr marL="1165225" indent="-266700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5pPr>
            <a:lvl6pPr marL="16224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6pPr>
            <a:lvl7pPr marL="20796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7pPr>
            <a:lvl8pPr marL="25368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8pPr>
            <a:lvl9pPr marL="29940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D15018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Benefits of the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15018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Patient’s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15018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Medical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15018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Home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1655763" y="4254500"/>
            <a:ext cx="20145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1pPr>
            <a:lvl2pPr marL="273050" indent="-273050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2pPr>
            <a:lvl3pPr marL="625475" indent="-266700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3pPr>
            <a:lvl4pPr marL="900113" indent="-274638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4pPr>
            <a:lvl5pPr marL="1165225" indent="-266700" algn="l" eaLnBrk="0" hangingPunct="0">
              <a:spcBef>
                <a:spcPts val="500"/>
              </a:spcBef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5pPr>
            <a:lvl6pPr marL="16224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6pPr>
            <a:lvl7pPr marL="20796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7pPr>
            <a:lvl8pPr marL="25368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8pPr>
            <a:lvl9pPr marL="2994025" indent="-266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BC09A"/>
              </a:buClr>
              <a:buSzPct val="150000"/>
              <a:buFont typeface="Arial" charset="0"/>
              <a:buChar char="•"/>
              <a:defRPr sz="2200">
                <a:solidFill>
                  <a:schemeClr val="tx1"/>
                </a:solidFill>
                <a:latin typeface="Verdana" charset="0"/>
                <a:ea typeface="PingFang SC Regular" charset="0"/>
                <a:cs typeface="PingFang SC Regular" charset="0"/>
                <a:sym typeface="Verdana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B5976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A summary of 73 Articles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B5976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(70 Peer Reviewed)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6178725"/>
            <a:ext cx="3699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Source: Towards Optimized Practice - Alberta</a:t>
            </a:r>
          </a:p>
        </p:txBody>
      </p:sp>
    </p:spTree>
    <p:extLst>
      <p:ext uri="{BB962C8B-B14F-4D97-AF65-F5344CB8AC3E}">
        <p14:creationId xmlns:p14="http://schemas.microsoft.com/office/powerpoint/2010/main" val="36931620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GDrive.kbdivision.org\Administration\Communications\Logos\CSC\IH_Division_Lockup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" y="1981200"/>
            <a:ext cx="894238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886" y="4061948"/>
            <a:ext cx="711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D6C8A"/>
                </a:solidFill>
                <a:latin typeface="+mj-lt"/>
                <a:ea typeface="+mj-ea"/>
                <a:cs typeface="+mj-cs"/>
                <a:sym typeface="Verdana Bold" charset="0"/>
              </a:rPr>
              <a:t>Collaborative Services Committee (CSC)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42457" y="2961249"/>
            <a:ext cx="1219200" cy="10699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71535" y="2858178"/>
            <a:ext cx="1371600" cy="11080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18002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633912" y="4566734"/>
            <a:ext cx="0" cy="767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535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642" y="6477000"/>
            <a:ext cx="6460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Canadian Medical </a:t>
            </a:r>
            <a:r>
              <a:rPr lang="es-ES" sz="1200" dirty="0" err="1"/>
              <a:t>Association</a:t>
            </a:r>
            <a:r>
              <a:rPr lang="es-ES" sz="1200" dirty="0"/>
              <a:t>: https://www.cma.ca/En/Pages/health-equity.aspx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791200"/>
            <a:ext cx="86106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5" name="Picture 4" descr="https://www.cma.ca/Assets/assets-library/image/en/advocacy/what-makes-canadians-sick-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74" name="Rectangle 2"/>
          <p:cNvSpPr>
            <a:spLocks/>
          </p:cNvSpPr>
          <p:nvPr/>
        </p:nvSpPr>
        <p:spPr bwMode="auto">
          <a:xfrm>
            <a:off x="406400" y="3670300"/>
            <a:ext cx="8331200" cy="1054100"/>
          </a:xfrm>
          <a:prstGeom prst="rect">
            <a:avLst/>
          </a:prstGeom>
          <a:noFill/>
          <a:ln w="88900" cap="flat">
            <a:solidFill>
              <a:srgbClr val="D1501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131212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69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" y="5791200"/>
            <a:ext cx="86106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43000"/>
            <a:ext cx="60325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234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38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371600"/>
            <a:ext cx="6122987" cy="1098550"/>
          </a:xfrm>
        </p:spPr>
        <p:txBody>
          <a:bodyPr/>
          <a:lstStyle/>
          <a:p>
            <a:r>
              <a:rPr lang="en-CA" dirty="0"/>
              <a:t>Closing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6477000" cy="3492500"/>
          </a:xfrm>
        </p:spPr>
        <p:txBody>
          <a:bodyPr/>
          <a:lstStyle/>
          <a:p>
            <a:r>
              <a:rPr lang="en-US" dirty="0"/>
              <a:t>How can you support “moving the needle” on the SDH in your community?</a:t>
            </a:r>
          </a:p>
          <a:p>
            <a:endParaRPr lang="en-CA" dirty="0"/>
          </a:p>
          <a:p>
            <a:r>
              <a:rPr lang="en-CA" dirty="0"/>
              <a:t>How would you like the CSC to engage with you as we proceed with the Primary Care Home?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51955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pPr algn="ctr"/>
            <a:r>
              <a:rPr lang="en-CA" dirty="0"/>
              <a:t>THANK YOU</a:t>
            </a:r>
          </a:p>
        </p:txBody>
      </p:sp>
      <p:pic>
        <p:nvPicPr>
          <p:cNvPr id="3" name="Picture 2" descr="C:\Users\User\GDrive.kbdivision.org\Administration\Communications\Logos\CSC\IH_Division_Lockup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" y="1679575"/>
            <a:ext cx="894238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801070"/>
            <a:ext cx="7924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rgbClr val="3F3F3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For more information or questions:</a:t>
            </a:r>
          </a:p>
          <a:p>
            <a:endParaRPr lang="en-US" altLang="en-US" sz="2000" dirty="0">
              <a:solidFill>
                <a:srgbClr val="3F3F3F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endParaRPr lang="en-US" altLang="en-US" sz="2000" dirty="0">
              <a:solidFill>
                <a:srgbClr val="3F3F3F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040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5" y="2066925"/>
            <a:ext cx="7772400" cy="523875"/>
          </a:xfrm>
        </p:spPr>
        <p:txBody>
          <a:bodyPr>
            <a:noAutofit/>
          </a:bodyPr>
          <a:lstStyle/>
          <a:p>
            <a:pPr algn="ctr"/>
            <a:r>
              <a:rPr lang="en-US" sz="2800" kern="1200" dirty="0">
                <a:sym typeface="Verdana" charset="0"/>
              </a:rPr>
              <a:t>Goals for today: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636585" y="2743200"/>
            <a:ext cx="7772400" cy="2895600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you up to speed re. the Primary Care Home trajectory in BC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the role of the KB Collaborative Services Committee (CSC) in implementing the Primary Care Home (PCH)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C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 your direction on how to engage with your community in the months ahead</a:t>
            </a:r>
          </a:p>
        </p:txBody>
      </p:sp>
      <p:pic>
        <p:nvPicPr>
          <p:cNvPr id="1026" name="Picture 2" descr="C:\Users\User\GDrive.kbdivision.org\Administration\Communications\Logos\CSC\IH_Division_Lockup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" y="838199"/>
            <a:ext cx="894238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190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986902" y="4286250"/>
            <a:ext cx="2228039" cy="642938"/>
            <a:chOff x="4248034" y="6096000"/>
            <a:chExt cx="3168766" cy="914400"/>
          </a:xfrm>
        </p:grpSpPr>
        <p:sp>
          <p:nvSpPr>
            <p:cNvPr id="12" name="6-Point Star 11"/>
            <p:cNvSpPr/>
            <p:nvPr/>
          </p:nvSpPr>
          <p:spPr bwMode="auto">
            <a:xfrm>
              <a:off x="4248034" y="6096000"/>
              <a:ext cx="3168766" cy="914400"/>
            </a:xfrm>
            <a:prstGeom prst="star6">
              <a:avLst/>
            </a:prstGeom>
            <a:solidFill>
              <a:srgbClr val="FF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06" fontAlgn="base">
                <a:spcBef>
                  <a:spcPct val="0"/>
                </a:spcBef>
                <a:spcAft>
                  <a:spcPct val="0"/>
                </a:spcAft>
              </a:pPr>
              <a:endParaRPr lang="en-CA" sz="30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7400" y="6256092"/>
              <a:ext cx="2514599" cy="43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400" dirty="0">
                  <a:solidFill>
                    <a:srgbClr val="000000"/>
                  </a:solidFill>
                  <a:sym typeface="Gill Sans" charset="0"/>
                </a:rPr>
                <a:t>We are (only) here.</a:t>
              </a:r>
            </a:p>
          </p:txBody>
        </p:sp>
      </p:grpSp>
      <p:sp>
        <p:nvSpPr>
          <p:cNvPr id="13" name="Right Arrow 12"/>
          <p:cNvSpPr/>
          <p:nvPr/>
        </p:nvSpPr>
        <p:spPr bwMode="auto">
          <a:xfrm rot="19972539">
            <a:off x="2997709" y="4911947"/>
            <a:ext cx="2945426" cy="101473"/>
          </a:xfrm>
          <a:prstGeom prst="rightArrow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1" tIns="32140" rIns="64281" bIns="32140" numCol="1" rtlCol="0" anchor="t" anchorCtr="0" compatLnSpc="1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</a:pPr>
            <a:endParaRPr lang="en-CA" sz="30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877413">
            <a:off x="5257910" y="2776384"/>
            <a:ext cx="1070588" cy="144773"/>
          </a:xfrm>
          <a:prstGeom prst="rightArrow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1" tIns="32140" rIns="64281" bIns="32140" numCol="1" rtlCol="0" anchor="t" anchorCtr="0" compatLnSpc="1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</a:pPr>
            <a:endParaRPr lang="en-CA" sz="30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21164279">
            <a:off x="3115650" y="6004102"/>
            <a:ext cx="4252943" cy="103308"/>
          </a:xfrm>
          <a:prstGeom prst="rightArrow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1" tIns="32140" rIns="64281" bIns="32140" numCol="1" rtlCol="0" anchor="t" anchorCtr="0" compatLnSpc="1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</a:pPr>
            <a:endParaRPr lang="en-CA" sz="3000">
              <a:solidFill>
                <a:srgbClr val="000000"/>
              </a:solidFill>
              <a:sym typeface="Gill San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43375" y="2370160"/>
            <a:ext cx="1558312" cy="950191"/>
            <a:chOff x="10153534" y="706018"/>
            <a:chExt cx="2216266" cy="135138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0160000" y="725306"/>
              <a:ext cx="2209800" cy="1332094"/>
            </a:xfrm>
            <a:prstGeom prst="roundRect">
              <a:avLst/>
            </a:prstGeom>
            <a:solidFill>
              <a:srgbClr val="FF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06" fontAlgn="base">
                <a:spcBef>
                  <a:spcPct val="0"/>
                </a:spcBef>
                <a:spcAft>
                  <a:spcPct val="0"/>
                </a:spcAft>
              </a:pPr>
              <a:endParaRPr lang="en-CA" sz="30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53534" y="706018"/>
              <a:ext cx="2216265" cy="105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400" dirty="0">
                  <a:solidFill>
                    <a:srgbClr val="000000"/>
                  </a:solidFill>
                  <a:sym typeface="Gill Sans" charset="0"/>
                </a:rPr>
                <a:t>The conversation begins, and ends, here.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8780">
            <a:off x="2014426" y="5464972"/>
            <a:ext cx="1558311" cy="936629"/>
            <a:chOff x="10153538" y="725306"/>
            <a:chExt cx="2216265" cy="1332094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0160000" y="725306"/>
              <a:ext cx="2209800" cy="1332094"/>
            </a:xfrm>
            <a:prstGeom prst="roundRect">
              <a:avLst/>
            </a:prstGeom>
            <a:solidFill>
              <a:srgbClr val="FF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06" fontAlgn="base">
                <a:spcBef>
                  <a:spcPct val="0"/>
                </a:spcBef>
                <a:spcAft>
                  <a:spcPct val="0"/>
                </a:spcAft>
              </a:pPr>
              <a:endParaRPr lang="en-CA" sz="30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53538" y="896960"/>
              <a:ext cx="2216265" cy="105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400" dirty="0">
                  <a:solidFill>
                    <a:srgbClr val="000000"/>
                  </a:solidFill>
                  <a:sym typeface="Gill Sans" charset="0"/>
                </a:rPr>
                <a:t>These arrows are blue, not orange.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3122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5127" y="6136575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OECD statistics 2011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3116" y="1098160"/>
            <a:ext cx="8492284" cy="4572000"/>
            <a:chOff x="423116" y="762000"/>
            <a:chExt cx="8492284" cy="4572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16" y="762000"/>
              <a:ext cx="8414724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600200" y="1981200"/>
              <a:ext cx="1572821" cy="609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PingFang SC Regular" charset="0"/>
                <a:cs typeface="PingFang SC Regular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733801" y="1523999"/>
              <a:ext cx="1295400" cy="66897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PingFang SC Regular" charset="0"/>
                <a:cs typeface="PingFang SC Regular" charset="0"/>
                <a:sym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43000" y="2192975"/>
              <a:ext cx="4191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/>
            <p:nvPr/>
          </p:nvSpPr>
          <p:spPr bwMode="auto">
            <a:xfrm rot="16200000">
              <a:off x="7498525" y="1739321"/>
              <a:ext cx="1870528" cy="609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PingFang SC Regular" charset="0"/>
                <a:cs typeface="PingFang SC Regular" charset="0"/>
                <a:sym typeface="Gill Sans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914400" y="1676400"/>
              <a:ext cx="721458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3"/>
            <p:cNvSpPr/>
            <p:nvPr/>
          </p:nvSpPr>
          <p:spPr bwMode="auto">
            <a:xfrm>
              <a:off x="7342579" y="762000"/>
              <a:ext cx="1572821" cy="4572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PingFang SC Regular" charset="0"/>
                <a:cs typeface="PingFang SC Regular" charset="0"/>
                <a:sym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44067" y="762000"/>
              <a:ext cx="1572821" cy="7619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PingFang SC Regular" charset="0"/>
                <a:cs typeface="PingFang SC Regular" charset="0"/>
                <a:sym typeface="Gill Sans" charset="0"/>
              </a:endParaRPr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4767942" y="280326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962400" y="1860159"/>
            <a:ext cx="76200" cy="668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924300" y="338416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743200" y="2317360"/>
            <a:ext cx="495300" cy="4874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itle 1"/>
          <p:cNvSpPr txBox="1">
            <a:spLocks/>
          </p:cNvSpPr>
          <p:nvPr/>
        </p:nvSpPr>
        <p:spPr>
          <a:xfrm>
            <a:off x="862806" y="943697"/>
            <a:ext cx="6122987" cy="61166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+mj-lt"/>
                <a:ea typeface="+mj-ea"/>
                <a:cs typeface="+mj-cs"/>
                <a:sym typeface="Verdana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D6C8A"/>
                </a:solidFill>
                <a:latin typeface="Verdana Bold" charset="0"/>
                <a:ea typeface="PingFang SC Semibold" charset="0"/>
                <a:cs typeface="PingFang SC Semibold" charset="0"/>
                <a:sym typeface="Verdana Bold" charset="0"/>
              </a:defRPr>
            </a:lvl9pPr>
          </a:lstStyle>
          <a:p>
            <a:r>
              <a:rPr lang="en-US" kern="0" dirty="0"/>
              <a:t>Health spending vs. outcomes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379560" y="3222932"/>
            <a:ext cx="76200" cy="9234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925" y="3030814"/>
            <a:ext cx="5629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Cuba</a:t>
            </a:r>
          </a:p>
        </p:txBody>
      </p:sp>
    </p:spTree>
    <p:extLst>
      <p:ext uri="{BB962C8B-B14F-4D97-AF65-F5344CB8AC3E}">
        <p14:creationId xmlns:p14="http://schemas.microsoft.com/office/powerpoint/2010/main" val="21183569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8600" y="5661422"/>
            <a:ext cx="8610600" cy="73937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PingFang SC Regular" charset="0"/>
              <a:cs typeface="PingFang SC Regular" charset="0"/>
              <a:sym typeface="Gill Sans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5745"/>
            <a:ext cx="7315200" cy="608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6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525"/>
            <a:ext cx="8915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2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" y="762000"/>
            <a:ext cx="8448675" cy="568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354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2" y="108857"/>
            <a:ext cx="8727018" cy="64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228882" y="1817914"/>
            <a:ext cx="949775" cy="435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78657" y="163324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41.5%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7620" y="190202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6520543"/>
            <a:ext cx="3609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BC Auditor General report: 2015</a:t>
            </a:r>
          </a:p>
        </p:txBody>
      </p:sp>
      <p:sp>
        <p:nvSpPr>
          <p:cNvPr id="7" name="AutoShape 2" descr="Image result for 10 cents cana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41392" y="3429000"/>
            <a:ext cx="1627271" cy="1447800"/>
            <a:chOff x="2928687" y="3424237"/>
            <a:chExt cx="2846471" cy="236696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033" y="3424237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687" y="3505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087" y="38100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87" y="41910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887" y="45720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42513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Normal Slide">
  <a:themeElements>
    <a:clrScheme name="">
      <a:dk1>
        <a:srgbClr val="131212"/>
      </a:dk1>
      <a:lt1>
        <a:srgbClr val="FEFEFE"/>
      </a:lt1>
      <a:dk2>
        <a:srgbClr val="000000"/>
      </a:dk2>
      <a:lt2>
        <a:srgbClr val="7F7F7F"/>
      </a:lt2>
      <a:accent1>
        <a:srgbClr val="0D6C8A"/>
      </a:accent1>
      <a:accent2>
        <a:srgbClr val="333399"/>
      </a:accent2>
      <a:accent3>
        <a:srgbClr val="FEFEFE"/>
      </a:accent3>
      <a:accent4>
        <a:srgbClr val="0E0E0E"/>
      </a:accent4>
      <a:accent5>
        <a:srgbClr val="AABAC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Normal Slide">
      <a:majorFont>
        <a:latin typeface="Verdana Bold"/>
        <a:ea typeface="PingFang SC Semibold"/>
        <a:cs typeface="PingFang SC Semibold"/>
      </a:majorFont>
      <a:minorFont>
        <a:latin typeface="Verdan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lnDef>
  </a:objectDefaults>
  <a:extraClrSchemeLst>
    <a:extraClrScheme>
      <a:clrScheme name="Default - Norma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- Normal Slide">
  <a:themeElements>
    <a:clrScheme name="">
      <a:dk1>
        <a:srgbClr val="131212"/>
      </a:dk1>
      <a:lt1>
        <a:srgbClr val="FEFEFE"/>
      </a:lt1>
      <a:dk2>
        <a:srgbClr val="000000"/>
      </a:dk2>
      <a:lt2>
        <a:srgbClr val="7F7F7F"/>
      </a:lt2>
      <a:accent1>
        <a:srgbClr val="0D6C8A"/>
      </a:accent1>
      <a:accent2>
        <a:srgbClr val="333399"/>
      </a:accent2>
      <a:accent3>
        <a:srgbClr val="FEFEFE"/>
      </a:accent3>
      <a:accent4>
        <a:srgbClr val="0E0E0E"/>
      </a:accent4>
      <a:accent5>
        <a:srgbClr val="AABAC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Normal Slide">
      <a:majorFont>
        <a:latin typeface="Verdana Bold"/>
        <a:ea typeface="PingFang SC Semibold"/>
        <a:cs typeface="PingFang SC Semibold"/>
      </a:majorFont>
      <a:minorFont>
        <a:latin typeface="Verdan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lnDef>
  </a:objectDefaults>
  <a:extraClrSchemeLst>
    <a:extraClrScheme>
      <a:clrScheme name="Default - Norma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9415</TotalTime>
  <Words>421</Words>
  <Application>Microsoft Office PowerPoint</Application>
  <PresentationFormat>On-screen Show (4:3)</PresentationFormat>
  <Paragraphs>67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Default - Normal Slide</vt:lpstr>
      <vt:lpstr>1_Default - Normal Slide</vt:lpstr>
      <vt:lpstr>Primary Care Home</vt:lpstr>
      <vt:lpstr>PowerPoint Presentation</vt:lpstr>
      <vt:lpstr>Goals for today: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need for change</vt:lpstr>
      <vt:lpstr>Your reflection on the system pressures and the Primary Care Home concept</vt:lpstr>
      <vt:lpstr>PowerPoint Presentation</vt:lpstr>
      <vt:lpstr>PowerPoint Presentation</vt:lpstr>
      <vt:lpstr>PowerPoint Presentation</vt:lpstr>
      <vt:lpstr>Primary Care Home - an opportunity for you?</vt:lpstr>
      <vt:lpstr>PowerPoint Presentation</vt:lpstr>
      <vt:lpstr>PCH examples</vt:lpstr>
      <vt:lpstr>PowerPoint Presentation</vt:lpstr>
      <vt:lpstr>PowerPoint Presentation</vt:lpstr>
      <vt:lpstr>PowerPoint Presentation</vt:lpstr>
      <vt:lpstr>PowerPoint Presentation</vt:lpstr>
      <vt:lpstr>Closing Discussion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Julius</dc:creator>
  <cp:lastModifiedBy>Administrator</cp:lastModifiedBy>
  <cp:revision>291</cp:revision>
  <cp:lastPrinted>2016-07-05T22:40:01Z</cp:lastPrinted>
  <dcterms:created xsi:type="dcterms:W3CDTF">2016-04-05T17:34:16Z</dcterms:created>
  <dcterms:modified xsi:type="dcterms:W3CDTF">2017-05-25T16:20:36Z</dcterms:modified>
</cp:coreProperties>
</file>