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61" r:id="rId9"/>
    <p:sldId id="264" r:id="rId10"/>
    <p:sldId id="276" r:id="rId11"/>
    <p:sldId id="265" r:id="rId12"/>
    <p:sldId id="266" r:id="rId13"/>
    <p:sldId id="277" r:id="rId14"/>
    <p:sldId id="263" r:id="rId15"/>
    <p:sldId id="267" r:id="rId16"/>
    <p:sldId id="268" r:id="rId17"/>
    <p:sldId id="278" r:id="rId18"/>
    <p:sldId id="269" r:id="rId19"/>
    <p:sldId id="270" r:id="rId20"/>
    <p:sldId id="271" r:id="rId21"/>
    <p:sldId id="272" r:id="rId22"/>
    <p:sldId id="273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49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79249"/>
  </p:normalViewPr>
  <p:slideViewPr>
    <p:cSldViewPr snapToGrid="0" snapToObjects="1" showGuides="1">
      <p:cViewPr>
        <p:scale>
          <a:sx n="50" d="100"/>
          <a:sy n="50" d="100"/>
        </p:scale>
        <p:origin x="1912" y="144"/>
      </p:cViewPr>
      <p:guideLst>
        <p:guide orient="horz" pos="3049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>
              <a:buSzPct val="75000"/>
              <a:buChar char="•"/>
            </a:pPr>
            <a:r>
              <a:t>take a piece of blank paper, split it down the middle</a:t>
            </a:r>
          </a:p>
          <a:p>
            <a:pPr marL="271638" indent="-271638">
              <a:buSzPct val="75000"/>
              <a:buChar char="•"/>
            </a:pPr>
            <a:r>
              <a:t>think about the summer you have ahead of you, and now imagine it’s Tuesday, Sept. 5th and you’re back at work</a:t>
            </a:r>
          </a:p>
          <a:p>
            <a:pPr marL="271638" indent="-271638">
              <a:buSzPct val="75000"/>
              <a:buChar char="•"/>
            </a:pPr>
            <a:r>
              <a:t>on the right hand side, write down what will be different on that day, as a result of your summer, i.e. what are your anticipated summer outcomes?</a:t>
            </a:r>
          </a:p>
          <a:p>
            <a:pPr marL="716138" lvl="1" indent="-271638">
              <a:buSzPct val="75000"/>
              <a:buChar char="•"/>
            </a:pPr>
            <a:r>
              <a:t>e.g. more relaxed, more healthy, tanned, buff body, new skills, new places visited, stronger family ties</a:t>
            </a:r>
          </a:p>
          <a:p>
            <a:pPr marL="271638" indent="-271638">
              <a:buSzPct val="75000"/>
              <a:buChar char="•"/>
            </a:pPr>
            <a:r>
              <a:t>now on the left-hand side, write down what you think needs to happen for these outcomes to happen (activities)</a:t>
            </a:r>
          </a:p>
          <a:p>
            <a:pPr marL="271638" indent="-271638">
              <a:buSzPct val="75000"/>
              <a:buChar char="•"/>
            </a:pPr>
            <a:r>
              <a:t>now if I ask you to tell me how confident you are that all of these activities on the left side will occur exactly as you planned, what would say?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Go through each relating</a:t>
            </a:r>
            <a:r>
              <a:rPr lang="en-US" baseline="0" dirty="0" smtClean="0"/>
              <a:t> to my DE work with PRRSC, others (</a:t>
            </a:r>
            <a:r>
              <a:rPr lang="en-US" baseline="0" dirty="0" err="1" smtClean="0"/>
              <a:t>Vancity</a:t>
            </a:r>
            <a:r>
              <a:rPr lang="en-US" baseline="0" dirty="0" smtClean="0"/>
              <a:t>), and PMH (particularly how it can help physicians implementing DE on the ground)</a:t>
            </a:r>
          </a:p>
          <a:p>
            <a:pPr marL="342900" marR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and measurement can also be clearly linked to and inform organizational strategic direction and planning by providing timely meaningful data for organizational-level improvement, learning and innovation – PG’s example will illustrate how this could be used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46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>
              <a:buSzPct val="75000"/>
              <a:buChar char="•"/>
            </a:pPr>
            <a:r>
              <a:rPr dirty="0"/>
              <a:t>example: my dev eval experience with Provincial Recruitment &amp; Retention Steering Committee</a:t>
            </a:r>
          </a:p>
          <a:p>
            <a:pPr marL="271638" indent="-271638">
              <a:buSzPct val="75000"/>
              <a:buChar char="•"/>
            </a:pPr>
            <a:r>
              <a:rPr dirty="0"/>
              <a:t>wrote eval plan in Oct </a:t>
            </a:r>
            <a:r>
              <a:rPr dirty="0" smtClean="0"/>
              <a:t>2015</a:t>
            </a:r>
            <a:r>
              <a:rPr lang="en-CA" dirty="0" smtClean="0"/>
              <a:t>, did the</a:t>
            </a:r>
            <a:r>
              <a:rPr lang="en-CA" baseline="0" dirty="0" smtClean="0"/>
              <a:t> best I could with what we knew at the time</a:t>
            </a:r>
            <a:endParaRPr dirty="0"/>
          </a:p>
          <a:p>
            <a:pPr marL="271638" indent="-271638">
              <a:buSzPct val="75000"/>
              <a:buChar char="•"/>
            </a:pPr>
            <a:r>
              <a:rPr dirty="0"/>
              <a:t>committee knew what it wanted to achieve, but had only a rough idea of how it was going to accomplish </a:t>
            </a:r>
            <a:r>
              <a:rPr dirty="0" smtClean="0"/>
              <a:t>this</a:t>
            </a:r>
            <a:r>
              <a:rPr lang="en-CA" dirty="0" smtClean="0"/>
              <a:t>, quite</a:t>
            </a:r>
            <a:r>
              <a:rPr lang="en-CA" baseline="0" dirty="0" smtClean="0"/>
              <a:t> rightly</a:t>
            </a:r>
            <a:endParaRPr dirty="0"/>
          </a:p>
          <a:p>
            <a:pPr marL="271638" indent="-271638">
              <a:buSzPct val="75000"/>
              <a:buChar char="•"/>
            </a:pPr>
            <a:r>
              <a:rPr dirty="0"/>
              <a:t>[give examples of how I’ve applied developmental eval over time]</a:t>
            </a:r>
          </a:p>
          <a:p>
            <a:pPr marL="716138" lvl="1" indent="-271638">
              <a:buSzPct val="75000"/>
              <a:buChar char="•"/>
            </a:pPr>
            <a:r>
              <a:rPr dirty="0"/>
              <a:t>UBC FoM data</a:t>
            </a:r>
          </a:p>
          <a:p>
            <a:pPr marL="716138" lvl="1" indent="-271638">
              <a:buSzPct val="75000"/>
              <a:buChar char="•"/>
            </a:pPr>
            <a:r>
              <a:rPr dirty="0"/>
              <a:t>shared marketing </a:t>
            </a:r>
            <a:r>
              <a:rPr dirty="0" smtClean="0"/>
              <a:t>eval</a:t>
            </a:r>
            <a:endParaRPr lang="en-CA" dirty="0" smtClean="0"/>
          </a:p>
          <a:p>
            <a:pPr marL="716138" lvl="1" indent="-271638">
              <a:buSzPct val="75000"/>
              <a:buChar char="•"/>
            </a:pPr>
            <a:r>
              <a:rPr lang="en-CA" dirty="0" smtClean="0"/>
              <a:t>College example</a:t>
            </a:r>
          </a:p>
          <a:p>
            <a:pPr marL="716138" lvl="0" indent="-271638">
              <a:buSzPct val="75000"/>
              <a:buChar char="•"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>
              <a:buSzPct val="75000"/>
              <a:buChar char="•"/>
            </a:pPr>
            <a:r>
              <a:rPr dirty="0"/>
              <a:t>MQP said this once, but not sure if it’s his quote or not</a:t>
            </a:r>
          </a:p>
          <a:p>
            <a:pPr marL="271638" indent="-271638">
              <a:buSzPct val="75000"/>
              <a:buChar char="•"/>
            </a:pPr>
            <a:r>
              <a:rPr dirty="0"/>
              <a:t>developmental eval appropriate for complex situations with high uncertainty and unpredictability, just </a:t>
            </a:r>
            <a:r>
              <a:rPr dirty="0" smtClean="0"/>
              <a:t>like</a:t>
            </a:r>
            <a:r>
              <a:rPr lang="en-CA" baseline="0" dirty="0" smtClean="0"/>
              <a:t> </a:t>
            </a:r>
            <a:r>
              <a:rPr dirty="0" smtClean="0"/>
              <a:t>PMH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1638" indent="-271638">
              <a:buSzPct val="75000"/>
              <a:buChar char="•"/>
            </a:lvl1pPr>
          </a:lstStyle>
          <a:p>
            <a:r>
              <a:t>example of how a division-level evaluation can be aligned with a provincial-level one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>
              <a:buSzPct val="75000"/>
              <a:buChar char="•"/>
            </a:pPr>
            <a:r>
              <a:t>at Rural and Remote I was tasked with conducting a small evaluation of the division itself</a:t>
            </a:r>
          </a:p>
          <a:p>
            <a:pPr marL="271638" indent="-271638">
              <a:buSzPct val="75000"/>
              <a:buChar char="•"/>
            </a:pPr>
            <a:r>
              <a:t>I knew about the IMF framework, but all that was available at the time was the visual, no actual data collection tools</a:t>
            </a:r>
          </a:p>
          <a:p>
            <a:pPr marL="271638" indent="-271638">
              <a:buSzPct val="75000"/>
              <a:buChar char="•"/>
            </a:pPr>
            <a:r>
              <a:t>I too wanted to look at member engagement and physician leaders, so I created this spreadsheet for the division’s chapter coordinators to complete for each member</a:t>
            </a:r>
          </a:p>
          <a:p>
            <a:pPr marL="271638" indent="-271638">
              <a:buSzPct val="75000"/>
              <a:buChar char="•"/>
            </a:pPr>
            <a:r>
              <a:t>as I was passing it around for comment, one of the chapter coordinators said, “Hey, this looks like the division’s IMF survey.</a:t>
            </a:r>
            <a:br/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1638" indent="-271638">
              <a:buSzPct val="75000"/>
              <a:buChar char="•"/>
            </a:lvl1pPr>
          </a:lstStyle>
          <a:p>
            <a:r>
              <a:t>and so it did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>
              <a:buSzPct val="75000"/>
              <a:buChar char="•"/>
            </a:pPr>
            <a:r>
              <a:t>so I re-vamped the questions so they would collect chapter level data that could be rolled up across the division and used to complete the broader IMF survey too</a:t>
            </a:r>
          </a:p>
          <a:p>
            <a:pPr marL="271638" indent="-271638">
              <a:buSzPct val="75000"/>
              <a:buChar char="•"/>
            </a:pPr>
            <a:r>
              <a:t>also revamped some interview and focus group questions to ensure they would provide data that would inform other questions on the IMF survey as well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>
              <a:buSzPct val="75000"/>
              <a:buChar char="•"/>
            </a:pPr>
            <a:r>
              <a:t>here’s another example of how alignment works</a:t>
            </a:r>
          </a:p>
          <a:p>
            <a:pPr marL="271638" indent="-271638">
              <a:buSzPct val="75000"/>
              <a:buChar char="•"/>
            </a:pPr>
            <a:r>
              <a:t>questions?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>
              <a:buSzPct val="75000"/>
              <a:buChar char="•"/>
            </a:pPr>
            <a:r>
              <a:rPr dirty="0"/>
              <a:t>It’s the same with our projects</a:t>
            </a:r>
          </a:p>
          <a:p>
            <a:pPr marL="271638" indent="-271638">
              <a:buSzPct val="75000"/>
              <a:buChar char="•"/>
            </a:pPr>
            <a:r>
              <a:rPr dirty="0"/>
              <a:t>sometimes we’re clear on our long-term outcomes, but don't always know exactly how we’re going to get there </a:t>
            </a:r>
          </a:p>
          <a:p>
            <a:pPr marL="271638" indent="-271638">
              <a:buSzPct val="75000"/>
              <a:buChar char="•"/>
            </a:pPr>
            <a:r>
              <a:rPr dirty="0"/>
              <a:t>sometimes they don’t always roll out exactly as we intended or </a:t>
            </a:r>
            <a:r>
              <a:rPr dirty="0" smtClean="0"/>
              <a:t>s</a:t>
            </a:r>
            <a:r>
              <a:rPr lang="en-CA" dirty="0" err="1" smtClean="0"/>
              <a:t>tated</a:t>
            </a:r>
            <a:r>
              <a:rPr dirty="0" smtClean="0"/>
              <a:t> </a:t>
            </a:r>
            <a:r>
              <a:rPr dirty="0"/>
              <a:t>in the proposal</a:t>
            </a:r>
          </a:p>
          <a:p>
            <a:pPr marL="271638" indent="-271638">
              <a:buSzPct val="75000"/>
              <a:buChar char="•"/>
            </a:pPr>
            <a:r>
              <a:rPr dirty="0"/>
              <a:t>or sometimes we need to make a course correction half-way through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1638" indent="-271638">
              <a:buSzPct val="75000"/>
              <a:buChar char="•"/>
            </a:lvl1pPr>
          </a:lstStyle>
          <a:p>
            <a:r>
              <a:rPr lang="en-CA" dirty="0" smtClean="0"/>
              <a:t>This</a:t>
            </a:r>
            <a:r>
              <a:rPr lang="en-CA" baseline="0" dirty="0" smtClean="0"/>
              <a:t> is the reality, particularly with something like PMH</a:t>
            </a:r>
          </a:p>
          <a:p>
            <a:r>
              <a:rPr lang="en-CA" baseline="0" dirty="0" smtClean="0"/>
              <a:t>By </a:t>
            </a:r>
            <a:r>
              <a:rPr lang="en-CA" baseline="0" dirty="0" err="1" smtClean="0"/>
              <a:t>defintion</a:t>
            </a:r>
            <a:r>
              <a:rPr lang="en-CA" baseline="0" dirty="0" smtClean="0"/>
              <a:t> PMH is a health care innovation, but none of us has a crystal clear idea of how it’s going to roll out, nobody knows, particularly the physicians who have to implement it on the ground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1638" indent="-271638">
              <a:buSzPct val="75000"/>
              <a:buChar char="•"/>
            </a:lvl1pPr>
          </a:lstStyle>
          <a:p>
            <a:r>
              <a:rPr lang="en-CA" dirty="0" smtClean="0"/>
              <a:t>What is actually realized over time usually looks very different than</a:t>
            </a:r>
            <a:r>
              <a:rPr lang="en-CA" baseline="0" dirty="0" smtClean="0"/>
              <a:t> what we expected</a:t>
            </a:r>
          </a:p>
          <a:p>
            <a:r>
              <a:rPr lang="en-CA" baseline="0" dirty="0" smtClean="0"/>
              <a:t>The key is being open to seeing and evaluating those emergent outcomes, because they’re important for aiding innovation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1638" indent="-271638">
              <a:buSzPct val="75000"/>
              <a:buChar char="•"/>
            </a:lvl1pPr>
          </a:lstStyle>
          <a:p>
            <a:r>
              <a:rPr lang="en-CA" dirty="0" smtClean="0"/>
              <a:t>Tell </a:t>
            </a:r>
            <a:r>
              <a:rPr dirty="0" smtClean="0"/>
              <a:t>story </a:t>
            </a:r>
            <a:r>
              <a:rPr dirty="0"/>
              <a:t>of how developmental eval came about (MQP’s project in Minneapolis</a:t>
            </a:r>
            <a:r>
              <a:rPr dirty="0" smtClean="0"/>
              <a:t>)</a:t>
            </a:r>
            <a:endParaRPr lang="en-CA" dirty="0" smtClean="0"/>
          </a:p>
          <a:p>
            <a:r>
              <a:rPr lang="en-CA" dirty="0" smtClean="0"/>
              <a:t>DE is designed</a:t>
            </a:r>
            <a:r>
              <a:rPr lang="en-CA" baseline="0" dirty="0" smtClean="0"/>
              <a:t> for evaluating highly complex situations that unfold in a dynamic and unpredictable way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71638" indent="-271638">
              <a:buSzPct val="75000"/>
              <a:buChar char="•"/>
            </a:lvl1pPr>
          </a:lstStyle>
          <a:p>
            <a:r>
              <a:rPr dirty="0"/>
              <a:t>developmental eval is a flexible form of eval that permits rapid, real-time feedback, learning, and course corrections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Whenever I think of DE, this is image that always comes</a:t>
            </a:r>
            <a:r>
              <a:rPr lang="en-US" baseline="0" dirty="0" smtClean="0"/>
              <a:t> to mind for me</a:t>
            </a:r>
          </a:p>
          <a:p>
            <a:pPr marL="342900" indent="-342900">
              <a:buFont typeface="Arial" charset="0"/>
              <a:buChar char="•"/>
            </a:pPr>
            <a:r>
              <a:rPr lang="en-US" baseline="0" dirty="0" smtClean="0"/>
              <a:t>DE provides info that helps you decide at each fork in the road, What should we do next?</a:t>
            </a:r>
          </a:p>
          <a:p>
            <a:pPr marL="342900" indent="-342900">
              <a:buFont typeface="Arial" charset="0"/>
              <a:buChar char="•"/>
            </a:pPr>
            <a:r>
              <a:rPr lang="en-US" baseline="0" dirty="0" smtClean="0"/>
              <a:t>Physicians need timely, real-time info on what’s working or not, DE is nimble enough to do that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85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DE is a very nimble</a:t>
            </a:r>
            <a:r>
              <a:rPr lang="en-US" baseline="0" dirty="0" smtClean="0"/>
              <a:t> form of </a:t>
            </a:r>
            <a:r>
              <a:rPr lang="en-US" baseline="0" dirty="0" err="1" smtClean="0"/>
              <a:t>eval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I’m going to describe some of the typical features and elements of 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8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Address 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3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E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9788003" y="8684683"/>
            <a:ext cx="2709334" cy="408732"/>
          </a:xfrm>
          <a:prstGeom prst="rect">
            <a:avLst/>
          </a:prstGeom>
        </p:spPr>
        <p:txBody>
          <a:bodyPr wrap="square" lIns="64665" tIns="64665" rIns="64665" bIns="64665"/>
          <a:lstStyle>
            <a:lvl1pPr algn="r" defTabSz="1300480"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1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6" Type="http://schemas.openxmlformats.org/officeDocument/2006/relationships/image" Target="../media/image9.tif"/><Relationship Id="rId7" Type="http://schemas.openxmlformats.org/officeDocument/2006/relationships/image" Target="../media/image10.t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42" y="833641"/>
            <a:ext cx="9138589" cy="3446585"/>
          </a:xfrm>
          <a:prstGeom prst="rect">
            <a:avLst/>
          </a:prstGeom>
        </p:spPr>
      </p:pic>
      <p:pic>
        <p:nvPicPr>
          <p:cNvPr id="127" name="c164464_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2833" y="4631266"/>
            <a:ext cx="2609698" cy="4578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246" y="0"/>
            <a:ext cx="17592462" cy="103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0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00399" y="1125348"/>
            <a:ext cx="6604001" cy="637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2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52" y="605090"/>
            <a:ext cx="13158702" cy="8543418"/>
          </a:xfrm>
          <a:prstGeom prst="rect">
            <a:avLst/>
          </a:prstGeom>
        </p:spPr>
      </p:pic>
      <p:pic>
        <p:nvPicPr>
          <p:cNvPr id="5" name="PFE element 2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34" y="4086845"/>
            <a:ext cx="4014703" cy="1579910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1189960" y="2325971"/>
            <a:ext cx="927659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6" name="PFE element 2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98" y="429909"/>
            <a:ext cx="3268033" cy="1017814"/>
          </a:xfrm>
          <a:prstGeom prst="rect">
            <a:avLst/>
          </a:prstGeom>
        </p:spPr>
      </p:pic>
      <p:pic>
        <p:nvPicPr>
          <p:cNvPr id="7" name="PFE element 2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610" y="3367855"/>
            <a:ext cx="2142618" cy="1208314"/>
          </a:xfrm>
          <a:prstGeom prst="rect">
            <a:avLst/>
          </a:prstGeom>
        </p:spPr>
      </p:pic>
      <p:pic>
        <p:nvPicPr>
          <p:cNvPr id="9" name="PFE element 26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044" y="6712500"/>
            <a:ext cx="2142618" cy="843643"/>
          </a:xfrm>
          <a:prstGeom prst="rect">
            <a:avLst/>
          </a:prstGeom>
        </p:spPr>
      </p:pic>
      <p:pic>
        <p:nvPicPr>
          <p:cNvPr id="16" name="PFE element 27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462" y="8144440"/>
            <a:ext cx="2142618" cy="1404257"/>
          </a:xfrm>
          <a:prstGeom prst="rect">
            <a:avLst/>
          </a:prstGeom>
        </p:spPr>
      </p:pic>
      <p:pic>
        <p:nvPicPr>
          <p:cNvPr id="17" name="PFE element 2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8" y="6718247"/>
            <a:ext cx="2056047" cy="849472"/>
          </a:xfrm>
          <a:prstGeom prst="rect">
            <a:avLst/>
          </a:prstGeom>
        </p:spPr>
      </p:pic>
      <p:pic>
        <p:nvPicPr>
          <p:cNvPr id="18" name="PFE element 2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1" y="3173199"/>
            <a:ext cx="2148028" cy="1017814"/>
          </a:xfrm>
          <a:prstGeom prst="rect">
            <a:avLst/>
          </a:prstGeom>
        </p:spPr>
      </p:pic>
      <p:pic>
        <p:nvPicPr>
          <p:cNvPr id="19" name="PFE element 3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18" y="8412118"/>
            <a:ext cx="2056047" cy="658586"/>
          </a:xfrm>
          <a:prstGeom prst="rect">
            <a:avLst/>
          </a:prstGeom>
        </p:spPr>
      </p:pic>
      <p:pic>
        <p:nvPicPr>
          <p:cNvPr id="20" name="PFE element 3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6" y="79256"/>
            <a:ext cx="4588232" cy="4953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70" y="1170845"/>
            <a:ext cx="10653571" cy="68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49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17-06-04 at 10.31.08 PM.png"/>
          <p:cNvPicPr>
            <a:picLocks noChangeAspect="1"/>
          </p:cNvPicPr>
          <p:nvPr/>
        </p:nvPicPr>
        <p:blipFill>
          <a:blip r:embed="rId3">
            <a:extLst/>
          </a:blip>
          <a:srcRect l="1882" t="10867" b="8608"/>
          <a:stretch>
            <a:fillRect/>
          </a:stretch>
        </p:blipFill>
        <p:spPr>
          <a:xfrm>
            <a:off x="244863" y="1696124"/>
            <a:ext cx="12759937" cy="654498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00" y="3491673"/>
            <a:ext cx="8905932" cy="277025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42" y="950573"/>
            <a:ext cx="9771635" cy="854883"/>
          </a:xfrm>
          <a:prstGeom prst="rect">
            <a:avLst/>
          </a:prstGeom>
        </p:spPr>
      </p:pic>
      <p:pic>
        <p:nvPicPr>
          <p:cNvPr id="3" name="PFE element 3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57" y="2066728"/>
            <a:ext cx="11384010" cy="83919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32771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53" y="4036232"/>
            <a:ext cx="6546887" cy="103343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17-06-04 at 3.10.33 PM.png"/>
          <p:cNvPicPr>
            <a:picLocks noChangeAspect="1"/>
          </p:cNvPicPr>
          <p:nvPr/>
        </p:nvPicPr>
        <p:blipFill>
          <a:blip r:embed="rId3">
            <a:extLst/>
          </a:blip>
          <a:srcRect l="19428" b="11212"/>
          <a:stretch>
            <a:fillRect/>
          </a:stretch>
        </p:blipFill>
        <p:spPr>
          <a:xfrm>
            <a:off x="1263253" y="1268412"/>
            <a:ext cx="10478137" cy="72166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98164"/>
            <a:ext cx="10604876" cy="46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 Shot 2017-06-04 at 2.59.07 PM.png"/>
          <p:cNvPicPr>
            <a:picLocks noChangeAspect="1"/>
          </p:cNvPicPr>
          <p:nvPr/>
        </p:nvPicPr>
        <p:blipFill>
          <a:blip r:embed="rId3">
            <a:extLst/>
          </a:blip>
          <a:srcRect l="26980" t="15833" r="11030" b="23596"/>
          <a:stretch>
            <a:fillRect/>
          </a:stretch>
        </p:blipFill>
        <p:spPr>
          <a:xfrm>
            <a:off x="0" y="1019878"/>
            <a:ext cx="12884626" cy="7868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reen Shot 2017-06-04 at 2.57.20 PM.png"/>
          <p:cNvPicPr>
            <a:picLocks noChangeAspect="1"/>
          </p:cNvPicPr>
          <p:nvPr/>
        </p:nvPicPr>
        <p:blipFill>
          <a:blip r:embed="rId3">
            <a:extLst/>
          </a:blip>
          <a:srcRect l="11779" b="11484"/>
          <a:stretch>
            <a:fillRect/>
          </a:stretch>
        </p:blipFill>
        <p:spPr>
          <a:xfrm>
            <a:off x="765968" y="1279525"/>
            <a:ext cx="11472861" cy="71945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24623"/>
            <a:ext cx="2813539" cy="344953"/>
          </a:xfrm>
          <a:prstGeom prst="rect">
            <a:avLst/>
          </a:prstGeom>
        </p:spPr>
      </p:pic>
      <p:sp>
        <p:nvSpPr>
          <p:cNvPr id="197" name="Shape 197"/>
          <p:cNvSpPr/>
          <p:nvPr/>
        </p:nvSpPr>
        <p:spPr>
          <a:xfrm>
            <a:off x="5702467" y="3975963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FFD04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4401748" y="5276443"/>
            <a:ext cx="541976" cy="433495"/>
          </a:xfrm>
          <a:prstGeom prst="ellipse">
            <a:avLst/>
          </a:prstGeom>
          <a:solidFill>
            <a:srgbClr val="FFC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4401748" y="5854434"/>
            <a:ext cx="541976" cy="433495"/>
          </a:xfrm>
          <a:prstGeom prst="ellipse">
            <a:avLst/>
          </a:prstGeom>
          <a:solidFill>
            <a:srgbClr val="FFC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2974572" y="6793671"/>
            <a:ext cx="758765" cy="444782"/>
          </a:xfrm>
          <a:prstGeom prst="rect">
            <a:avLst/>
          </a:prstGeom>
          <a:solidFill>
            <a:srgbClr val="CC9A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2974572" y="7353599"/>
            <a:ext cx="758765" cy="444783"/>
          </a:xfrm>
          <a:prstGeom prst="rect">
            <a:avLst/>
          </a:prstGeom>
          <a:solidFill>
            <a:srgbClr val="CC9A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4446914" y="6793671"/>
            <a:ext cx="541976" cy="433494"/>
          </a:xfrm>
          <a:prstGeom prst="ellipse">
            <a:avLst/>
          </a:prstGeom>
          <a:solidFill>
            <a:srgbClr val="CC9A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5702467" y="7443910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CC9A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5702467" y="6902044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CC9A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7443561" y="6251804"/>
            <a:ext cx="1185637" cy="433494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2974572" y="3910488"/>
            <a:ext cx="758765" cy="444783"/>
          </a:xfrm>
          <a:prstGeom prst="rect">
            <a:avLst/>
          </a:prstGeom>
          <a:solidFill>
            <a:srgbClr val="FFD04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974572" y="5276443"/>
            <a:ext cx="758765" cy="444783"/>
          </a:xfrm>
          <a:prstGeom prst="rect">
            <a:avLst/>
          </a:prstGeom>
          <a:solidFill>
            <a:srgbClr val="FFC0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401748" y="3860817"/>
            <a:ext cx="541976" cy="433494"/>
          </a:xfrm>
          <a:prstGeom prst="ellipse">
            <a:avLst/>
          </a:prstGeom>
          <a:solidFill>
            <a:srgbClr val="FFD04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5702467" y="6035057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5702467" y="5493190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5702467" y="4517830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FFD04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7436853" y="3759216"/>
            <a:ext cx="1083951" cy="433495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7436853" y="4951323"/>
            <a:ext cx="1083950" cy="433495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9171172" y="4951323"/>
            <a:ext cx="1083952" cy="433495"/>
          </a:xfrm>
          <a:prstGeom prst="roundRect">
            <a:avLst>
              <a:gd name="adj" fmla="val 16667"/>
            </a:avLst>
          </a:prstGeom>
          <a:solidFill>
            <a:srgbClr val="BE6427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974572" y="2603234"/>
            <a:ext cx="758765" cy="444782"/>
          </a:xfrm>
          <a:prstGeom prst="rect">
            <a:avLst/>
          </a:prstGeom>
          <a:solidFill>
            <a:srgbClr val="FFE08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2974572" y="3181225"/>
            <a:ext cx="758765" cy="444783"/>
          </a:xfrm>
          <a:prstGeom prst="rect">
            <a:avLst/>
          </a:prstGeom>
          <a:solidFill>
            <a:srgbClr val="FFE08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4401748" y="3156951"/>
            <a:ext cx="541976" cy="433494"/>
          </a:xfrm>
          <a:prstGeom prst="ellipse">
            <a:avLst/>
          </a:prstGeom>
          <a:solidFill>
            <a:srgbClr val="FFE08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5702467" y="3108977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FFE08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5702467" y="2458736"/>
            <a:ext cx="867161" cy="325121"/>
          </a:xfrm>
          <a:prstGeom prst="roundRect">
            <a:avLst>
              <a:gd name="adj" fmla="val 16667"/>
            </a:avLst>
          </a:prstGeom>
          <a:solidFill>
            <a:srgbClr val="FFE08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pic>
        <p:nvPicPr>
          <p:cNvPr id="3" name="PFE element 6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3" y="2621681"/>
            <a:ext cx="1623195" cy="625929"/>
          </a:xfrm>
          <a:prstGeom prst="rect">
            <a:avLst/>
          </a:prstGeom>
        </p:spPr>
      </p:pic>
      <p:sp>
        <p:nvSpPr>
          <p:cNvPr id="221" name="Shape 221"/>
          <p:cNvSpPr/>
          <p:nvPr/>
        </p:nvSpPr>
        <p:spPr>
          <a:xfrm>
            <a:off x="2974572" y="5836373"/>
            <a:ext cx="758765" cy="444782"/>
          </a:xfrm>
          <a:prstGeom prst="rect">
            <a:avLst/>
          </a:prstGeom>
          <a:solidFill>
            <a:srgbClr val="FFC0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4401748" y="2603234"/>
            <a:ext cx="541976" cy="433494"/>
          </a:xfrm>
          <a:prstGeom prst="ellipse">
            <a:avLst/>
          </a:prstGeom>
          <a:solidFill>
            <a:srgbClr val="FFE08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pic>
        <p:nvPicPr>
          <p:cNvPr id="4" name="PFE element 6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" y="3903614"/>
            <a:ext cx="1628606" cy="615043"/>
          </a:xfrm>
          <a:prstGeom prst="rect">
            <a:avLst/>
          </a:prstGeom>
        </p:spPr>
      </p:pic>
      <p:pic>
        <p:nvPicPr>
          <p:cNvPr id="5" name="PFE element 6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13" y="5384717"/>
            <a:ext cx="1623195" cy="615043"/>
          </a:xfrm>
          <a:prstGeom prst="rect">
            <a:avLst/>
          </a:prstGeom>
        </p:spPr>
      </p:pic>
      <p:pic>
        <p:nvPicPr>
          <p:cNvPr id="6" name="PFE element 7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9" y="1952994"/>
            <a:ext cx="2062843" cy="355904"/>
          </a:xfrm>
          <a:prstGeom prst="rect">
            <a:avLst/>
          </a:prstGeom>
        </p:spPr>
      </p:pic>
      <p:pic>
        <p:nvPicPr>
          <p:cNvPr id="7" name="PFE element 7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77" y="1752880"/>
            <a:ext cx="2483489" cy="598714"/>
          </a:xfrm>
          <a:prstGeom prst="rect">
            <a:avLst/>
          </a:prstGeom>
        </p:spPr>
      </p:pic>
      <p:pic>
        <p:nvPicPr>
          <p:cNvPr id="8" name="PFE element 72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06" y="2590780"/>
            <a:ext cx="2177143" cy="751114"/>
          </a:xfrm>
          <a:prstGeom prst="rect">
            <a:avLst/>
          </a:prstGeom>
        </p:spPr>
      </p:pic>
      <p:pic>
        <p:nvPicPr>
          <p:cNvPr id="9" name="PFE element 7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51" y="4253953"/>
            <a:ext cx="2177143" cy="587829"/>
          </a:xfrm>
          <a:prstGeom prst="rect">
            <a:avLst/>
          </a:prstGeom>
        </p:spPr>
      </p:pic>
      <p:pic>
        <p:nvPicPr>
          <p:cNvPr id="10" name="PFE element 74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79" y="1949866"/>
            <a:ext cx="1436914" cy="372331"/>
          </a:xfrm>
          <a:prstGeom prst="rect">
            <a:avLst/>
          </a:prstGeom>
        </p:spPr>
      </p:pic>
      <p:sp>
        <p:nvSpPr>
          <p:cNvPr id="230" name="Shape 230"/>
          <p:cNvSpPr/>
          <p:nvPr/>
        </p:nvSpPr>
        <p:spPr>
          <a:xfrm>
            <a:off x="2974572" y="4476061"/>
            <a:ext cx="758765" cy="444783"/>
          </a:xfrm>
          <a:prstGeom prst="rect">
            <a:avLst/>
          </a:prstGeom>
          <a:solidFill>
            <a:srgbClr val="FFD04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/>
          <a:lstStyle/>
          <a:p>
            <a:pPr algn="l" defTabSz="1372728">
              <a:spcBef>
                <a:spcPts val="110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4401748" y="4487350"/>
            <a:ext cx="541976" cy="433494"/>
          </a:xfrm>
          <a:prstGeom prst="ellipse">
            <a:avLst/>
          </a:prstGeom>
          <a:solidFill>
            <a:srgbClr val="FFD04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4446914" y="7353599"/>
            <a:ext cx="541976" cy="433495"/>
          </a:xfrm>
          <a:prstGeom prst="ellipse">
            <a:avLst/>
          </a:prstGeom>
          <a:solidFill>
            <a:srgbClr val="CC9A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293267">
              <a:defRPr sz="2200">
                <a:latin typeface="HandelGotDBol"/>
                <a:ea typeface="HandelGotDBol"/>
                <a:cs typeface="HandelGotDBol"/>
                <a:sym typeface="HandelGotDBol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6560292" y="2742081"/>
            <a:ext cx="869787" cy="126323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 flipV="1">
            <a:off x="6498989" y="6473970"/>
            <a:ext cx="958379" cy="958379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 flipV="1">
            <a:off x="8620846" y="5197422"/>
            <a:ext cx="543554" cy="106115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8514029" y="5197421"/>
            <a:ext cx="650370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8514029" y="4113688"/>
            <a:ext cx="650370" cy="1083734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40" name="pfehide83" hidden="1"/>
          <p:cNvGrpSpPr/>
          <p:nvPr/>
        </p:nvGrpSpPr>
        <p:grpSpPr>
          <a:xfrm>
            <a:off x="456193" y="2363342"/>
            <a:ext cx="11793528" cy="1382894"/>
            <a:chOff x="0" y="0"/>
            <a:chExt cx="11793526" cy="1382893"/>
          </a:xfrm>
        </p:grpSpPr>
        <p:sp>
          <p:nvSpPr>
            <p:cNvPr id="238" name="Shape 238" hidden="1"/>
            <p:cNvSpPr/>
            <p:nvPr/>
          </p:nvSpPr>
          <p:spPr>
            <a:xfrm>
              <a:off x="0" y="0"/>
              <a:ext cx="9846283" cy="1382894"/>
            </a:xfrm>
            <a:prstGeom prst="ellipse">
              <a:avLst/>
            </a:prstGeom>
            <a:solidFill>
              <a:schemeClr val="accent1"/>
            </a:solidFill>
            <a:ln w="635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293267">
                <a:defRPr sz="3400">
                  <a:solidFill>
                    <a:srgbClr val="339966"/>
                  </a:solidFill>
                  <a:latin typeface="HandelGotDBol"/>
                  <a:ea typeface="HandelGotDBol"/>
                  <a:cs typeface="HandelGotDBol"/>
                  <a:sym typeface="HandelGotDBol"/>
                </a:defRPr>
              </a:pPr>
              <a:endParaRPr/>
            </a:p>
          </p:txBody>
        </p:sp>
        <p:sp>
          <p:nvSpPr>
            <p:cNvPr id="239" name="Shape 239" hidden="1"/>
            <p:cNvSpPr/>
            <p:nvPr/>
          </p:nvSpPr>
          <p:spPr>
            <a:xfrm>
              <a:off x="10069956" y="338593"/>
              <a:ext cx="1723571" cy="67176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737" tIns="68737" rIns="68737" bIns="68737" numCol="1" anchor="t">
              <a:noAutofit/>
            </a:bodyPr>
            <a:lstStyle>
              <a:defPPr marL="0" marR="0" indent="0" algn="l" defTabSz="914400" rtl="0" fontAlgn="auto" latinLnBrk="1" hangingPunct="0">
                <a:defRPr kumimoji="0" sz="1800" b="0" i="0" u="none" strike="noStrike" cap="none" spc="0" normalizeH="0" baseline="0">
                  <a:solidFill>
                    <a:srgbClr val="000000"/>
                  </a:solidFill>
                </a:defRPr>
              </a:defPPr>
              <a:lvl1pPr marL="0" marR="0" indent="0" algn="ctr" defTabSz="1293267" rtl="0" fontAlgn="auto" latinLnBrk="0" hangingPunct="0">
                <a:defRPr kumimoji="0" sz="1600" b="1" i="0" u="none" strike="noStrike" cap="none" spc="0" normalizeH="0" baseline="0">
                  <a:solidFill>
                    <a:srgbClr val="FF2600"/>
                  </a:solidFill>
                  <a:latin typeface="HandelGotDBol"/>
                  <a:ea typeface="HandelGotDBol"/>
                  <a:cs typeface="HandelGotDBol"/>
                  <a:sym typeface="HandelGotDBol"/>
                </a:defRPr>
              </a:lvl1pPr>
              <a:lvl2pPr marL="0" marR="0" indent="2286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t>Single division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9937" y="2332467"/>
            <a:ext cx="11806041" cy="1444644"/>
            <a:chOff x="317500" y="317500"/>
            <a:chExt cx="11806041" cy="1444644"/>
          </a:xfrm>
        </p:grpSpPr>
        <p:pic>
          <p:nvPicPr>
            <p:cNvPr id="11" name="PFE element 83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1806041" cy="1444644"/>
            </a:xfrm>
            <a:prstGeom prst="rect">
              <a:avLst/>
            </a:prstGeom>
          </p:spPr>
        </p:pic>
        <p:sp>
          <p:nvSpPr>
            <p:cNvPr id="12" name="Shape_2"/>
            <p:cNvSpPr/>
            <p:nvPr/>
          </p:nvSpPr>
          <p:spPr>
            <a:xfrm>
              <a:off x="317500" y="317500"/>
              <a:ext cx="11806041" cy="1444644"/>
            </a:xfrm>
            <a:prstGeom prst="rect">
              <a:avLst/>
            </a:prstGeom>
            <a:blipFill dpi="0" rotWithShape="1">
              <a:blip r:embed="rId13">
                <a:alphaModFix amt="0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243" name="pfehide84" hidden="1"/>
          <p:cNvGrpSpPr/>
          <p:nvPr/>
        </p:nvGrpSpPr>
        <p:grpSpPr>
          <a:xfrm>
            <a:off x="481133" y="2421443"/>
            <a:ext cx="11701732" cy="5573934"/>
            <a:chOff x="0" y="0"/>
            <a:chExt cx="11701730" cy="5573933"/>
          </a:xfrm>
        </p:grpSpPr>
        <p:sp>
          <p:nvSpPr>
            <p:cNvPr id="241" name="Shape 241" hidden="1"/>
            <p:cNvSpPr/>
            <p:nvPr/>
          </p:nvSpPr>
          <p:spPr>
            <a:xfrm>
              <a:off x="0" y="0"/>
              <a:ext cx="9726928" cy="5573934"/>
            </a:xfrm>
            <a:prstGeom prst="ellipse">
              <a:avLst/>
            </a:prstGeom>
            <a:solidFill>
              <a:schemeClr val="accent1"/>
            </a:solidFill>
            <a:ln w="635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293267">
                <a:defRPr sz="3400">
                  <a:solidFill>
                    <a:srgbClr val="0433FF"/>
                  </a:solidFill>
                  <a:latin typeface="HandelGotDBol"/>
                  <a:ea typeface="HandelGotDBol"/>
                  <a:cs typeface="HandelGotDBol"/>
                  <a:sym typeface="HandelGotDBol"/>
                </a:defRPr>
              </a:pPr>
              <a:endParaRPr/>
            </a:p>
          </p:txBody>
        </p:sp>
        <p:sp>
          <p:nvSpPr>
            <p:cNvPr id="242" name="Shape 242" hidden="1"/>
            <p:cNvSpPr/>
            <p:nvPr/>
          </p:nvSpPr>
          <p:spPr>
            <a:xfrm>
              <a:off x="10111872" y="2428280"/>
              <a:ext cx="1589859" cy="61964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737" tIns="68737" rIns="68737" bIns="68737" numCol="1" anchor="t">
              <a:noAutofit/>
            </a:bodyPr>
            <a:lstStyle>
              <a:defPPr marL="0" marR="0" indent="0" algn="l" defTabSz="914400" rtl="0" fontAlgn="auto" latinLnBrk="1" hangingPunct="0">
                <a:defRPr kumimoji="0" sz="1800" b="0" i="0" u="none" strike="noStrike" cap="none" spc="0" normalizeH="0" baseline="0">
                  <a:solidFill>
                    <a:srgbClr val="000000"/>
                  </a:solidFill>
                </a:defRPr>
              </a:defPPr>
              <a:lvl1pPr marL="0" marR="0" indent="0" algn="ctr" defTabSz="1293267" rtl="0" fontAlgn="auto" latinLnBrk="0" hangingPunct="0">
                <a:defRPr kumimoji="0" sz="1600" b="1" i="0" u="none" strike="noStrike" cap="none" spc="0" normalizeH="0" baseline="0">
                  <a:solidFill>
                    <a:srgbClr val="0433FF"/>
                  </a:solidFill>
                  <a:latin typeface="HandelGotDBol"/>
                  <a:ea typeface="HandelGotDBol"/>
                  <a:cs typeface="HandelGotDBol"/>
                  <a:sym typeface="HandelGotDBol"/>
                </a:defRPr>
              </a:lvl1pPr>
              <a:lvl2pPr marL="0" marR="0" indent="2286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11430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3716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6002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828800" algn="ctr" defTabSz="584200" rtl="0" fontAlgn="auto" latinLnBrk="0" hangingPunct="0">
                <a:defRPr kumimoji="0" sz="3600" b="0" i="0" u="none" strike="noStrike" cap="none" spc="0" normalizeH="0" baseline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r>
                <a:t>Province-wide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0380" y="2394872"/>
            <a:ext cx="11703238" cy="5627077"/>
            <a:chOff x="317500" y="317500"/>
            <a:chExt cx="11703238" cy="5627077"/>
          </a:xfrm>
        </p:grpSpPr>
        <p:pic>
          <p:nvPicPr>
            <p:cNvPr id="14" name="PFE element 84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1703238" cy="5627077"/>
            </a:xfrm>
            <a:prstGeom prst="rect">
              <a:avLst/>
            </a:prstGeom>
          </p:spPr>
        </p:pic>
        <p:sp>
          <p:nvSpPr>
            <p:cNvPr id="15" name="Shape_3"/>
            <p:cNvSpPr/>
            <p:nvPr/>
          </p:nvSpPr>
          <p:spPr>
            <a:xfrm>
              <a:off x="317500" y="317500"/>
              <a:ext cx="11703238" cy="5627077"/>
            </a:xfrm>
            <a:prstGeom prst="rect">
              <a:avLst/>
            </a:prstGeom>
            <a:blipFill dpi="0" rotWithShape="1">
              <a:blip r:embed="rId13">
                <a:alphaModFix amt="0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17" name="PFE element 85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1" y="6994957"/>
            <a:ext cx="16383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dvAuto="0"/>
      <p:bldP spid="243" grpId="2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2839928"/>
            <a:ext cx="6492781" cy="31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6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4561" y="4476079"/>
            <a:ext cx="7921232" cy="5277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4669" y="-22002"/>
            <a:ext cx="7160131" cy="476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r="25831"/>
          <a:stretch>
            <a:fillRect/>
          </a:stretch>
        </p:blipFill>
        <p:spPr>
          <a:xfrm>
            <a:off x="-1" y="2806700"/>
            <a:ext cx="5887113" cy="445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986757" y="6946900"/>
            <a:ext cx="7874001" cy="2806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tiff"/>
          <p:cNvPicPr>
            <a:picLocks noChangeAspect="1"/>
          </p:cNvPicPr>
          <p:nvPr/>
        </p:nvPicPr>
        <p:blipFill>
          <a:blip r:embed="rId7">
            <a:extLst/>
          </a:blip>
          <a:srcRect l="2027"/>
          <a:stretch>
            <a:fillRect/>
          </a:stretch>
        </p:blipFill>
        <p:spPr>
          <a:xfrm>
            <a:off x="-1231107" y="-325194"/>
            <a:ext cx="7118201" cy="3632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evelopmental Eval carto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455" y="0"/>
            <a:ext cx="1126189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What Success Looks Lik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0069"/>
            <a:ext cx="13004800" cy="9713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31.jpg" descr="MQPs Development Diagrams #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2719004" cy="953925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57925" y="7129037"/>
            <a:ext cx="6444475" cy="1806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-1" y="-1"/>
            <a:ext cx="12719004" cy="1806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11232630" y="7947377"/>
            <a:ext cx="6444475" cy="1806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" name="PFE element 1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70" y="376263"/>
            <a:ext cx="6411621" cy="10395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0832" y="0"/>
            <a:ext cx="680313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MQPs Development Diagrams #3.jpg"/>
          <p:cNvPicPr>
            <a:picLocks noChangeAspect="1"/>
          </p:cNvPicPr>
          <p:nvPr/>
        </p:nvPicPr>
        <p:blipFill>
          <a:blip r:embed="rId3">
            <a:extLst/>
          </a:blip>
          <a:srcRect t="15532"/>
          <a:stretch>
            <a:fillRect/>
          </a:stretch>
        </p:blipFill>
        <p:spPr>
          <a:xfrm>
            <a:off x="14996" y="-2"/>
            <a:ext cx="1539621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758</Words>
  <Application>Microsoft Macintosh PowerPoint</Application>
  <PresentationFormat>Custom</PresentationFormat>
  <Paragraphs>46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HandelGotDBol</vt:lpstr>
      <vt:lpstr>Helvetica Light</vt:lpstr>
      <vt:lpstr>Helvetica Neue</vt:lpstr>
      <vt:lpstr>Tahoma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Kylie Hutchinson</cp:lastModifiedBy>
  <cp:revision>31</cp:revision>
  <cp:lastPrinted>2017-06-10T01:27:59Z</cp:lastPrinted>
  <dcterms:modified xsi:type="dcterms:W3CDTF">2017-06-14T23:20:38Z</dcterms:modified>
</cp:coreProperties>
</file>