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62"/>
  </p:notesMasterIdLst>
  <p:sldIdLst>
    <p:sldId id="256" r:id="rId2"/>
    <p:sldId id="392" r:id="rId3"/>
    <p:sldId id="394" r:id="rId4"/>
    <p:sldId id="409" r:id="rId5"/>
    <p:sldId id="262" r:id="rId6"/>
    <p:sldId id="275" r:id="rId7"/>
    <p:sldId id="271" r:id="rId8"/>
    <p:sldId id="270" r:id="rId9"/>
    <p:sldId id="272" r:id="rId10"/>
    <p:sldId id="395" r:id="rId11"/>
    <p:sldId id="274" r:id="rId12"/>
    <p:sldId id="273" r:id="rId13"/>
    <p:sldId id="354" r:id="rId14"/>
    <p:sldId id="355" r:id="rId15"/>
    <p:sldId id="356" r:id="rId16"/>
    <p:sldId id="343" r:id="rId17"/>
    <p:sldId id="357" r:id="rId18"/>
    <p:sldId id="358" r:id="rId19"/>
    <p:sldId id="348" r:id="rId20"/>
    <p:sldId id="410" r:id="rId21"/>
    <p:sldId id="411" r:id="rId22"/>
    <p:sldId id="396" r:id="rId23"/>
    <p:sldId id="404" r:id="rId24"/>
    <p:sldId id="397" r:id="rId25"/>
    <p:sldId id="398" r:id="rId26"/>
    <p:sldId id="400" r:id="rId27"/>
    <p:sldId id="412" r:id="rId28"/>
    <p:sldId id="402" r:id="rId29"/>
    <p:sldId id="406" r:id="rId30"/>
    <p:sldId id="413" r:id="rId31"/>
    <p:sldId id="366" r:id="rId32"/>
    <p:sldId id="385" r:id="rId33"/>
    <p:sldId id="367" r:id="rId34"/>
    <p:sldId id="368" r:id="rId35"/>
    <p:sldId id="370" r:id="rId36"/>
    <p:sldId id="371" r:id="rId37"/>
    <p:sldId id="372" r:id="rId38"/>
    <p:sldId id="374" r:id="rId39"/>
    <p:sldId id="375" r:id="rId40"/>
    <p:sldId id="376" r:id="rId41"/>
    <p:sldId id="377" r:id="rId42"/>
    <p:sldId id="378" r:id="rId43"/>
    <p:sldId id="379" r:id="rId44"/>
    <p:sldId id="380" r:id="rId45"/>
    <p:sldId id="381" r:id="rId46"/>
    <p:sldId id="414" r:id="rId47"/>
    <p:sldId id="276" r:id="rId48"/>
    <p:sldId id="279" r:id="rId49"/>
    <p:sldId id="280" r:id="rId50"/>
    <p:sldId id="415" r:id="rId51"/>
    <p:sldId id="416" r:id="rId52"/>
    <p:sldId id="417" r:id="rId53"/>
    <p:sldId id="418" r:id="rId54"/>
    <p:sldId id="419" r:id="rId55"/>
    <p:sldId id="420" r:id="rId56"/>
    <p:sldId id="421" r:id="rId57"/>
    <p:sldId id="422" r:id="rId58"/>
    <p:sldId id="423" r:id="rId59"/>
    <p:sldId id="424" r:id="rId60"/>
    <p:sldId id="4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025"/>
    <a:srgbClr val="002B5C"/>
    <a:srgbClr val="7AC143"/>
    <a:srgbClr val="004785"/>
    <a:srgbClr val="702A82"/>
    <a:srgbClr val="297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autoAdjust="0"/>
    <p:restoredTop sz="94660"/>
  </p:normalViewPr>
  <p:slideViewPr>
    <p:cSldViewPr snapToGrid="0">
      <p:cViewPr varScale="1">
        <p:scale>
          <a:sx n="120" d="100"/>
          <a:sy n="120" d="100"/>
        </p:scale>
        <p:origin x="984" y="114"/>
      </p:cViewPr>
      <p:guideLst/>
    </p:cSldViewPr>
  </p:slideViewPr>
  <p:notesTextViewPr>
    <p:cViewPr>
      <p:scale>
        <a:sx n="3" d="2"/>
        <a:sy n="3" d="2"/>
      </p:scale>
      <p:origin x="0" y="0"/>
    </p:cViewPr>
  </p:notesTextViewPr>
  <p:sorterViewPr>
    <p:cViewPr>
      <p:scale>
        <a:sx n="100" d="100"/>
        <a:sy n="100" d="100"/>
      </p:scale>
      <p:origin x="0" y="-126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702A82"/>
                </a:solidFill>
                <a:latin typeface="+mn-lt"/>
                <a:ea typeface="+mn-ea"/>
                <a:cs typeface="+mn-cs"/>
              </a:defRPr>
            </a:pPr>
            <a:r>
              <a:rPr lang="en-US" sz="1800" dirty="0">
                <a:solidFill>
                  <a:srgbClr val="702A82"/>
                </a:solidFill>
              </a:rPr>
              <a:t>PMH Pillar: Patient-Centred Care</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702A82"/>
              </a:solidFill>
              <a:latin typeface="+mn-lt"/>
              <a:ea typeface="+mn-ea"/>
              <a:cs typeface="+mn-cs"/>
            </a:defRPr>
          </a:pPr>
          <a:endParaRPr lang="en-US"/>
        </a:p>
      </c:txPr>
    </c:title>
    <c:autoTitleDeleted val="0"/>
    <c:plotArea>
      <c:layout>
        <c:manualLayout>
          <c:layoutTarget val="inner"/>
          <c:xMode val="edge"/>
          <c:yMode val="edge"/>
          <c:x val="0.20535195620741267"/>
          <c:y val="0.25791355510956038"/>
          <c:w val="0.60053171867248423"/>
          <c:h val="0.51601328901233612"/>
        </c:manualLayout>
      </c:layout>
      <c:radarChart>
        <c:radarStyle val="marker"/>
        <c:varyColors val="0"/>
        <c:ser>
          <c:idx val="0"/>
          <c:order val="0"/>
          <c:tx>
            <c:strRef>
              <c:f>Sheet1!$B$1</c:f>
              <c:strCache>
                <c:ptCount val="1"/>
                <c:pt idx="0">
                  <c:v>Fraser East, BC</c:v>
                </c:pt>
              </c:strCache>
            </c:strRef>
          </c:tx>
          <c:spPr>
            <a:ln w="28575" cap="rnd">
              <a:solidFill>
                <a:schemeClr val="accent1"/>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Sheet1!$B$2:$B$5</c:f>
              <c:numCache>
                <c:formatCode>General</c:formatCode>
                <c:ptCount val="4"/>
                <c:pt idx="0">
                  <c:v>7.4555999999999996</c:v>
                </c:pt>
                <c:pt idx="1">
                  <c:v>7.1928000000000001</c:v>
                </c:pt>
                <c:pt idx="2">
                  <c:v>7.2066999999999997</c:v>
                </c:pt>
                <c:pt idx="3">
                  <c:v>8.9830000000000005</c:v>
                </c:pt>
              </c:numCache>
            </c:numRef>
          </c:val>
          <c:extLst>
            <c:ext xmlns:c16="http://schemas.microsoft.com/office/drawing/2014/chart" uri="{C3380CC4-5D6E-409C-BE32-E72D297353CC}">
              <c16:uniqueId val="{00000000-EAC0-4F62-9D22-6B0B3EF5965C}"/>
            </c:ext>
          </c:extLst>
        </c:ser>
        <c:ser>
          <c:idx val="1"/>
          <c:order val="1"/>
          <c:tx>
            <c:strRef>
              <c:f>Sheet1!$C$1</c:f>
              <c:strCache>
                <c:ptCount val="1"/>
                <c:pt idx="0">
                  <c:v>Eastern Ontario Health Unit, ON</c:v>
                </c:pt>
              </c:strCache>
            </c:strRef>
          </c:tx>
          <c:spPr>
            <a:ln w="28575" cap="rnd">
              <a:solidFill>
                <a:schemeClr val="accent2"/>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Sheet1!$C$2:$C$5</c:f>
              <c:numCache>
                <c:formatCode>General</c:formatCode>
                <c:ptCount val="4"/>
                <c:pt idx="0">
                  <c:v>8.1428999999999991</c:v>
                </c:pt>
                <c:pt idx="1">
                  <c:v>7.4646999999999997</c:v>
                </c:pt>
                <c:pt idx="2">
                  <c:v>8.0447000000000006</c:v>
                </c:pt>
                <c:pt idx="3">
                  <c:v>9.1646999999999998</c:v>
                </c:pt>
              </c:numCache>
            </c:numRef>
          </c:val>
          <c:extLst>
            <c:ext xmlns:c16="http://schemas.microsoft.com/office/drawing/2014/chart" uri="{C3380CC4-5D6E-409C-BE32-E72D297353CC}">
              <c16:uniqueId val="{00000001-EAC0-4F62-9D22-6B0B3EF5965C}"/>
            </c:ext>
          </c:extLst>
        </c:ser>
        <c:ser>
          <c:idx val="2"/>
          <c:order val="2"/>
          <c:tx>
            <c:strRef>
              <c:f>Sheet1!$D$1</c:f>
              <c:strCache>
                <c:ptCount val="1"/>
                <c:pt idx="0">
                  <c:v>Central Zone, NS</c:v>
                </c:pt>
              </c:strCache>
            </c:strRef>
          </c:tx>
          <c:spPr>
            <a:ln w="28575" cap="rnd">
              <a:solidFill>
                <a:schemeClr val="accent3"/>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Sheet1!$D$2:$D$5</c:f>
              <c:numCache>
                <c:formatCode>General</c:formatCode>
                <c:ptCount val="4"/>
                <c:pt idx="0">
                  <c:v>7.5704000000000002</c:v>
                </c:pt>
                <c:pt idx="1">
                  <c:v>7.2259000000000002</c:v>
                </c:pt>
                <c:pt idx="2">
                  <c:v>7.5757000000000003</c:v>
                </c:pt>
                <c:pt idx="3">
                  <c:v>9.0878999999999994</c:v>
                </c:pt>
              </c:numCache>
            </c:numRef>
          </c:val>
          <c:extLst>
            <c:ext xmlns:c16="http://schemas.microsoft.com/office/drawing/2014/chart" uri="{C3380CC4-5D6E-409C-BE32-E72D297353CC}">
              <c16:uniqueId val="{00000002-EAC0-4F62-9D22-6B0B3EF5965C}"/>
            </c:ext>
          </c:extLst>
        </c:ser>
        <c:dLbls>
          <c:showLegendKey val="0"/>
          <c:showVal val="0"/>
          <c:showCatName val="0"/>
          <c:showSerName val="0"/>
          <c:showPercent val="0"/>
          <c:showBubbleSize val="0"/>
        </c:dLbls>
        <c:axId val="797340752"/>
        <c:axId val="797341144"/>
      </c:radarChart>
      <c:catAx>
        <c:axId val="79734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797341144"/>
        <c:crosses val="autoZero"/>
        <c:auto val="1"/>
        <c:lblAlgn val="ctr"/>
        <c:lblOffset val="100"/>
        <c:noMultiLvlLbl val="0"/>
      </c:catAx>
      <c:valAx>
        <c:axId val="797341144"/>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3407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0.47667</cdr:x>
      <cdr:y>0.48989</cdr:y>
    </cdr:from>
    <cdr:to>
      <cdr:x>0.5</cdr:x>
      <cdr:y>0.5055</cdr:y>
    </cdr:to>
    <cdr:cxnSp macro="">
      <cdr:nvCxnSpPr>
        <cdr:cNvPr id="11" name="Connector: Elbow 10">
          <a:extLst xmlns:a="http://schemas.openxmlformats.org/drawingml/2006/main">
            <a:ext uri="{FF2B5EF4-FFF2-40B4-BE49-F238E27FC236}">
              <a16:creationId xmlns:a16="http://schemas.microsoft.com/office/drawing/2014/main" id="{6B119D9F-9430-4DB6-8C4F-9CCF9228851A}"/>
            </a:ext>
          </a:extLst>
        </cdr:cNvPr>
        <cdr:cNvCxnSpPr/>
      </cdr:nvCxnSpPr>
      <cdr:spPr>
        <a:xfrm xmlns:a="http://schemas.openxmlformats.org/drawingml/2006/main">
          <a:off x="2248348" y="2868782"/>
          <a:ext cx="110042" cy="91412"/>
        </a:xfrm>
        <a:prstGeom xmlns:a="http://schemas.openxmlformats.org/drawingml/2006/main" prst="bentConnector3">
          <a:avLst/>
        </a:prstGeom>
        <a:ln xmlns:a="http://schemas.openxmlformats.org/drawingml/2006/main">
          <a:solidFill>
            <a:schemeClr val="bg1">
              <a:lumMod val="6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05A35-551E-4489-A00D-6673096EB5AB}" type="datetimeFigureOut">
              <a:rPr lang="en-US" smtClean="0"/>
              <a:t>5/7/2018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9672-75A0-4C08-A279-86EA1AF2B851}" type="slidenum">
              <a:rPr lang="en-US" smtClean="0"/>
              <a:t>‹#›</a:t>
            </a:fld>
            <a:endParaRPr lang="en-US"/>
          </a:p>
        </p:txBody>
      </p:sp>
    </p:spTree>
    <p:extLst>
      <p:ext uri="{BB962C8B-B14F-4D97-AF65-F5344CB8AC3E}">
        <p14:creationId xmlns:p14="http://schemas.microsoft.com/office/powerpoint/2010/main" val="303535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Verdana" panose="020B0604030504040204" pitchFamily="34" charset="0"/>
              </a:defRPr>
            </a:lvl1pPr>
            <a:lvl2pPr marL="769938" indent="-295275" defTabSz="965200">
              <a:defRPr>
                <a:solidFill>
                  <a:schemeClr val="tx1"/>
                </a:solidFill>
                <a:latin typeface="Verdana" panose="020B0604030504040204" pitchFamily="34" charset="0"/>
              </a:defRPr>
            </a:lvl2pPr>
            <a:lvl3pPr marL="1184275" indent="-236538" defTabSz="965200">
              <a:defRPr>
                <a:solidFill>
                  <a:schemeClr val="tx1"/>
                </a:solidFill>
                <a:latin typeface="Verdana" panose="020B0604030504040204" pitchFamily="34" charset="0"/>
              </a:defRPr>
            </a:lvl3pPr>
            <a:lvl4pPr marL="1658938" indent="-236538" defTabSz="965200">
              <a:defRPr>
                <a:solidFill>
                  <a:schemeClr val="tx1"/>
                </a:solidFill>
                <a:latin typeface="Verdana" panose="020B0604030504040204" pitchFamily="34" charset="0"/>
              </a:defRPr>
            </a:lvl4pPr>
            <a:lvl5pPr marL="2133600" indent="-236538" defTabSz="965200">
              <a:defRPr>
                <a:solidFill>
                  <a:schemeClr val="tx1"/>
                </a:solidFill>
                <a:latin typeface="Verdana" panose="020B0604030504040204" pitchFamily="34" charset="0"/>
              </a:defRPr>
            </a:lvl5pPr>
            <a:lvl6pPr marL="2590800" indent="-236538" defTabSz="965200" eaLnBrk="0" fontAlgn="base" hangingPunct="0">
              <a:spcBef>
                <a:spcPct val="0"/>
              </a:spcBef>
              <a:spcAft>
                <a:spcPct val="0"/>
              </a:spcAft>
              <a:defRPr>
                <a:solidFill>
                  <a:schemeClr val="tx1"/>
                </a:solidFill>
                <a:latin typeface="Verdana" panose="020B0604030504040204" pitchFamily="34" charset="0"/>
              </a:defRPr>
            </a:lvl6pPr>
            <a:lvl7pPr marL="3048000" indent="-236538" defTabSz="965200" eaLnBrk="0" fontAlgn="base" hangingPunct="0">
              <a:spcBef>
                <a:spcPct val="0"/>
              </a:spcBef>
              <a:spcAft>
                <a:spcPct val="0"/>
              </a:spcAft>
              <a:defRPr>
                <a:solidFill>
                  <a:schemeClr val="tx1"/>
                </a:solidFill>
                <a:latin typeface="Verdana" panose="020B0604030504040204" pitchFamily="34" charset="0"/>
              </a:defRPr>
            </a:lvl7pPr>
            <a:lvl8pPr marL="3505200" indent="-236538" defTabSz="965200" eaLnBrk="0" fontAlgn="base" hangingPunct="0">
              <a:spcBef>
                <a:spcPct val="0"/>
              </a:spcBef>
              <a:spcAft>
                <a:spcPct val="0"/>
              </a:spcAft>
              <a:defRPr>
                <a:solidFill>
                  <a:schemeClr val="tx1"/>
                </a:solidFill>
                <a:latin typeface="Verdana" panose="020B0604030504040204" pitchFamily="34" charset="0"/>
              </a:defRPr>
            </a:lvl8pPr>
            <a:lvl9pPr marL="3962400" indent="-236538" defTabSz="965200" eaLnBrk="0" fontAlgn="base" hangingPunct="0">
              <a:spcBef>
                <a:spcPct val="0"/>
              </a:spcBef>
              <a:spcAft>
                <a:spcPct val="0"/>
              </a:spcAft>
              <a:defRPr>
                <a:solidFill>
                  <a:schemeClr val="tx1"/>
                </a:solidFill>
                <a:latin typeface="Verdana" panose="020B0604030504040204" pitchFamily="34" charset="0"/>
              </a:defRPr>
            </a:lvl9pPr>
          </a:lstStyle>
          <a:p>
            <a:fld id="{2ACC2C47-2492-4A20-8243-BBB4F80C620C}"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2867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anose="020B0604030504040204" pitchFamily="34" charset="0"/>
              </a:defRPr>
            </a:lvl1pPr>
            <a:lvl2pPr marL="742950" indent="-285750" defTabSz="966788">
              <a:defRPr>
                <a:solidFill>
                  <a:schemeClr val="tx1"/>
                </a:solidFill>
                <a:latin typeface="Verdana" panose="020B0604030504040204" pitchFamily="34" charset="0"/>
              </a:defRPr>
            </a:lvl2pPr>
            <a:lvl3pPr marL="1143000" indent="-228600" defTabSz="966788">
              <a:defRPr>
                <a:solidFill>
                  <a:schemeClr val="tx1"/>
                </a:solidFill>
                <a:latin typeface="Verdana" panose="020B0604030504040204" pitchFamily="34" charset="0"/>
              </a:defRPr>
            </a:lvl3pPr>
            <a:lvl4pPr marL="1600200" indent="-228600" defTabSz="966788">
              <a:defRPr>
                <a:solidFill>
                  <a:schemeClr val="tx1"/>
                </a:solidFill>
                <a:latin typeface="Verdana" panose="020B0604030504040204" pitchFamily="34" charset="0"/>
              </a:defRPr>
            </a:lvl4pPr>
            <a:lvl5pPr marL="2057400" indent="-228600" defTabSz="966788">
              <a:defRPr>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4/05/2015</a:t>
            </a:r>
          </a:p>
        </p:txBody>
      </p:sp>
      <p:sp>
        <p:nvSpPr>
          <p:cNvPr id="28678"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anose="020B0604030504040204" pitchFamily="34" charset="0"/>
              </a:defRPr>
            </a:lvl1pPr>
            <a:lvl2pPr marL="742950" indent="-285750" defTabSz="966788">
              <a:defRPr>
                <a:solidFill>
                  <a:schemeClr val="tx1"/>
                </a:solidFill>
                <a:latin typeface="Verdana" panose="020B0604030504040204" pitchFamily="34" charset="0"/>
              </a:defRPr>
            </a:lvl2pPr>
            <a:lvl3pPr marL="1143000" indent="-228600" defTabSz="966788">
              <a:defRPr>
                <a:solidFill>
                  <a:schemeClr val="tx1"/>
                </a:solidFill>
                <a:latin typeface="Verdana" panose="020B0604030504040204" pitchFamily="34" charset="0"/>
              </a:defRPr>
            </a:lvl3pPr>
            <a:lvl4pPr marL="1600200" indent="-228600" defTabSz="966788">
              <a:defRPr>
                <a:solidFill>
                  <a:schemeClr val="tx1"/>
                </a:solidFill>
                <a:latin typeface="Verdana" panose="020B0604030504040204" pitchFamily="34" charset="0"/>
              </a:defRPr>
            </a:lvl4pPr>
            <a:lvl5pPr marL="2057400" indent="-228600" defTabSz="966788">
              <a:defRPr>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TUTOR-PHC</a:t>
            </a:r>
          </a:p>
        </p:txBody>
      </p:sp>
    </p:spTree>
    <p:extLst>
      <p:ext uri="{BB962C8B-B14F-4D97-AF65-F5344CB8AC3E}">
        <p14:creationId xmlns:p14="http://schemas.microsoft.com/office/powerpoint/2010/main" val="243000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27</a:t>
            </a:fld>
            <a:endParaRPr lang="en-US" altLang="en-US"/>
          </a:p>
        </p:txBody>
      </p:sp>
    </p:spTree>
    <p:extLst>
      <p:ext uri="{BB962C8B-B14F-4D97-AF65-F5344CB8AC3E}">
        <p14:creationId xmlns:p14="http://schemas.microsoft.com/office/powerpoint/2010/main" val="169547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28</a:t>
            </a:fld>
            <a:endParaRPr lang="en-US" altLang="en-US"/>
          </a:p>
        </p:txBody>
      </p:sp>
    </p:spTree>
    <p:extLst>
      <p:ext uri="{BB962C8B-B14F-4D97-AF65-F5344CB8AC3E}">
        <p14:creationId xmlns:p14="http://schemas.microsoft.com/office/powerpoint/2010/main" val="283042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29</a:t>
            </a:fld>
            <a:endParaRPr lang="en-US" altLang="en-US"/>
          </a:p>
        </p:txBody>
      </p:sp>
    </p:spTree>
    <p:extLst>
      <p:ext uri="{BB962C8B-B14F-4D97-AF65-F5344CB8AC3E}">
        <p14:creationId xmlns:p14="http://schemas.microsoft.com/office/powerpoint/2010/main" val="346185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a:lstStyle/>
          <a:p>
            <a:endParaRPr lang="fr-FR" smtClean="0">
              <a:ea typeface="MS PGothic"/>
            </a:endParaRPr>
          </a:p>
        </p:txBody>
      </p:sp>
    </p:spTree>
    <p:extLst>
      <p:ext uri="{BB962C8B-B14F-4D97-AF65-F5344CB8AC3E}">
        <p14:creationId xmlns:p14="http://schemas.microsoft.com/office/powerpoint/2010/main" val="124624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45808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Verdana" panose="020B0604030504040204" pitchFamily="34" charset="0"/>
              </a:defRPr>
            </a:lvl1pPr>
            <a:lvl2pPr marL="769938" indent="-295275" defTabSz="965200">
              <a:defRPr>
                <a:solidFill>
                  <a:schemeClr val="tx1"/>
                </a:solidFill>
                <a:latin typeface="Verdana" panose="020B0604030504040204" pitchFamily="34" charset="0"/>
              </a:defRPr>
            </a:lvl2pPr>
            <a:lvl3pPr marL="1184275" indent="-236538" defTabSz="965200">
              <a:defRPr>
                <a:solidFill>
                  <a:schemeClr val="tx1"/>
                </a:solidFill>
                <a:latin typeface="Verdana" panose="020B0604030504040204" pitchFamily="34" charset="0"/>
              </a:defRPr>
            </a:lvl3pPr>
            <a:lvl4pPr marL="1658938" indent="-236538" defTabSz="965200">
              <a:defRPr>
                <a:solidFill>
                  <a:schemeClr val="tx1"/>
                </a:solidFill>
                <a:latin typeface="Verdana" panose="020B0604030504040204" pitchFamily="34" charset="0"/>
              </a:defRPr>
            </a:lvl4pPr>
            <a:lvl5pPr marL="2133600" indent="-236538" defTabSz="965200">
              <a:defRPr>
                <a:solidFill>
                  <a:schemeClr val="tx1"/>
                </a:solidFill>
                <a:latin typeface="Verdana" panose="020B0604030504040204" pitchFamily="34" charset="0"/>
              </a:defRPr>
            </a:lvl5pPr>
            <a:lvl6pPr marL="2590800" indent="-236538" defTabSz="965200" eaLnBrk="0" fontAlgn="base" hangingPunct="0">
              <a:spcBef>
                <a:spcPct val="0"/>
              </a:spcBef>
              <a:spcAft>
                <a:spcPct val="0"/>
              </a:spcAft>
              <a:defRPr>
                <a:solidFill>
                  <a:schemeClr val="tx1"/>
                </a:solidFill>
                <a:latin typeface="Verdana" panose="020B0604030504040204" pitchFamily="34" charset="0"/>
              </a:defRPr>
            </a:lvl6pPr>
            <a:lvl7pPr marL="3048000" indent="-236538" defTabSz="965200" eaLnBrk="0" fontAlgn="base" hangingPunct="0">
              <a:spcBef>
                <a:spcPct val="0"/>
              </a:spcBef>
              <a:spcAft>
                <a:spcPct val="0"/>
              </a:spcAft>
              <a:defRPr>
                <a:solidFill>
                  <a:schemeClr val="tx1"/>
                </a:solidFill>
                <a:latin typeface="Verdana" panose="020B0604030504040204" pitchFamily="34" charset="0"/>
              </a:defRPr>
            </a:lvl7pPr>
            <a:lvl8pPr marL="3505200" indent="-236538" defTabSz="965200" eaLnBrk="0" fontAlgn="base" hangingPunct="0">
              <a:spcBef>
                <a:spcPct val="0"/>
              </a:spcBef>
              <a:spcAft>
                <a:spcPct val="0"/>
              </a:spcAft>
              <a:defRPr>
                <a:solidFill>
                  <a:schemeClr val="tx1"/>
                </a:solidFill>
                <a:latin typeface="Verdana" panose="020B0604030504040204" pitchFamily="34" charset="0"/>
              </a:defRPr>
            </a:lvl8pPr>
            <a:lvl9pPr marL="3962400" indent="-236538" defTabSz="965200" eaLnBrk="0" fontAlgn="base" hangingPunct="0">
              <a:spcBef>
                <a:spcPct val="0"/>
              </a:spcBef>
              <a:spcAft>
                <a:spcPct val="0"/>
              </a:spcAft>
              <a:defRPr>
                <a:solidFill>
                  <a:schemeClr val="tx1"/>
                </a:solidFill>
                <a:latin typeface="Verdana" panose="020B0604030504040204" pitchFamily="34" charset="0"/>
              </a:defRPr>
            </a:lvl9pPr>
          </a:lstStyle>
          <a:p>
            <a:fld id="{74E51B77-2488-46F9-81C3-EB91F04CF4ED}"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3072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anose="020B0604030504040204" pitchFamily="34" charset="0"/>
              </a:defRPr>
            </a:lvl1pPr>
            <a:lvl2pPr marL="742950" indent="-285750" defTabSz="966788">
              <a:defRPr>
                <a:solidFill>
                  <a:schemeClr val="tx1"/>
                </a:solidFill>
                <a:latin typeface="Verdana" panose="020B0604030504040204" pitchFamily="34" charset="0"/>
              </a:defRPr>
            </a:lvl2pPr>
            <a:lvl3pPr marL="1143000" indent="-228600" defTabSz="966788">
              <a:defRPr>
                <a:solidFill>
                  <a:schemeClr val="tx1"/>
                </a:solidFill>
                <a:latin typeface="Verdana" panose="020B0604030504040204" pitchFamily="34" charset="0"/>
              </a:defRPr>
            </a:lvl3pPr>
            <a:lvl4pPr marL="1600200" indent="-228600" defTabSz="966788">
              <a:defRPr>
                <a:solidFill>
                  <a:schemeClr val="tx1"/>
                </a:solidFill>
                <a:latin typeface="Verdana" panose="020B0604030504040204" pitchFamily="34" charset="0"/>
              </a:defRPr>
            </a:lvl4pPr>
            <a:lvl5pPr marL="2057400" indent="-228600" defTabSz="966788">
              <a:defRPr>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4/05/2015</a:t>
            </a:r>
          </a:p>
        </p:txBody>
      </p:sp>
      <p:sp>
        <p:nvSpPr>
          <p:cNvPr id="30726"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anose="020B0604030504040204" pitchFamily="34" charset="0"/>
              </a:defRPr>
            </a:lvl1pPr>
            <a:lvl2pPr marL="742950" indent="-285750" defTabSz="966788">
              <a:defRPr>
                <a:solidFill>
                  <a:schemeClr val="tx1"/>
                </a:solidFill>
                <a:latin typeface="Verdana" panose="020B0604030504040204" pitchFamily="34" charset="0"/>
              </a:defRPr>
            </a:lvl2pPr>
            <a:lvl3pPr marL="1143000" indent="-228600" defTabSz="966788">
              <a:defRPr>
                <a:solidFill>
                  <a:schemeClr val="tx1"/>
                </a:solidFill>
                <a:latin typeface="Verdana" panose="020B0604030504040204" pitchFamily="34" charset="0"/>
              </a:defRPr>
            </a:lvl3pPr>
            <a:lvl4pPr marL="1600200" indent="-228600" defTabSz="966788">
              <a:defRPr>
                <a:solidFill>
                  <a:schemeClr val="tx1"/>
                </a:solidFill>
                <a:latin typeface="Verdana" panose="020B0604030504040204" pitchFamily="34" charset="0"/>
              </a:defRPr>
            </a:lvl4pPr>
            <a:lvl5pPr marL="2057400" indent="-228600" defTabSz="966788">
              <a:defRPr>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TUTOR-PHC</a:t>
            </a:r>
          </a:p>
        </p:txBody>
      </p:sp>
    </p:spTree>
    <p:extLst>
      <p:ext uri="{BB962C8B-B14F-4D97-AF65-F5344CB8AC3E}">
        <p14:creationId xmlns:p14="http://schemas.microsoft.com/office/powerpoint/2010/main" val="393140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51EFA-C1DA-43F0-870F-4B0ADB9C6341}" type="slidenum">
              <a:rPr lang="en-US" smtClean="0"/>
              <a:t>13</a:t>
            </a:fld>
            <a:endParaRPr lang="en-US"/>
          </a:p>
        </p:txBody>
      </p:sp>
    </p:spTree>
    <p:extLst>
      <p:ext uri="{BB962C8B-B14F-4D97-AF65-F5344CB8AC3E}">
        <p14:creationId xmlns:p14="http://schemas.microsoft.com/office/powerpoint/2010/main" val="250836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dirty="0">
              <a:latin typeface="Calibri" charset="0"/>
              <a:ea typeface="MS PGothic" charset="0"/>
            </a:endParaRPr>
          </a:p>
        </p:txBody>
      </p:sp>
    </p:spTree>
    <p:extLst>
      <p:ext uri="{BB962C8B-B14F-4D97-AF65-F5344CB8AC3E}">
        <p14:creationId xmlns:p14="http://schemas.microsoft.com/office/powerpoint/2010/main" val="53149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atin typeface="Calibri" charset="0"/>
              <a:ea typeface="MS PGothic" charset="0"/>
            </a:endParaRPr>
          </a:p>
        </p:txBody>
      </p:sp>
    </p:spTree>
    <p:extLst>
      <p:ext uri="{BB962C8B-B14F-4D97-AF65-F5344CB8AC3E}">
        <p14:creationId xmlns:p14="http://schemas.microsoft.com/office/powerpoint/2010/main" val="68037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ts val="0"/>
              </a:spcBef>
              <a:spcAft>
                <a:spcPts val="600"/>
              </a:spcAft>
            </a:pPr>
            <a:r>
              <a:rPr lang="en-CA" sz="1600" dirty="0"/>
              <a:t>CARES partnerships include:</a:t>
            </a:r>
          </a:p>
          <a:p>
            <a:pPr marL="742950" lvl="1" indent="-285750">
              <a:spcBef>
                <a:spcPts val="0"/>
              </a:spcBef>
              <a:buFont typeface="Wingdings" panose="05000000000000000000" pitchFamily="2" charset="2"/>
              <a:buChar char="§"/>
            </a:pPr>
            <a:r>
              <a:rPr lang="en-CA" sz="1400" dirty="0"/>
              <a:t>Divisions of Family Practice </a:t>
            </a:r>
          </a:p>
          <a:p>
            <a:pPr marL="742950" lvl="1" indent="-285750">
              <a:spcBef>
                <a:spcPts val="0"/>
              </a:spcBef>
              <a:buFont typeface="Wingdings" panose="05000000000000000000" pitchFamily="2" charset="2"/>
              <a:buChar char="§"/>
            </a:pPr>
            <a:r>
              <a:rPr lang="en-CA" sz="1400" dirty="0"/>
              <a:t>University of Dalhousie</a:t>
            </a:r>
          </a:p>
          <a:p>
            <a:pPr marL="742950" lvl="1" indent="-285750">
              <a:spcBef>
                <a:spcPts val="0"/>
              </a:spcBef>
              <a:buFont typeface="Wingdings" panose="05000000000000000000" pitchFamily="2" charset="2"/>
              <a:buChar char="§"/>
            </a:pPr>
            <a:r>
              <a:rPr lang="en-CA" sz="1400" dirty="0"/>
              <a:t>Nova Scotia Health Authority</a:t>
            </a:r>
          </a:p>
          <a:p>
            <a:pPr marL="742950" lvl="1" indent="-285750">
              <a:spcBef>
                <a:spcPts val="0"/>
              </a:spcBef>
              <a:buFont typeface="Wingdings" panose="05000000000000000000" pitchFamily="2" charset="2"/>
              <a:buChar char="§"/>
            </a:pPr>
            <a:r>
              <a:rPr lang="en-CA" sz="1400" dirty="0"/>
              <a:t>University of Victoria’s Institute on Aging and Lifelong Health</a:t>
            </a:r>
          </a:p>
          <a:p>
            <a:pPr marL="742950" lvl="1" indent="-285750">
              <a:spcBef>
                <a:spcPts val="0"/>
              </a:spcBef>
              <a:buFont typeface="Wingdings" panose="05000000000000000000" pitchFamily="2" charset="2"/>
              <a:buChar char="§"/>
            </a:pPr>
            <a:r>
              <a:rPr lang="en-CA" sz="1400" dirty="0"/>
              <a:t>Canadian Foundation for Health Care Improvement</a:t>
            </a:r>
            <a:endParaRPr lang="en-CA" sz="1600" dirty="0"/>
          </a:p>
          <a:p>
            <a:endParaRPr lang="en-CA" dirty="0"/>
          </a:p>
        </p:txBody>
      </p:sp>
      <p:sp>
        <p:nvSpPr>
          <p:cNvPr id="4" name="Slide Number Placeholder 3"/>
          <p:cNvSpPr>
            <a:spLocks noGrp="1"/>
          </p:cNvSpPr>
          <p:nvPr>
            <p:ph type="sldNum" sz="quarter" idx="10"/>
          </p:nvPr>
        </p:nvSpPr>
        <p:spPr/>
        <p:txBody>
          <a:bodyPr/>
          <a:lstStyle/>
          <a:p>
            <a:fld id="{9126D14C-7D4C-4772-8C3C-0124F6AA1A86}"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327932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24</a:t>
            </a:fld>
            <a:endParaRPr lang="en-US" altLang="en-US"/>
          </a:p>
        </p:txBody>
      </p:sp>
    </p:spTree>
    <p:extLst>
      <p:ext uri="{BB962C8B-B14F-4D97-AF65-F5344CB8AC3E}">
        <p14:creationId xmlns:p14="http://schemas.microsoft.com/office/powerpoint/2010/main" val="199068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F67EB23-51C2-4003-8939-909BFA24A209}" type="slidenum">
              <a:rPr lang="en-US" altLang="en-US" smtClean="0"/>
              <a:pPr>
                <a:defRPr/>
              </a:pPr>
              <a:t>25</a:t>
            </a:fld>
            <a:endParaRPr lang="en-US" altLang="en-US"/>
          </a:p>
        </p:txBody>
      </p:sp>
    </p:spTree>
    <p:extLst>
      <p:ext uri="{BB962C8B-B14F-4D97-AF65-F5344CB8AC3E}">
        <p14:creationId xmlns:p14="http://schemas.microsoft.com/office/powerpoint/2010/main" val="368363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786772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Content Placeholder 4" descr="ppRick3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548" t="23763" r="18226" b="37312"/>
          <a:stretch/>
        </p:blipFill>
        <p:spPr>
          <a:xfrm>
            <a:off x="5577084" y="161891"/>
            <a:ext cx="3332150" cy="153857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90" y="313032"/>
            <a:ext cx="3201155" cy="741380"/>
          </a:xfrm>
          <a:prstGeom prst="rect">
            <a:avLst/>
          </a:prstGeom>
        </p:spPr>
      </p:pic>
    </p:spTree>
    <p:extLst>
      <p:ext uri="{BB962C8B-B14F-4D97-AF65-F5344CB8AC3E}">
        <p14:creationId xmlns:p14="http://schemas.microsoft.com/office/powerpoint/2010/main" val="11262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D36A3-1F28-4584-8E8C-2A57DAAFA5DB}"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31BF8-5057-45A5-92D8-B756EFF9AE14}" type="slidenum">
              <a:rPr lang="en-US" smtClean="0"/>
              <a:t>‹#›</a:t>
            </a:fld>
            <a:endParaRPr lang="en-US"/>
          </a:p>
        </p:txBody>
      </p:sp>
    </p:spTree>
    <p:extLst>
      <p:ext uri="{BB962C8B-B14F-4D97-AF65-F5344CB8AC3E}">
        <p14:creationId xmlns:p14="http://schemas.microsoft.com/office/powerpoint/2010/main" val="42783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D36A3-1F28-4584-8E8C-2A57DAAFA5DB}"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31BF8-5057-45A5-92D8-B756EFF9AE14}" type="slidenum">
              <a:rPr lang="en-US" smtClean="0"/>
              <a:t>‹#›</a:t>
            </a:fld>
            <a:endParaRPr lang="en-US"/>
          </a:p>
        </p:txBody>
      </p:sp>
    </p:spTree>
    <p:extLst>
      <p:ext uri="{BB962C8B-B14F-4D97-AF65-F5344CB8AC3E}">
        <p14:creationId xmlns:p14="http://schemas.microsoft.com/office/powerpoint/2010/main" val="255998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958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8640" y="1645920"/>
            <a:ext cx="8229600" cy="3984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4048" y="1207008"/>
            <a:ext cx="7772400" cy="0"/>
          </a:xfrm>
          <a:prstGeom prst="line">
            <a:avLst/>
          </a:prstGeom>
          <a:noFill/>
          <a:ln w="12700" cap="flat" cmpd="sng" algn="ctr">
            <a:solidFill>
              <a:srgbClr val="BB2025"/>
            </a:solidFill>
            <a:prstDash val="solid"/>
            <a:round/>
            <a:headEnd type="none" w="med" len="med"/>
            <a:tailEnd type="none" w="med" len="med"/>
          </a:ln>
          <a:effectLst/>
        </p:spPr>
      </p:cxnSp>
      <p:pic>
        <p:nvPicPr>
          <p:cNvPr id="6" name="Content Placeholder 4" descr="ppRick3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548" t="23763" r="18226" b="48305"/>
          <a:stretch/>
        </p:blipFill>
        <p:spPr>
          <a:xfrm>
            <a:off x="78862" y="6187693"/>
            <a:ext cx="2011680" cy="66652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704" y="6331369"/>
            <a:ext cx="2009007" cy="465281"/>
          </a:xfrm>
          <a:prstGeom prst="rect">
            <a:avLst/>
          </a:prstGeom>
        </p:spPr>
      </p:pic>
    </p:spTree>
    <p:extLst>
      <p:ext uri="{BB962C8B-B14F-4D97-AF65-F5344CB8AC3E}">
        <p14:creationId xmlns:p14="http://schemas.microsoft.com/office/powerpoint/2010/main" val="4041876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BB2025"/>
            </a:solidFill>
            <a:prstDash val="solid"/>
            <a:round/>
            <a:headEnd type="none" w="med" len="med"/>
            <a:tailEnd type="none" w="med" len="med"/>
          </a:ln>
          <a:effectLst/>
        </p:spPr>
      </p:cxnSp>
    </p:spTree>
    <p:extLst>
      <p:ext uri="{BB962C8B-B14F-4D97-AF65-F5344CB8AC3E}">
        <p14:creationId xmlns:p14="http://schemas.microsoft.com/office/powerpoint/2010/main" val="3611725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BB2025"/>
            </a:solidFill>
            <a:prstDash val="solid"/>
            <a:round/>
            <a:headEnd type="none" w="med" len="med"/>
            <a:tailEnd type="none" w="med" len="med"/>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0704" y="6331369"/>
            <a:ext cx="2009007" cy="465281"/>
          </a:xfrm>
          <a:prstGeom prst="rect">
            <a:avLst/>
          </a:prstGeom>
        </p:spPr>
      </p:pic>
      <p:pic>
        <p:nvPicPr>
          <p:cNvPr id="8" name="Content Placeholder 4" descr="ppRick37.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8548" t="23763" r="18226" b="48305"/>
          <a:stretch/>
        </p:blipFill>
        <p:spPr>
          <a:xfrm>
            <a:off x="78862" y="6187693"/>
            <a:ext cx="2011680" cy="666528"/>
          </a:xfrm>
          <a:prstGeom prst="rect">
            <a:avLst/>
          </a:prstGeom>
        </p:spPr>
      </p:pic>
    </p:spTree>
    <p:extLst>
      <p:ext uri="{BB962C8B-B14F-4D97-AF65-F5344CB8AC3E}">
        <p14:creationId xmlns:p14="http://schemas.microsoft.com/office/powerpoint/2010/main" val="2823275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BB2025"/>
            </a:solidFill>
            <a:prstDash val="solid"/>
            <a:round/>
            <a:headEnd type="none" w="med" len="med"/>
            <a:tailEnd type="none" w="med" len="med"/>
          </a:ln>
          <a:effectLst/>
        </p:spPr>
      </p:cxnSp>
    </p:spTree>
    <p:extLst>
      <p:ext uri="{BB962C8B-B14F-4D97-AF65-F5344CB8AC3E}">
        <p14:creationId xmlns:p14="http://schemas.microsoft.com/office/powerpoint/2010/main" val="2157850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0704" y="6331369"/>
            <a:ext cx="2009007" cy="465281"/>
          </a:xfrm>
          <a:prstGeom prst="rect">
            <a:avLst/>
          </a:prstGeom>
        </p:spPr>
      </p:pic>
      <p:pic>
        <p:nvPicPr>
          <p:cNvPr id="5" name="Content Placeholder 4" descr="ppRick37.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8548" t="23763" r="18226" b="48305"/>
          <a:stretch/>
        </p:blipFill>
        <p:spPr>
          <a:xfrm>
            <a:off x="78862" y="6187693"/>
            <a:ext cx="2011680" cy="666528"/>
          </a:xfrm>
          <a:prstGeom prst="rect">
            <a:avLst/>
          </a:prstGeom>
        </p:spPr>
      </p:pic>
    </p:spTree>
    <p:extLst>
      <p:ext uri="{BB962C8B-B14F-4D97-AF65-F5344CB8AC3E}">
        <p14:creationId xmlns:p14="http://schemas.microsoft.com/office/powerpoint/2010/main" val="2201779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0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488734" y="1016188"/>
            <a:ext cx="6166532" cy="1844030"/>
          </a:xfrm>
          <a:prstGeom prst="rect">
            <a:avLst/>
          </a:prstGeom>
        </p:spPr>
      </p:pic>
      <p:pic>
        <p:nvPicPr>
          <p:cNvPr id="4" name="Content Placeholder 4" descr="ppRick37.jpg"/>
          <p:cNvPicPr>
            <a:picLocks noChangeAspect="1"/>
          </p:cNvPicPr>
          <p:nvPr userDrawn="1"/>
        </p:nvPicPr>
        <p:blipFill rotWithShape="1">
          <a:blip r:embed="rId3">
            <a:extLst>
              <a:ext uri="{28A0092B-C50C-407E-A947-70E740481C1C}">
                <a14:useLocalDpi xmlns:a14="http://schemas.microsoft.com/office/drawing/2010/main" val="0"/>
              </a:ext>
            </a:extLst>
          </a:blip>
          <a:srcRect l="18548" t="23763" r="18226" b="37312"/>
          <a:stretch/>
        </p:blipFill>
        <p:spPr>
          <a:xfrm>
            <a:off x="1906587" y="3665159"/>
            <a:ext cx="5330826" cy="2461429"/>
          </a:xfrm>
          <a:prstGeom prst="rect">
            <a:avLst/>
          </a:prstGeom>
        </p:spPr>
      </p:pic>
    </p:spTree>
    <p:extLst>
      <p:ext uri="{BB962C8B-B14F-4D97-AF65-F5344CB8AC3E}">
        <p14:creationId xmlns:p14="http://schemas.microsoft.com/office/powerpoint/2010/main" val="26862632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unde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8509" y="502109"/>
            <a:ext cx="5946982" cy="2824816"/>
          </a:xfrm>
          <a:prstGeom prst="rect">
            <a:avLst/>
          </a:prstGeom>
        </p:spPr>
      </p:pic>
      <p:grpSp>
        <p:nvGrpSpPr>
          <p:cNvPr id="9" name="Group 8"/>
          <p:cNvGrpSpPr/>
          <p:nvPr userDrawn="1"/>
        </p:nvGrpSpPr>
        <p:grpSpPr>
          <a:xfrm>
            <a:off x="415637" y="3683004"/>
            <a:ext cx="8312726" cy="2190404"/>
            <a:chOff x="536548" y="3410952"/>
            <a:chExt cx="8312726" cy="2190404"/>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548" y="3496430"/>
              <a:ext cx="3915713" cy="210492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2262" y="3410952"/>
              <a:ext cx="4397012" cy="1956187"/>
            </a:xfrm>
            <a:prstGeom prst="rect">
              <a:avLst/>
            </a:prstGeom>
          </p:spPr>
        </p:pic>
      </p:grpSp>
    </p:spTree>
    <p:extLst>
      <p:ext uri="{BB962C8B-B14F-4D97-AF65-F5344CB8AC3E}">
        <p14:creationId xmlns:p14="http://schemas.microsoft.com/office/powerpoint/2010/main" val="24907921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84048"/>
            <a:ext cx="8412480" cy="8229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1645920"/>
            <a:ext cx="8229600"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1311265"/>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69" r:id="rId3"/>
    <p:sldLayoutId id="2147483778" r:id="rId4"/>
    <p:sldLayoutId id="2147483773" r:id="rId5"/>
    <p:sldLayoutId id="2147483775" r:id="rId6"/>
    <p:sldLayoutId id="2147483774" r:id="rId7"/>
    <p:sldLayoutId id="2147483776" r:id="rId8"/>
    <p:sldLayoutId id="2147483779" r:id="rId9"/>
    <p:sldLayoutId id="2147483780" r:id="rId10"/>
    <p:sldLayoutId id="2147483781" r:id="rId11"/>
    <p:sldLayoutId id="214748378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7.jpeg"/><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hyperlink" Target="http://cagle.com/caglecards/main.asp?image=/news/PrivacyCartoons/SlanePrivacyCartoonGIFS/cleaner-01.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5.xml"/><Relationship Id="rId1" Type="http://schemas.openxmlformats.org/officeDocument/2006/relationships/video" Target="https://www.youtube.com/embed/Z3USrL2PWC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twitter.com/BC_PHCR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451214"/>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000" dirty="0" smtClean="0">
                <a:solidFill>
                  <a:schemeClr val="tx1">
                    <a:lumMod val="65000"/>
                    <a:lumOff val="35000"/>
                  </a:schemeClr>
                </a:solidFill>
              </a:rPr>
              <a:t>Sabrina Wong, Fiona Duncan, Shana Ooms, Annette Garm</a:t>
            </a:r>
          </a:p>
          <a:p>
            <a:pPr marL="0" indent="0">
              <a:lnSpc>
                <a:spcPct val="80000"/>
              </a:lnSpc>
              <a:buNone/>
            </a:pPr>
            <a:endParaRPr lang="en-US" sz="2000" dirty="0" smtClean="0">
              <a:solidFill>
                <a:schemeClr val="tx1">
                  <a:lumMod val="65000"/>
                  <a:lumOff val="35000"/>
                </a:schemeClr>
              </a:solidFill>
            </a:endParaRPr>
          </a:p>
          <a:p>
            <a:pPr marL="0" indent="0">
              <a:lnSpc>
                <a:spcPct val="80000"/>
              </a:lnSpc>
              <a:buNone/>
            </a:pPr>
            <a:endParaRPr lang="en-US" sz="2000" dirty="0" smtClean="0">
              <a:solidFill>
                <a:schemeClr val="tx1">
                  <a:lumMod val="65000"/>
                  <a:lumOff val="35000"/>
                </a:schemeClr>
              </a:solidFill>
            </a:endParaRPr>
          </a:p>
          <a:p>
            <a:pPr marL="0" indent="0">
              <a:lnSpc>
                <a:spcPct val="80000"/>
              </a:lnSpc>
              <a:buNone/>
            </a:pPr>
            <a:r>
              <a:rPr lang="en-US" sz="2000" dirty="0" smtClean="0">
                <a:solidFill>
                  <a:schemeClr val="tx1">
                    <a:lumMod val="65000"/>
                    <a:lumOff val="35000"/>
                  </a:schemeClr>
                </a:solidFill>
              </a:rPr>
              <a:t>April 2018</a:t>
            </a:r>
            <a:endParaRPr lang="en-US" sz="2000" dirty="0">
              <a:solidFill>
                <a:schemeClr val="tx1">
                  <a:lumMod val="65000"/>
                  <a:lumOff val="35000"/>
                </a:schemeClr>
              </a:solidFill>
            </a:endParaRPr>
          </a:p>
        </p:txBody>
      </p:sp>
      <p:sp>
        <p:nvSpPr>
          <p:cNvPr id="5" name="Title 7"/>
          <p:cNvSpPr txBox="1">
            <a:spLocks/>
          </p:cNvSpPr>
          <p:nvPr/>
        </p:nvSpPr>
        <p:spPr>
          <a:xfrm>
            <a:off x="685800" y="2325517"/>
            <a:ext cx="7772400" cy="182354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800" dirty="0" smtClean="0">
                <a:solidFill>
                  <a:schemeClr val="accent6"/>
                </a:solidFill>
              </a:rPr>
              <a:t>British Columbia Primary Health Care Research Network</a:t>
            </a:r>
            <a:r>
              <a:rPr lang="en-US" sz="4000" dirty="0" smtClean="0">
                <a:solidFill>
                  <a:srgbClr val="702A82"/>
                </a:solidFill>
              </a:rPr>
              <a:t/>
            </a:r>
            <a:br>
              <a:rPr lang="en-US" sz="4000" dirty="0" smtClean="0">
                <a:solidFill>
                  <a:srgbClr val="702A82"/>
                </a:solidFill>
              </a:rPr>
            </a:br>
            <a:r>
              <a:rPr lang="en-US" sz="3200" dirty="0" smtClean="0">
                <a:solidFill>
                  <a:srgbClr val="BB2025"/>
                </a:solidFill>
              </a:rPr>
              <a:t>A Vehicle for Innovation and Transformation</a:t>
            </a:r>
            <a:endParaRPr lang="en-US" sz="3200" dirty="0">
              <a:solidFill>
                <a:srgbClr val="BB2025"/>
              </a:solidFill>
            </a:endParaRPr>
          </a:p>
        </p:txBody>
      </p:sp>
      <p:cxnSp>
        <p:nvCxnSpPr>
          <p:cNvPr id="6" name="Straight Connector 5"/>
          <p:cNvCxnSpPr/>
          <p:nvPr/>
        </p:nvCxnSpPr>
        <p:spPr bwMode="auto">
          <a:xfrm>
            <a:off x="685800" y="4246004"/>
            <a:ext cx="7772400" cy="0"/>
          </a:xfrm>
          <a:prstGeom prst="line">
            <a:avLst/>
          </a:prstGeom>
          <a:noFill/>
          <a:ln w="12700" cap="flat" cmpd="sng" algn="ctr">
            <a:solidFill>
              <a:srgbClr val="BB2025"/>
            </a:solidFill>
            <a:prstDash val="solid"/>
            <a:round/>
            <a:headEnd type="none" w="med" len="med"/>
            <a:tailEnd type="none" w="med" len="med"/>
          </a:ln>
          <a:effectLst/>
        </p:spPr>
      </p:cxnSp>
    </p:spTree>
    <p:extLst>
      <p:ext uri="{BB962C8B-B14F-4D97-AF65-F5344CB8AC3E}">
        <p14:creationId xmlns:p14="http://schemas.microsoft.com/office/powerpoint/2010/main" val="336338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clinicians through Divisions of Family Practice</a:t>
            </a:r>
            <a:endParaRPr lang="en-US" dirty="0"/>
          </a:p>
        </p:txBody>
      </p:sp>
      <p:sp>
        <p:nvSpPr>
          <p:cNvPr id="4" name="Content Placeholder 2"/>
          <p:cNvSpPr txBox="1">
            <a:spLocks/>
          </p:cNvSpPr>
          <p:nvPr/>
        </p:nvSpPr>
        <p:spPr>
          <a:xfrm>
            <a:off x="548640" y="1645921"/>
            <a:ext cx="8229600" cy="2164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C00000"/>
                </a:solidFill>
              </a:rPr>
              <a:t>Participate in and support projects meant to increase continuity of care: </a:t>
            </a:r>
          </a:p>
          <a:p>
            <a:pPr lvl="1"/>
            <a:r>
              <a:rPr lang="en-US" sz="2000" dirty="0" smtClean="0"/>
              <a:t>Relationship between clinician and patient panel (frailty, QI tools for EMR)</a:t>
            </a:r>
          </a:p>
          <a:p>
            <a:pPr lvl="1"/>
            <a:r>
              <a:rPr lang="en-US" sz="2000" dirty="0" smtClean="0"/>
              <a:t>Information and management continuity between primary care and health authorities (CWL, IHA-KB project)</a:t>
            </a:r>
          </a:p>
          <a:p>
            <a:r>
              <a:rPr lang="en-US" sz="2400" b="1" dirty="0">
                <a:solidFill>
                  <a:srgbClr val="C00000"/>
                </a:solidFill>
              </a:rPr>
              <a:t>Participate in and support projects meant to increase </a:t>
            </a:r>
            <a:r>
              <a:rPr lang="en-US" sz="2400" b="1" dirty="0" smtClean="0">
                <a:solidFill>
                  <a:srgbClr val="C00000"/>
                </a:solidFill>
              </a:rPr>
              <a:t>quality of care: </a:t>
            </a:r>
            <a:endParaRPr lang="en-US" sz="2400" b="1" dirty="0">
              <a:solidFill>
                <a:srgbClr val="C00000"/>
              </a:solidFill>
            </a:endParaRPr>
          </a:p>
          <a:p>
            <a:pPr lvl="1"/>
            <a:r>
              <a:rPr lang="en-US" sz="2000" dirty="0" smtClean="0"/>
              <a:t>Regional performance measurement; practice based reports using patient medical home framework (TRANSFORMATION)	</a:t>
            </a:r>
          </a:p>
          <a:p>
            <a:pPr marL="0" indent="0">
              <a:buNone/>
            </a:pPr>
            <a:endParaRPr lang="en-US" sz="2400" dirty="0"/>
          </a:p>
        </p:txBody>
      </p:sp>
    </p:spTree>
    <p:extLst>
      <p:ext uri="{BB962C8B-B14F-4D97-AF65-F5344CB8AC3E}">
        <p14:creationId xmlns:p14="http://schemas.microsoft.com/office/powerpoint/2010/main" val="296705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BC-PHCRN Exemplars of Supported Projects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106232668"/>
              </p:ext>
            </p:extLst>
          </p:nvPr>
        </p:nvGraphicFramePr>
        <p:xfrm>
          <a:off x="384048" y="1397000"/>
          <a:ext cx="8412480" cy="3834130"/>
        </p:xfrm>
        <a:graphic>
          <a:graphicData uri="http://schemas.openxmlformats.org/drawingml/2006/table">
            <a:tbl>
              <a:tblPr firstRow="1" bandRow="1">
                <a:tableStyleId>{5C22544A-7EE6-4342-B048-85BDC9FD1C3A}</a:tableStyleId>
              </a:tblPr>
              <a:tblGrid>
                <a:gridCol w="3458036">
                  <a:extLst>
                    <a:ext uri="{9D8B030D-6E8A-4147-A177-3AD203B41FA5}">
                      <a16:colId xmlns:a16="http://schemas.microsoft.com/office/drawing/2014/main" val="4006930178"/>
                    </a:ext>
                  </a:extLst>
                </a:gridCol>
                <a:gridCol w="2213811">
                  <a:extLst>
                    <a:ext uri="{9D8B030D-6E8A-4147-A177-3AD203B41FA5}">
                      <a16:colId xmlns:a16="http://schemas.microsoft.com/office/drawing/2014/main" val="1187051666"/>
                    </a:ext>
                  </a:extLst>
                </a:gridCol>
                <a:gridCol w="2740633">
                  <a:extLst>
                    <a:ext uri="{9D8B030D-6E8A-4147-A177-3AD203B41FA5}">
                      <a16:colId xmlns:a16="http://schemas.microsoft.com/office/drawing/2014/main" val="840037490"/>
                    </a:ext>
                  </a:extLst>
                </a:gridCol>
              </a:tblGrid>
              <a:tr h="370840">
                <a:tc>
                  <a:txBody>
                    <a:bodyPr/>
                    <a:lstStyle/>
                    <a:p>
                      <a:r>
                        <a:rPr lang="en-US" dirty="0" smtClean="0">
                          <a:solidFill>
                            <a:schemeClr val="bg2">
                              <a:lumMod val="25000"/>
                            </a:schemeClr>
                          </a:solidFill>
                        </a:rPr>
                        <a:t>Project Title</a:t>
                      </a:r>
                      <a:endParaRPr lang="en-US" dirty="0">
                        <a:solidFill>
                          <a:schemeClr val="bg2">
                            <a:lumMod val="25000"/>
                          </a:schemeClr>
                        </a:solidFill>
                      </a:endParaRPr>
                    </a:p>
                  </a:txBody>
                  <a:tcPr/>
                </a:tc>
                <a:tc>
                  <a:txBody>
                    <a:bodyPr/>
                    <a:lstStyle/>
                    <a:p>
                      <a:r>
                        <a:rPr lang="en-US" dirty="0" smtClean="0">
                          <a:solidFill>
                            <a:schemeClr val="bg2">
                              <a:lumMod val="25000"/>
                            </a:schemeClr>
                          </a:solidFill>
                        </a:rPr>
                        <a:t>Leads</a:t>
                      </a:r>
                      <a:endParaRPr lang="en-US" dirty="0">
                        <a:solidFill>
                          <a:schemeClr val="bg2">
                            <a:lumMod val="25000"/>
                          </a:schemeClr>
                        </a:solidFill>
                      </a:endParaRPr>
                    </a:p>
                  </a:txBody>
                  <a:tcPr/>
                </a:tc>
                <a:tc>
                  <a:txBody>
                    <a:bodyPr/>
                    <a:lstStyle/>
                    <a:p>
                      <a:r>
                        <a:rPr lang="en-US" dirty="0" smtClean="0">
                          <a:solidFill>
                            <a:schemeClr val="bg2">
                              <a:lumMod val="25000"/>
                            </a:schemeClr>
                          </a:solidFill>
                        </a:rPr>
                        <a:t>Divisions Engaged</a:t>
                      </a:r>
                      <a:endParaRPr lang="en-US" dirty="0">
                        <a:solidFill>
                          <a:schemeClr val="bg2">
                            <a:lumMod val="25000"/>
                          </a:schemeClr>
                        </a:solidFill>
                      </a:endParaRPr>
                    </a:p>
                  </a:txBody>
                  <a:tcPr/>
                </a:tc>
                <a:extLst>
                  <a:ext uri="{0D108BD9-81ED-4DB2-BD59-A6C34878D82A}">
                    <a16:rowId xmlns:a16="http://schemas.microsoft.com/office/drawing/2014/main" val="1741431751"/>
                  </a:ext>
                </a:extLst>
              </a:tr>
              <a:tr h="370840">
                <a:tc>
                  <a:txBody>
                    <a:bodyPr/>
                    <a:lstStyle/>
                    <a:p>
                      <a:pPr algn="l" fontAlgn="ctr"/>
                      <a:r>
                        <a:rPr lang="en-US" sz="1300" b="1" i="0" u="none" strike="noStrike" dirty="0">
                          <a:solidFill>
                            <a:srgbClr val="000000"/>
                          </a:solidFill>
                          <a:effectLst/>
                          <a:latin typeface="+mn-lt"/>
                        </a:rPr>
                        <a:t>Validation of Administrative and Primary Care Electronic Medical Record Derived Frailty Algorithms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latin typeface="+mn-lt"/>
                        </a:rPr>
                        <a:t>Annette Garm/Grace Park, Fraser Health Authority and</a:t>
                      </a:r>
                      <a:endParaRPr lang="en-US" sz="1300" dirty="0" smtClean="0">
                        <a:latin typeface="+mn-lt"/>
                      </a:endParaRPr>
                    </a:p>
                    <a:p>
                      <a:r>
                        <a:rPr lang="en-US" sz="1300" dirty="0" smtClean="0">
                          <a:latin typeface="+mn-lt"/>
                        </a:rPr>
                        <a:t>Sabrina</a:t>
                      </a:r>
                      <a:r>
                        <a:rPr lang="en-US" sz="1300" baseline="0" dirty="0" smtClean="0">
                          <a:latin typeface="+mn-lt"/>
                        </a:rPr>
                        <a:t> Wong, University of British Columbia and</a:t>
                      </a:r>
                      <a:endParaRPr lang="en-US" sz="1300" dirty="0">
                        <a:latin typeface="+mn-lt"/>
                      </a:endParaRPr>
                    </a:p>
                  </a:txBody>
                  <a:tcPr/>
                </a:tc>
                <a:tc>
                  <a:txBody>
                    <a:bodyPr/>
                    <a:lstStyle/>
                    <a:p>
                      <a:r>
                        <a:rPr lang="en-US" sz="1300" dirty="0" err="1" smtClean="0">
                          <a:latin typeface="+mn-lt"/>
                        </a:rPr>
                        <a:t>Whiterock</a:t>
                      </a:r>
                      <a:r>
                        <a:rPr lang="en-US" sz="1300" dirty="0" smtClean="0">
                          <a:latin typeface="+mn-lt"/>
                        </a:rPr>
                        <a:t>, South Surrey</a:t>
                      </a:r>
                      <a:endParaRPr lang="en-US" sz="1300" dirty="0">
                        <a:latin typeface="+mn-lt"/>
                      </a:endParaRPr>
                    </a:p>
                  </a:txBody>
                  <a:tcPr/>
                </a:tc>
                <a:extLst>
                  <a:ext uri="{0D108BD9-81ED-4DB2-BD59-A6C34878D82A}">
                    <a16:rowId xmlns:a16="http://schemas.microsoft.com/office/drawing/2014/main" val="4165126216"/>
                  </a:ext>
                </a:extLst>
              </a:tr>
              <a:tr h="370840">
                <a:tc>
                  <a:txBody>
                    <a:bodyPr/>
                    <a:lstStyle/>
                    <a:p>
                      <a:pPr algn="l" fontAlgn="ctr"/>
                      <a:r>
                        <a:rPr lang="en-US" sz="1300" b="1" i="0" u="none" strike="noStrike" dirty="0" smtClean="0">
                          <a:solidFill>
                            <a:srgbClr val="000000"/>
                          </a:solidFill>
                          <a:effectLst/>
                          <a:latin typeface="+mn-lt"/>
                        </a:rPr>
                        <a:t>Implementation of </a:t>
                      </a:r>
                      <a:r>
                        <a:rPr lang="en-US" sz="1300" b="1" i="0" u="none" strike="noStrike" dirty="0" err="1" smtClean="0">
                          <a:solidFill>
                            <a:srgbClr val="000000"/>
                          </a:solidFill>
                          <a:effectLst/>
                          <a:latin typeface="+mn-lt"/>
                        </a:rPr>
                        <a:t>InQUIRE</a:t>
                      </a:r>
                      <a:r>
                        <a:rPr lang="en-US" sz="1300" b="1" i="0" u="none" strike="noStrike" baseline="0" dirty="0" smtClean="0">
                          <a:solidFill>
                            <a:srgbClr val="000000"/>
                          </a:solidFill>
                          <a:effectLst/>
                          <a:latin typeface="+mn-lt"/>
                        </a:rPr>
                        <a:t> and Data Presentation Tools with Electronic Medical Records</a:t>
                      </a:r>
                      <a:endParaRPr lang="en-US" sz="1300" b="1" i="0" u="none" strike="noStrike" dirty="0">
                        <a:solidFill>
                          <a:srgbClr val="000000"/>
                        </a:solidFill>
                        <a:effectLst/>
                        <a:latin typeface="+mn-lt"/>
                      </a:endParaRPr>
                    </a:p>
                  </a:txBody>
                  <a:tcPr marL="9525" marR="9525" marT="9525" marB="0" anchor="ctr"/>
                </a:tc>
                <a:tc>
                  <a:txBody>
                    <a:bodyPr/>
                    <a:lstStyle/>
                    <a:p>
                      <a:r>
                        <a:rPr lang="en-US" sz="1300" dirty="0" smtClean="0">
                          <a:latin typeface="+mn-lt"/>
                        </a:rPr>
                        <a:t>Sabrina Wong, University of British Columbia</a:t>
                      </a:r>
                      <a:endParaRPr lang="en-US" sz="1300" dirty="0">
                        <a:latin typeface="+mn-lt"/>
                      </a:endParaRPr>
                    </a:p>
                  </a:txBody>
                  <a:tcPr/>
                </a:tc>
                <a:tc>
                  <a:txBody>
                    <a:bodyPr/>
                    <a:lstStyle/>
                    <a:p>
                      <a:r>
                        <a:rPr lang="en-US" sz="1300" dirty="0" smtClean="0">
                          <a:latin typeface="+mn-lt"/>
                        </a:rPr>
                        <a:t>Various clinicians across BC,</a:t>
                      </a:r>
                      <a:r>
                        <a:rPr lang="en-US" sz="1300" baseline="0" dirty="0" smtClean="0">
                          <a:latin typeface="+mn-lt"/>
                        </a:rPr>
                        <a:t> Kootenay-Boundary Division</a:t>
                      </a:r>
                      <a:endParaRPr lang="en-US" sz="1300" dirty="0">
                        <a:latin typeface="+mn-lt"/>
                      </a:endParaRPr>
                    </a:p>
                  </a:txBody>
                  <a:tcPr/>
                </a:tc>
                <a:extLst>
                  <a:ext uri="{0D108BD9-81ED-4DB2-BD59-A6C34878D82A}">
                    <a16:rowId xmlns:a16="http://schemas.microsoft.com/office/drawing/2014/main" val="3780326994"/>
                  </a:ext>
                </a:extLst>
              </a:tr>
              <a:tr h="370840">
                <a:tc>
                  <a:txBody>
                    <a:bodyPr/>
                    <a:lstStyle/>
                    <a:p>
                      <a:pPr algn="l" fontAlgn="ctr"/>
                      <a:r>
                        <a:rPr lang="en-US" sz="1300" b="1" i="0" u="none" strike="noStrike" dirty="0">
                          <a:solidFill>
                            <a:srgbClr val="000000"/>
                          </a:solidFill>
                          <a:effectLst/>
                          <a:latin typeface="+mn-lt"/>
                        </a:rPr>
                        <a:t>A Comparative Analysis of Centralized Waiting Lists for Unattached Patients Implemented in Five Canadian Provinces</a:t>
                      </a:r>
                    </a:p>
                  </a:txBody>
                  <a:tcPr marL="9525" marR="9525" marT="9525" marB="0" anchor="ctr"/>
                </a:tc>
                <a:tc>
                  <a:txBody>
                    <a:bodyPr/>
                    <a:lstStyle/>
                    <a:p>
                      <a:r>
                        <a:rPr lang="en-US" sz="1300" dirty="0" smtClean="0">
                          <a:latin typeface="+mn-lt"/>
                        </a:rPr>
                        <a:t>Mylaine Breton, </a:t>
                      </a:r>
                      <a:r>
                        <a:rPr lang="en-US" sz="1300" dirty="0" err="1" smtClean="0">
                          <a:latin typeface="+mn-lt"/>
                        </a:rPr>
                        <a:t>Université</a:t>
                      </a:r>
                      <a:r>
                        <a:rPr lang="en-US" sz="1300" baseline="0" dirty="0" smtClean="0">
                          <a:latin typeface="+mn-lt"/>
                        </a:rPr>
                        <a:t> de </a:t>
                      </a:r>
                      <a:r>
                        <a:rPr lang="en-US" sz="1300" baseline="0" dirty="0" err="1" smtClean="0">
                          <a:latin typeface="+mn-lt"/>
                        </a:rPr>
                        <a:t>Sherbrooke</a:t>
                      </a:r>
                      <a:endParaRPr lang="en-US" sz="1300" dirty="0">
                        <a:latin typeface="+mn-lt"/>
                      </a:endParaRPr>
                    </a:p>
                  </a:txBody>
                  <a:tcPr/>
                </a:tc>
                <a:tc>
                  <a:txBody>
                    <a:bodyPr/>
                    <a:lstStyle/>
                    <a:p>
                      <a:r>
                        <a:rPr lang="en-US" sz="1300" dirty="0" smtClean="0">
                          <a:latin typeface="+mn-lt"/>
                        </a:rPr>
                        <a:t>Chilliwack,</a:t>
                      </a:r>
                      <a:r>
                        <a:rPr lang="en-US" sz="1300" baseline="0" dirty="0" smtClean="0">
                          <a:latin typeface="+mn-lt"/>
                        </a:rPr>
                        <a:t> </a:t>
                      </a:r>
                      <a:r>
                        <a:rPr lang="en-US" sz="1300" baseline="0" dirty="0" err="1" smtClean="0">
                          <a:latin typeface="+mn-lt"/>
                        </a:rPr>
                        <a:t>Whiterock</a:t>
                      </a:r>
                      <a:r>
                        <a:rPr lang="en-US" sz="1300" baseline="0" dirty="0" smtClean="0">
                          <a:latin typeface="+mn-lt"/>
                        </a:rPr>
                        <a:t> </a:t>
                      </a:r>
                      <a:endParaRPr lang="en-US" sz="1300" dirty="0">
                        <a:latin typeface="+mn-lt"/>
                      </a:endParaRPr>
                    </a:p>
                  </a:txBody>
                  <a:tcPr/>
                </a:tc>
                <a:extLst>
                  <a:ext uri="{0D108BD9-81ED-4DB2-BD59-A6C34878D82A}">
                    <a16:rowId xmlns:a16="http://schemas.microsoft.com/office/drawing/2014/main" val="10003"/>
                  </a:ext>
                </a:extLst>
              </a:tr>
              <a:tr h="370840">
                <a:tc>
                  <a:txBody>
                    <a:bodyPr/>
                    <a:lstStyle/>
                    <a:p>
                      <a:pPr algn="l" fontAlgn="ctr"/>
                      <a:r>
                        <a:rPr lang="en-US" sz="1300" b="1" i="0" u="none" strike="noStrike" dirty="0" smtClean="0">
                          <a:solidFill>
                            <a:srgbClr val="000000"/>
                          </a:solidFill>
                          <a:effectLst/>
                          <a:latin typeface="+mn-lt"/>
                        </a:rPr>
                        <a:t>Implementing</a:t>
                      </a:r>
                      <a:r>
                        <a:rPr lang="en-US" sz="1300" b="1" i="0" u="none" strike="noStrike" baseline="0" dirty="0" smtClean="0">
                          <a:solidFill>
                            <a:srgbClr val="000000"/>
                          </a:solidFill>
                          <a:effectLst/>
                          <a:latin typeface="+mn-lt"/>
                        </a:rPr>
                        <a:t> a health information system for program planning across Interior Health</a:t>
                      </a:r>
                      <a:endParaRPr lang="en-US" sz="1300" b="1" i="0" u="none" strike="noStrike" dirty="0">
                        <a:solidFill>
                          <a:srgbClr val="000000"/>
                        </a:solidFill>
                        <a:effectLst/>
                        <a:latin typeface="+mn-lt"/>
                      </a:endParaRPr>
                    </a:p>
                  </a:txBody>
                  <a:tcPr marL="9525" marR="9525" marT="9525" marB="0" anchor="ctr"/>
                </a:tc>
                <a:tc>
                  <a:txBody>
                    <a:bodyPr/>
                    <a:lstStyle/>
                    <a:p>
                      <a:r>
                        <a:rPr lang="en-US" sz="1300" dirty="0" smtClean="0">
                          <a:latin typeface="+mn-lt"/>
                        </a:rPr>
                        <a:t>Douglas Kingsford, Interior Health Authority and Kootenay-Boundary</a:t>
                      </a:r>
                      <a:r>
                        <a:rPr lang="en-US" sz="1300" baseline="0" dirty="0" smtClean="0">
                          <a:latin typeface="+mn-lt"/>
                        </a:rPr>
                        <a:t> Division</a:t>
                      </a:r>
                      <a:endParaRPr lang="en-US" sz="1300" dirty="0">
                        <a:latin typeface="+mn-lt"/>
                      </a:endParaRPr>
                    </a:p>
                  </a:txBody>
                  <a:tcPr/>
                </a:tc>
                <a:tc>
                  <a:txBody>
                    <a:bodyPr/>
                    <a:lstStyle/>
                    <a:p>
                      <a:r>
                        <a:rPr lang="en-US" sz="1300" dirty="0" smtClean="0">
                          <a:latin typeface="+mn-lt"/>
                        </a:rPr>
                        <a:t>Kootenay-Boundary</a:t>
                      </a:r>
                      <a:r>
                        <a:rPr lang="en-US" sz="1300" baseline="0" dirty="0" smtClean="0">
                          <a:latin typeface="+mn-lt"/>
                        </a:rPr>
                        <a:t> Division</a:t>
                      </a:r>
                      <a:endParaRPr lang="en-US" sz="1300" dirty="0" smtClean="0">
                        <a:latin typeface="+mn-lt"/>
                      </a:endParaRPr>
                    </a:p>
                  </a:txBody>
                  <a:tcPr/>
                </a:tc>
                <a:extLst>
                  <a:ext uri="{0D108BD9-81ED-4DB2-BD59-A6C34878D82A}">
                    <a16:rowId xmlns:a16="http://schemas.microsoft.com/office/drawing/2014/main" val="1569133952"/>
                  </a:ext>
                </a:extLst>
              </a:tr>
              <a:tr h="370840">
                <a:tc>
                  <a:txBody>
                    <a:bodyPr/>
                    <a:lstStyle/>
                    <a:p>
                      <a:pPr algn="l" fontAlgn="ctr"/>
                      <a:r>
                        <a:rPr lang="en-US" sz="1300" b="1" i="0" u="none" strike="noStrike" dirty="0" smtClean="0">
                          <a:solidFill>
                            <a:srgbClr val="000000"/>
                          </a:solidFill>
                          <a:effectLst/>
                          <a:latin typeface="+mn-lt"/>
                        </a:rPr>
                        <a:t>Improving</a:t>
                      </a:r>
                      <a:r>
                        <a:rPr lang="en-US" sz="1300" b="1" i="0" u="none" strike="noStrike" baseline="0" dirty="0" smtClean="0">
                          <a:solidFill>
                            <a:srgbClr val="000000"/>
                          </a:solidFill>
                          <a:effectLst/>
                          <a:latin typeface="+mn-lt"/>
                        </a:rPr>
                        <a:t> the Science and Reporting of the Primary Care Patient Medical Home (TRANSFORMATION) </a:t>
                      </a:r>
                      <a:endParaRPr lang="en-US" sz="1300" b="1" i="0" u="none" strike="noStrike" dirty="0">
                        <a:solidFill>
                          <a:srgbClr val="000000"/>
                        </a:solidFill>
                        <a:effectLst/>
                        <a:latin typeface="+mn-lt"/>
                      </a:endParaRPr>
                    </a:p>
                  </a:txBody>
                  <a:tcPr marL="9525" marR="9525" marT="9525" marB="0" anchor="ctr"/>
                </a:tc>
                <a:tc>
                  <a:txBody>
                    <a:bodyPr/>
                    <a:lstStyle/>
                    <a:p>
                      <a:r>
                        <a:rPr lang="en-US" sz="1300" dirty="0" smtClean="0">
                          <a:latin typeface="+mn-lt"/>
                        </a:rPr>
                        <a:t>Sabrina Wong, Fred Burge (MD-Dalhousie), Sharon Johnston (MD-U of Ottawa)</a:t>
                      </a:r>
                      <a:endParaRPr lang="en-US" sz="1300" dirty="0">
                        <a:latin typeface="+mn-lt"/>
                      </a:endParaRPr>
                    </a:p>
                  </a:txBody>
                  <a:tcPr/>
                </a:tc>
                <a:tc>
                  <a:txBody>
                    <a:bodyPr/>
                    <a:lstStyle/>
                    <a:p>
                      <a:r>
                        <a:rPr lang="en-US" sz="1300" dirty="0" smtClean="0">
                          <a:latin typeface="+mn-lt"/>
                        </a:rPr>
                        <a:t>Chilliwack, Abbotsford, Hope/Mission</a:t>
                      </a:r>
                      <a:endParaRPr lang="en-US" sz="1300" dirty="0">
                        <a:latin typeface="+mn-lt"/>
                      </a:endParaRPr>
                    </a:p>
                  </a:txBody>
                  <a:tcPr/>
                </a:tc>
                <a:extLst>
                  <a:ext uri="{0D108BD9-81ED-4DB2-BD59-A6C34878D82A}">
                    <a16:rowId xmlns:a16="http://schemas.microsoft.com/office/drawing/2014/main" val="2471212236"/>
                  </a:ext>
                </a:extLst>
              </a:tr>
            </a:tbl>
          </a:graphicData>
        </a:graphic>
      </p:graphicFrame>
    </p:spTree>
    <p:extLst>
      <p:ext uri="{BB962C8B-B14F-4D97-AF65-F5344CB8AC3E}">
        <p14:creationId xmlns:p14="http://schemas.microsoft.com/office/powerpoint/2010/main" val="409165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BC-PHCRN Supported Projects</a:t>
            </a:r>
            <a:endParaRPr lang="en-US" dirty="0"/>
          </a:p>
        </p:txBody>
      </p:sp>
      <p:graphicFrame>
        <p:nvGraphicFramePr>
          <p:cNvPr id="18" name="Table 17"/>
          <p:cNvGraphicFramePr>
            <a:graphicFrameLocks noGrp="1"/>
          </p:cNvGraphicFramePr>
          <p:nvPr>
            <p:extLst/>
          </p:nvPr>
        </p:nvGraphicFramePr>
        <p:xfrm>
          <a:off x="384048" y="1397000"/>
          <a:ext cx="8412480" cy="4499610"/>
        </p:xfrm>
        <a:graphic>
          <a:graphicData uri="http://schemas.openxmlformats.org/drawingml/2006/table">
            <a:tbl>
              <a:tblPr firstRow="1" bandRow="1">
                <a:tableStyleId>{5C22544A-7EE6-4342-B048-85BDC9FD1C3A}</a:tableStyleId>
              </a:tblPr>
              <a:tblGrid>
                <a:gridCol w="3482099">
                  <a:extLst>
                    <a:ext uri="{9D8B030D-6E8A-4147-A177-3AD203B41FA5}">
                      <a16:colId xmlns:a16="http://schemas.microsoft.com/office/drawing/2014/main" val="4006930178"/>
                    </a:ext>
                  </a:extLst>
                </a:gridCol>
                <a:gridCol w="1989221">
                  <a:extLst>
                    <a:ext uri="{9D8B030D-6E8A-4147-A177-3AD203B41FA5}">
                      <a16:colId xmlns:a16="http://schemas.microsoft.com/office/drawing/2014/main" val="1187051666"/>
                    </a:ext>
                  </a:extLst>
                </a:gridCol>
                <a:gridCol w="2941160">
                  <a:extLst>
                    <a:ext uri="{9D8B030D-6E8A-4147-A177-3AD203B41FA5}">
                      <a16:colId xmlns:a16="http://schemas.microsoft.com/office/drawing/2014/main" val="840037490"/>
                    </a:ext>
                  </a:extLst>
                </a:gridCol>
              </a:tblGrid>
              <a:tr h="370840">
                <a:tc>
                  <a:txBody>
                    <a:bodyPr/>
                    <a:lstStyle/>
                    <a:p>
                      <a:r>
                        <a:rPr lang="en-US" dirty="0" smtClean="0"/>
                        <a:t>Project Title</a:t>
                      </a:r>
                      <a:endParaRPr lang="en-US" dirty="0"/>
                    </a:p>
                  </a:txBody>
                  <a:tcPr/>
                </a:tc>
                <a:tc>
                  <a:txBody>
                    <a:bodyPr/>
                    <a:lstStyle/>
                    <a:p>
                      <a:r>
                        <a:rPr lang="en-US" dirty="0" smtClean="0"/>
                        <a:t>Nominated Principal</a:t>
                      </a:r>
                      <a:r>
                        <a:rPr lang="en-US" baseline="0" dirty="0" smtClean="0"/>
                        <a:t> Applicant</a:t>
                      </a:r>
                      <a:endParaRPr lang="en-US" dirty="0"/>
                    </a:p>
                  </a:txBody>
                  <a:tcPr/>
                </a:tc>
                <a:tc>
                  <a:txBody>
                    <a:bodyPr/>
                    <a:lstStyle/>
                    <a:p>
                      <a:r>
                        <a:rPr lang="en-US" dirty="0" smtClean="0"/>
                        <a:t>BC Team</a:t>
                      </a:r>
                      <a:endParaRPr lang="en-US" dirty="0"/>
                    </a:p>
                  </a:txBody>
                  <a:tcPr/>
                </a:tc>
                <a:extLst>
                  <a:ext uri="{0D108BD9-81ED-4DB2-BD59-A6C34878D82A}">
                    <a16:rowId xmlns:a16="http://schemas.microsoft.com/office/drawing/2014/main" val="1741431751"/>
                  </a:ext>
                </a:extLst>
              </a:tr>
              <a:tr h="370840">
                <a:tc>
                  <a:txBody>
                    <a:bodyPr/>
                    <a:lstStyle/>
                    <a:p>
                      <a:pPr algn="l" fontAlgn="ctr"/>
                      <a:r>
                        <a:rPr lang="en-US" sz="1300" b="0" i="0" u="none" strike="noStrike" dirty="0" smtClean="0">
                          <a:solidFill>
                            <a:srgbClr val="000000"/>
                          </a:solidFill>
                          <a:effectLst/>
                          <a:latin typeface="+mn-lt"/>
                        </a:rPr>
                        <a:t>Building </a:t>
                      </a:r>
                      <a:r>
                        <a:rPr lang="en-US" sz="1300" b="0" i="0" u="none" strike="noStrike" dirty="0">
                          <a:solidFill>
                            <a:srgbClr val="000000"/>
                          </a:solidFill>
                          <a:effectLst/>
                          <a:latin typeface="+mn-lt"/>
                        </a:rPr>
                        <a:t>Wellness and Resilience in </a:t>
                      </a:r>
                      <a:r>
                        <a:rPr lang="en-US" sz="1300" b="0" i="0" u="none" strike="noStrike" dirty="0" smtClean="0">
                          <a:solidFill>
                            <a:srgbClr val="000000"/>
                          </a:solidFill>
                          <a:effectLst/>
                          <a:latin typeface="+mn-lt"/>
                        </a:rPr>
                        <a:t>Multi-   Generational </a:t>
                      </a:r>
                      <a:r>
                        <a:rPr lang="en-US" sz="1300" b="0" i="0" u="none" strike="noStrike" dirty="0">
                          <a:solidFill>
                            <a:srgbClr val="000000"/>
                          </a:solidFill>
                          <a:effectLst/>
                          <a:latin typeface="+mn-lt"/>
                        </a:rPr>
                        <a:t>Indigenous Households: A Scoping Review</a:t>
                      </a:r>
                    </a:p>
                  </a:txBody>
                  <a:tcPr marL="9525" marR="9525" marT="9525" marB="0" anchor="ctr"/>
                </a:tc>
                <a:tc>
                  <a:txBody>
                    <a:bodyPr/>
                    <a:lstStyle/>
                    <a:p>
                      <a:r>
                        <a:rPr lang="en-US" sz="1300" dirty="0" smtClean="0">
                          <a:latin typeface="+mn-lt"/>
                        </a:rPr>
                        <a:t>Cheryl Currie, University of Lethbridge</a:t>
                      </a:r>
                      <a:endParaRPr lang="en-US" sz="1300" dirty="0">
                        <a:latin typeface="+mn-lt"/>
                      </a:endParaRPr>
                    </a:p>
                  </a:txBody>
                  <a:tcPr/>
                </a:tc>
                <a:tc>
                  <a:txBody>
                    <a:bodyPr/>
                    <a:lstStyle/>
                    <a:p>
                      <a:r>
                        <a:rPr lang="en-US" sz="1300" dirty="0" smtClean="0">
                          <a:latin typeface="+mn-lt"/>
                        </a:rPr>
                        <a:t>Anne</a:t>
                      </a:r>
                      <a:r>
                        <a:rPr lang="en-US" sz="1300" baseline="0" dirty="0" smtClean="0">
                          <a:latin typeface="+mn-lt"/>
                        </a:rPr>
                        <a:t> Marshall, University of Victoria</a:t>
                      </a:r>
                      <a:endParaRPr lang="en-US" sz="1300" dirty="0">
                        <a:latin typeface="+mn-lt"/>
                      </a:endParaRPr>
                    </a:p>
                  </a:txBody>
                  <a:tcPr/>
                </a:tc>
                <a:extLst>
                  <a:ext uri="{0D108BD9-81ED-4DB2-BD59-A6C34878D82A}">
                    <a16:rowId xmlns:a16="http://schemas.microsoft.com/office/drawing/2014/main" val="364096649"/>
                  </a:ext>
                </a:extLst>
              </a:tr>
              <a:tr h="370840">
                <a:tc>
                  <a:txBody>
                    <a:bodyPr/>
                    <a:lstStyle/>
                    <a:p>
                      <a:pPr algn="l" fontAlgn="ctr"/>
                      <a:r>
                        <a:rPr lang="en-US" sz="1300" b="0" i="0" u="none" strike="noStrike" dirty="0">
                          <a:solidFill>
                            <a:srgbClr val="000000"/>
                          </a:solidFill>
                          <a:effectLst/>
                          <a:latin typeface="+mn-lt"/>
                        </a:rPr>
                        <a:t>Dimensions of Quality for Mobile Applications in Chronic Disease Management: A Review of Systematic Reviews</a:t>
                      </a:r>
                    </a:p>
                  </a:txBody>
                  <a:tcPr marL="9525" marR="9525" marT="9525" marB="0" anchor="ctr"/>
                </a:tc>
                <a:tc>
                  <a:txBody>
                    <a:bodyPr/>
                    <a:lstStyle/>
                    <a:p>
                      <a:r>
                        <a:rPr lang="en-US" sz="1300" dirty="0" smtClean="0">
                          <a:latin typeface="+mn-lt"/>
                        </a:rPr>
                        <a:t>Jay</a:t>
                      </a:r>
                      <a:r>
                        <a:rPr lang="en-US" sz="1300" baseline="0" dirty="0" smtClean="0">
                          <a:latin typeface="+mn-lt"/>
                        </a:rPr>
                        <a:t> Shaw, Women’s College Hospital</a:t>
                      </a:r>
                      <a:endParaRPr lang="en-US" sz="1300" dirty="0">
                        <a:latin typeface="+mn-lt"/>
                      </a:endParaRPr>
                    </a:p>
                  </a:txBody>
                  <a:tcPr/>
                </a:tc>
                <a:tc>
                  <a:txBody>
                    <a:bodyPr/>
                    <a:lstStyle/>
                    <a:p>
                      <a:r>
                        <a:rPr lang="en-US" sz="1300" dirty="0" smtClean="0">
                          <a:latin typeface="+mn-lt"/>
                        </a:rPr>
                        <a:t>Elizabeth </a:t>
                      </a:r>
                      <a:r>
                        <a:rPr lang="en-US" sz="1300" dirty="0" err="1" smtClean="0">
                          <a:latin typeface="+mn-lt"/>
                        </a:rPr>
                        <a:t>Borycki</a:t>
                      </a:r>
                      <a:r>
                        <a:rPr lang="en-US" sz="1300" dirty="0" smtClean="0">
                          <a:latin typeface="+mn-lt"/>
                        </a:rPr>
                        <a:t>,</a:t>
                      </a:r>
                      <a:r>
                        <a:rPr lang="en-US" sz="1300" baseline="0" dirty="0" smtClean="0">
                          <a:latin typeface="+mn-lt"/>
                        </a:rPr>
                        <a:t> University of Victoria</a:t>
                      </a:r>
                    </a:p>
                    <a:p>
                      <a:r>
                        <a:rPr lang="en-US" sz="1300" baseline="0" dirty="0" smtClean="0">
                          <a:latin typeface="+mn-lt"/>
                        </a:rPr>
                        <a:t>Andre </a:t>
                      </a:r>
                      <a:r>
                        <a:rPr lang="en-US" sz="1300" baseline="0" dirty="0" err="1" smtClean="0">
                          <a:latin typeface="+mn-lt"/>
                        </a:rPr>
                        <a:t>Kushniruk</a:t>
                      </a:r>
                      <a:r>
                        <a:rPr lang="en-US" sz="1300" baseline="0" dirty="0" smtClean="0">
                          <a:latin typeface="+mn-lt"/>
                        </a:rPr>
                        <a:t>, University of Victoria</a:t>
                      </a:r>
                    </a:p>
                    <a:p>
                      <a:r>
                        <a:rPr lang="en-US" sz="1300" baseline="0" dirty="0" smtClean="0">
                          <a:latin typeface="+mn-lt"/>
                        </a:rPr>
                        <a:t>Scott Hofer, University of Victoria</a:t>
                      </a:r>
                      <a:endParaRPr lang="en-US" sz="1300" dirty="0">
                        <a:latin typeface="+mn-lt"/>
                      </a:endParaRPr>
                    </a:p>
                  </a:txBody>
                  <a:tcPr/>
                </a:tc>
                <a:extLst>
                  <a:ext uri="{0D108BD9-81ED-4DB2-BD59-A6C34878D82A}">
                    <a16:rowId xmlns:a16="http://schemas.microsoft.com/office/drawing/2014/main" val="3948718914"/>
                  </a:ext>
                </a:extLst>
              </a:tr>
              <a:tr h="370840">
                <a:tc>
                  <a:txBody>
                    <a:bodyPr/>
                    <a:lstStyle/>
                    <a:p>
                      <a:pPr algn="l" fontAlgn="ctr"/>
                      <a:r>
                        <a:rPr lang="en-US" sz="1300" b="0" i="0" u="none" strike="noStrike" dirty="0">
                          <a:solidFill>
                            <a:srgbClr val="000000"/>
                          </a:solidFill>
                          <a:effectLst/>
                          <a:latin typeface="+mn-lt"/>
                        </a:rPr>
                        <a:t>Integrating Paramedics into Primary Care to Optimize Patient Time in the Community at End of Life</a:t>
                      </a:r>
                    </a:p>
                  </a:txBody>
                  <a:tcPr marL="9525" marR="9525" marT="9525" marB="0" anchor="ctr"/>
                </a:tc>
                <a:tc>
                  <a:txBody>
                    <a:bodyPr/>
                    <a:lstStyle/>
                    <a:p>
                      <a:r>
                        <a:rPr lang="en-US" sz="1300" dirty="0" smtClean="0">
                          <a:latin typeface="+mn-lt"/>
                        </a:rPr>
                        <a:t>Alexandra Carter, Nova Scotia</a:t>
                      </a:r>
                      <a:r>
                        <a:rPr lang="en-US" sz="1300" baseline="0" dirty="0" smtClean="0">
                          <a:latin typeface="+mn-lt"/>
                        </a:rPr>
                        <a:t> Health Authority</a:t>
                      </a:r>
                      <a:endParaRPr lang="en-US" sz="1300" dirty="0">
                        <a:latin typeface="+mn-lt"/>
                      </a:endParaRPr>
                    </a:p>
                  </a:txBody>
                  <a:tcPr/>
                </a:tc>
                <a:tc>
                  <a:txBody>
                    <a:bodyPr/>
                    <a:lstStyle/>
                    <a:p>
                      <a:r>
                        <a:rPr lang="en-US" sz="1300" dirty="0" smtClean="0">
                          <a:latin typeface="+mn-lt"/>
                        </a:rPr>
                        <a:t>Sabrina Wong, UBC</a:t>
                      </a:r>
                    </a:p>
                    <a:p>
                      <a:r>
                        <a:rPr lang="en-US" sz="1300" dirty="0" smtClean="0">
                          <a:latin typeface="+mn-lt"/>
                        </a:rPr>
                        <a:t>Jennifer </a:t>
                      </a:r>
                      <a:r>
                        <a:rPr lang="en-US" sz="1300" dirty="0" err="1" smtClean="0">
                          <a:latin typeface="+mn-lt"/>
                        </a:rPr>
                        <a:t>Kryworuchko</a:t>
                      </a:r>
                      <a:r>
                        <a:rPr lang="en-US" sz="1300" dirty="0" smtClean="0">
                          <a:latin typeface="+mn-lt"/>
                        </a:rPr>
                        <a:t>, UBC</a:t>
                      </a:r>
                    </a:p>
                    <a:p>
                      <a:r>
                        <a:rPr lang="en-US" sz="1300" dirty="0" smtClean="0">
                          <a:latin typeface="+mn-lt"/>
                        </a:rPr>
                        <a:t>Kimberlyn McGrail, UBC</a:t>
                      </a:r>
                      <a:endParaRPr lang="en-US" sz="1300" dirty="0">
                        <a:latin typeface="+mn-lt"/>
                      </a:endParaRPr>
                    </a:p>
                  </a:txBody>
                  <a:tcPr/>
                </a:tc>
                <a:extLst>
                  <a:ext uri="{0D108BD9-81ED-4DB2-BD59-A6C34878D82A}">
                    <a16:rowId xmlns:a16="http://schemas.microsoft.com/office/drawing/2014/main" val="3608244570"/>
                  </a:ext>
                </a:extLst>
              </a:tr>
              <a:tr h="370840">
                <a:tc>
                  <a:txBody>
                    <a:bodyPr/>
                    <a:lstStyle/>
                    <a:p>
                      <a:pPr algn="l" fontAlgn="ctr"/>
                      <a:r>
                        <a:rPr lang="en-US" sz="1300" b="0" i="0" u="none" strike="noStrike" dirty="0">
                          <a:solidFill>
                            <a:srgbClr val="000000"/>
                          </a:solidFill>
                          <a:effectLst/>
                          <a:latin typeface="+mn-lt"/>
                        </a:rPr>
                        <a:t>Policies and Program Innovations that Connect Primary Health Care, Social Services, Public Health and Community Supports in Canada: A Comparative Policy Analysis</a:t>
                      </a:r>
                    </a:p>
                  </a:txBody>
                  <a:tcPr marL="9525" marR="9525" marT="9525" marB="0" anchor="ctr"/>
                </a:tc>
                <a:tc>
                  <a:txBody>
                    <a:bodyPr/>
                    <a:lstStyle/>
                    <a:p>
                      <a:r>
                        <a:rPr lang="en-US" sz="1300" dirty="0" smtClean="0">
                          <a:latin typeface="+mn-lt"/>
                        </a:rPr>
                        <a:t>Jeannie Haggerty, McGill University</a:t>
                      </a:r>
                      <a:endParaRPr lang="en-US" sz="1300" dirty="0">
                        <a:latin typeface="+mn-lt"/>
                      </a:endParaRPr>
                    </a:p>
                  </a:txBody>
                  <a:tcPr/>
                </a:tc>
                <a:tc>
                  <a:txBody>
                    <a:bodyPr/>
                    <a:lstStyle/>
                    <a:p>
                      <a:r>
                        <a:rPr lang="en-US" sz="1300" dirty="0" smtClean="0">
                          <a:latin typeface="+mn-lt"/>
                        </a:rPr>
                        <a:t>Jason Sutherland, UBC</a:t>
                      </a:r>
                    </a:p>
                    <a:p>
                      <a:r>
                        <a:rPr lang="en-US" sz="1300" dirty="0" smtClean="0">
                          <a:latin typeface="+mn-lt"/>
                        </a:rPr>
                        <a:t>Leanne Currie, UBC</a:t>
                      </a:r>
                    </a:p>
                    <a:p>
                      <a:r>
                        <a:rPr lang="en-US" sz="1300" dirty="0" smtClean="0">
                          <a:latin typeface="+mn-lt"/>
                        </a:rPr>
                        <a:t>Nelly</a:t>
                      </a:r>
                      <a:r>
                        <a:rPr lang="en-US" sz="1300" baseline="0" dirty="0" smtClean="0">
                          <a:latin typeface="+mn-lt"/>
                        </a:rPr>
                        <a:t> Oelke, UBCO</a:t>
                      </a:r>
                    </a:p>
                    <a:p>
                      <a:r>
                        <a:rPr lang="en-US" sz="1300" baseline="0" dirty="0" smtClean="0">
                          <a:latin typeface="+mn-lt"/>
                        </a:rPr>
                        <a:t>Dr. Anne Junker, Clinician</a:t>
                      </a:r>
                    </a:p>
                    <a:p>
                      <a:r>
                        <a:rPr lang="en-US" sz="1300" baseline="0" dirty="0" smtClean="0">
                          <a:latin typeface="+mn-lt"/>
                        </a:rPr>
                        <a:t>Victoria Schuckel, Ministry of Health</a:t>
                      </a:r>
                      <a:endParaRPr lang="en-US" sz="1300" dirty="0" smtClean="0">
                        <a:latin typeface="+mn-lt"/>
                      </a:endParaRPr>
                    </a:p>
                  </a:txBody>
                  <a:tcPr/>
                </a:tc>
                <a:extLst>
                  <a:ext uri="{0D108BD9-81ED-4DB2-BD59-A6C34878D82A}">
                    <a16:rowId xmlns:a16="http://schemas.microsoft.com/office/drawing/2014/main" val="1977839151"/>
                  </a:ext>
                </a:extLst>
              </a:tr>
              <a:tr h="370840">
                <a:tc>
                  <a:txBody>
                    <a:bodyPr/>
                    <a:lstStyle/>
                    <a:p>
                      <a:pPr algn="l" fontAlgn="ctr"/>
                      <a:r>
                        <a:rPr lang="en-US" sz="1300" b="0" i="0" u="none" strike="noStrike" dirty="0">
                          <a:solidFill>
                            <a:srgbClr val="000000"/>
                          </a:solidFill>
                          <a:effectLst/>
                          <a:latin typeface="+mn-lt"/>
                        </a:rPr>
                        <a:t>What are the Impacts of Being Formally Enrolled with a GP on Continuity and Integration of Care? Evidence from a Comparison of Quebec and British Columbia</a:t>
                      </a:r>
                    </a:p>
                  </a:txBody>
                  <a:tcPr marL="9525" marR="9525" marT="9525" marB="0" anchor="ctr"/>
                </a:tc>
                <a:tc>
                  <a:txBody>
                    <a:bodyPr/>
                    <a:lstStyle/>
                    <a:p>
                      <a:r>
                        <a:rPr lang="en-US" sz="1300" dirty="0" smtClean="0">
                          <a:latin typeface="+mn-lt"/>
                        </a:rPr>
                        <a:t>Erin Strumpf, McGill University</a:t>
                      </a:r>
                      <a:endParaRPr lang="en-US" sz="1300" dirty="0">
                        <a:latin typeface="+mn-lt"/>
                      </a:endParaRPr>
                    </a:p>
                  </a:txBody>
                  <a:tcPr/>
                </a:tc>
                <a:tc>
                  <a:txBody>
                    <a:bodyPr/>
                    <a:lstStyle/>
                    <a:p>
                      <a:r>
                        <a:rPr lang="en-US" sz="1300" dirty="0" smtClean="0">
                          <a:latin typeface="+mn-lt"/>
                        </a:rPr>
                        <a:t>Kimberlyn McGrail, UBC</a:t>
                      </a:r>
                    </a:p>
                    <a:p>
                      <a:r>
                        <a:rPr lang="en-US" sz="1300" dirty="0" smtClean="0">
                          <a:latin typeface="+mn-lt"/>
                        </a:rPr>
                        <a:t>Miriam</a:t>
                      </a:r>
                      <a:r>
                        <a:rPr lang="en-US" sz="1300" baseline="0" dirty="0" smtClean="0">
                          <a:latin typeface="+mn-lt"/>
                        </a:rPr>
                        <a:t> R Lavergne, SFU</a:t>
                      </a:r>
                    </a:p>
                    <a:p>
                      <a:r>
                        <a:rPr lang="en-US" sz="1300" baseline="0" dirty="0" smtClean="0">
                          <a:latin typeface="+mn-lt"/>
                        </a:rPr>
                        <a:t>Heather Davidson, Ministry of Health</a:t>
                      </a:r>
                      <a:endParaRPr lang="en-US" sz="1300" dirty="0">
                        <a:latin typeface="+mn-lt"/>
                      </a:endParaRPr>
                    </a:p>
                  </a:txBody>
                  <a:tcPr/>
                </a:tc>
                <a:extLst>
                  <a:ext uri="{0D108BD9-81ED-4DB2-BD59-A6C34878D82A}">
                    <a16:rowId xmlns:a16="http://schemas.microsoft.com/office/drawing/2014/main" val="3229103069"/>
                  </a:ext>
                </a:extLst>
              </a:tr>
            </a:tbl>
          </a:graphicData>
        </a:graphic>
      </p:graphicFrame>
    </p:spTree>
    <p:extLst>
      <p:ext uri="{BB962C8B-B14F-4D97-AF65-F5344CB8AC3E}">
        <p14:creationId xmlns:p14="http://schemas.microsoft.com/office/powerpoint/2010/main" val="298382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512886"/>
            <a:ext cx="7772400" cy="1828800"/>
          </a:xfrm>
        </p:spPr>
        <p:txBody>
          <a:bodyPr>
            <a:normAutofit/>
          </a:bodyPr>
          <a:lstStyle/>
          <a:p>
            <a:pPr algn="ctr"/>
            <a:r>
              <a:rPr lang="en-US" sz="3600" b="1" dirty="0" smtClean="0"/>
              <a:t>BC PHCRN EMR data platform: Canadian Primary Care Sentinel Surveillance Network</a:t>
            </a:r>
            <a:endParaRPr lang="en-US" sz="3600" dirty="0"/>
          </a:p>
        </p:txBody>
      </p:sp>
      <p:pic>
        <p:nvPicPr>
          <p:cNvPr id="5" name="Picture 4"/>
          <p:cNvPicPr>
            <a:picLocks noChangeAspect="1"/>
          </p:cNvPicPr>
          <p:nvPr/>
        </p:nvPicPr>
        <p:blipFill>
          <a:blip r:embed="rId3"/>
          <a:stretch>
            <a:fillRect/>
          </a:stretch>
        </p:blipFill>
        <p:spPr>
          <a:xfrm>
            <a:off x="2311879" y="4640868"/>
            <a:ext cx="4477110" cy="1613284"/>
          </a:xfrm>
          <a:prstGeom prst="rect">
            <a:avLst/>
          </a:prstGeom>
        </p:spPr>
      </p:pic>
    </p:spTree>
    <p:extLst>
      <p:ext uri="{BB962C8B-B14F-4D97-AF65-F5344CB8AC3E}">
        <p14:creationId xmlns:p14="http://schemas.microsoft.com/office/powerpoint/2010/main" val="256667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9" descr="ppResearchNetworkMa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418" y="1828800"/>
            <a:ext cx="3242426"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28600" y="2057400"/>
            <a:ext cx="6769417" cy="3046988"/>
          </a:xfrm>
          <a:prstGeom prst="rect">
            <a:avLst/>
          </a:prstGeom>
          <a:noFill/>
        </p:spPr>
        <p:txBody>
          <a:bodyPr wrap="none" rtlCol="0">
            <a:spAutoFit/>
          </a:bodyPr>
          <a:lstStyle/>
          <a:p>
            <a:pPr marL="457200" indent="-457200">
              <a:buFont typeface="Arial"/>
              <a:buChar char="•"/>
            </a:pPr>
            <a:r>
              <a:rPr lang="fr-CA" sz="2400" dirty="0" smtClean="0">
                <a:latin typeface="+mj-lt"/>
                <a:ea typeface="MS PGothic" charset="0"/>
              </a:rPr>
              <a:t>1.6 million Canadian patients</a:t>
            </a:r>
          </a:p>
          <a:p>
            <a:pPr marL="457200" indent="-457200">
              <a:buFont typeface="Arial"/>
              <a:buChar char="•"/>
            </a:pPr>
            <a:r>
              <a:rPr lang="fr-CA" sz="2400" dirty="0" smtClean="0">
                <a:latin typeface="+mj-lt"/>
              </a:rPr>
              <a:t>1248 </a:t>
            </a:r>
            <a:r>
              <a:rPr lang="fr-CA" sz="2400" dirty="0">
                <a:latin typeface="+mj-lt"/>
              </a:rPr>
              <a:t>practices</a:t>
            </a:r>
          </a:p>
          <a:p>
            <a:pPr marL="457200" indent="-457200">
              <a:buFont typeface="Arial"/>
              <a:buChar char="•"/>
            </a:pPr>
            <a:r>
              <a:rPr lang="fr-CA" sz="2400" dirty="0" smtClean="0">
                <a:latin typeface="+mj-lt"/>
              </a:rPr>
              <a:t>12 </a:t>
            </a:r>
            <a:r>
              <a:rPr lang="fr-CA" sz="2400" dirty="0" err="1" smtClean="0">
                <a:latin typeface="+mj-lt"/>
              </a:rPr>
              <a:t>PBRNs</a:t>
            </a:r>
            <a:r>
              <a:rPr lang="fr-CA" sz="2400" dirty="0" smtClean="0">
                <a:latin typeface="+mj-lt"/>
              </a:rPr>
              <a:t> in 8</a:t>
            </a:r>
            <a:r>
              <a:rPr lang="fr-CA" sz="2400" dirty="0" smtClean="0">
                <a:latin typeface="+mj-lt"/>
                <a:ea typeface="MS PGothic" charset="0"/>
              </a:rPr>
              <a:t> provinces, 1 </a:t>
            </a:r>
            <a:r>
              <a:rPr lang="fr-CA" sz="2400" dirty="0" err="1" smtClean="0">
                <a:latin typeface="+mj-lt"/>
                <a:ea typeface="MS PGothic" charset="0"/>
              </a:rPr>
              <a:t>territory</a:t>
            </a:r>
            <a:endParaRPr lang="fr-CA" sz="2400" dirty="0" smtClean="0">
              <a:latin typeface="+mj-lt"/>
              <a:ea typeface="MS PGothic" charset="0"/>
            </a:endParaRPr>
          </a:p>
          <a:p>
            <a:pPr marL="457200" indent="-457200">
              <a:buFont typeface="Arial"/>
              <a:buChar char="•"/>
            </a:pPr>
            <a:r>
              <a:rPr lang="fr-CA" sz="2400" dirty="0" err="1">
                <a:latin typeface="+mj-lt"/>
              </a:rPr>
              <a:t>Some</a:t>
            </a:r>
            <a:r>
              <a:rPr lang="fr-CA" sz="2400" dirty="0">
                <a:latin typeface="+mj-lt"/>
              </a:rPr>
              <a:t> EMR data back to 2003</a:t>
            </a:r>
          </a:p>
          <a:p>
            <a:pPr marL="457200" indent="-457200">
              <a:buFont typeface="Arial"/>
              <a:buChar char="•"/>
            </a:pPr>
            <a:r>
              <a:rPr lang="fr-CA" sz="2400" dirty="0" err="1" smtClean="0">
                <a:latin typeface="+mj-lt"/>
              </a:rPr>
              <a:t>Started</a:t>
            </a:r>
            <a:r>
              <a:rPr lang="fr-CA" sz="2400" dirty="0" smtClean="0">
                <a:latin typeface="+mj-lt"/>
              </a:rPr>
              <a:t> in 2008</a:t>
            </a:r>
          </a:p>
          <a:p>
            <a:pPr marL="457200" indent="-457200">
              <a:buFont typeface="Arial"/>
              <a:buChar char="•"/>
            </a:pPr>
            <a:r>
              <a:rPr lang="fr-CA" sz="2400" dirty="0" smtClean="0">
                <a:latin typeface="+mj-lt"/>
              </a:rPr>
              <a:t>$12.5M  </a:t>
            </a:r>
            <a:r>
              <a:rPr lang="fr-CA" sz="2400" dirty="0" err="1" smtClean="0">
                <a:latin typeface="+mj-lt"/>
              </a:rPr>
              <a:t>funding</a:t>
            </a:r>
            <a:r>
              <a:rPr lang="fr-CA" sz="2400" dirty="0" smtClean="0">
                <a:latin typeface="+mj-lt"/>
              </a:rPr>
              <a:t> </a:t>
            </a:r>
            <a:r>
              <a:rPr lang="fr-CA" sz="2400" dirty="0" err="1" smtClean="0">
                <a:latin typeface="+mj-lt"/>
              </a:rPr>
              <a:t>from</a:t>
            </a:r>
            <a:r>
              <a:rPr lang="fr-CA" sz="2400" dirty="0" smtClean="0">
                <a:latin typeface="+mj-lt"/>
              </a:rPr>
              <a:t> PHAC </a:t>
            </a:r>
          </a:p>
          <a:p>
            <a:pPr marL="457200" indent="-457200">
              <a:buFont typeface="Arial"/>
              <a:buChar char="•"/>
            </a:pPr>
            <a:r>
              <a:rPr lang="fr-CA" sz="2400" dirty="0" err="1" smtClean="0">
                <a:latin typeface="+mj-lt"/>
              </a:rPr>
              <a:t>Strong</a:t>
            </a:r>
            <a:r>
              <a:rPr lang="fr-CA" sz="2400" dirty="0" smtClean="0">
                <a:latin typeface="+mj-lt"/>
              </a:rPr>
              <a:t> </a:t>
            </a:r>
            <a:r>
              <a:rPr lang="fr-CA" sz="2400" dirty="0" err="1" smtClean="0">
                <a:latin typeface="+mj-lt"/>
              </a:rPr>
              <a:t>partnerships</a:t>
            </a:r>
            <a:r>
              <a:rPr lang="fr-CA" sz="2400" dirty="0" smtClean="0">
                <a:latin typeface="+mj-lt"/>
              </a:rPr>
              <a:t> </a:t>
            </a:r>
            <a:r>
              <a:rPr lang="fr-CA" sz="2400" dirty="0" err="1" smtClean="0">
                <a:latin typeface="+mj-lt"/>
              </a:rPr>
              <a:t>with</a:t>
            </a:r>
            <a:r>
              <a:rPr lang="fr-CA" sz="2400" dirty="0" smtClean="0">
                <a:latin typeface="+mj-lt"/>
              </a:rPr>
              <a:t> </a:t>
            </a:r>
            <a:r>
              <a:rPr lang="fr-CA" sz="2400" dirty="0" err="1" smtClean="0">
                <a:latin typeface="+mj-lt"/>
              </a:rPr>
              <a:t>College</a:t>
            </a:r>
            <a:r>
              <a:rPr lang="fr-CA" sz="2400" dirty="0" smtClean="0">
                <a:latin typeface="+mj-lt"/>
              </a:rPr>
              <a:t> of </a:t>
            </a:r>
            <a:r>
              <a:rPr lang="fr-CA" sz="2400" dirty="0" err="1" smtClean="0">
                <a:latin typeface="+mj-lt"/>
              </a:rPr>
              <a:t>Family</a:t>
            </a:r>
            <a:endParaRPr lang="fr-CA" sz="2400" dirty="0" smtClean="0">
              <a:latin typeface="+mj-lt"/>
            </a:endParaRPr>
          </a:p>
          <a:p>
            <a:r>
              <a:rPr lang="fr-CA" sz="2400" dirty="0" err="1" smtClean="0">
                <a:latin typeface="+mj-lt"/>
              </a:rPr>
              <a:t>Physicians</a:t>
            </a:r>
            <a:r>
              <a:rPr lang="fr-CA" sz="2400" dirty="0" smtClean="0">
                <a:latin typeface="+mj-lt"/>
              </a:rPr>
              <a:t> of Canada, </a:t>
            </a:r>
            <a:r>
              <a:rPr lang="fr-CA" sz="2400" dirty="0" err="1" smtClean="0">
                <a:latin typeface="+mj-lt"/>
              </a:rPr>
              <a:t>Queen’s</a:t>
            </a:r>
            <a:r>
              <a:rPr lang="fr-CA" sz="2400" dirty="0" smtClean="0">
                <a:latin typeface="+mj-lt"/>
              </a:rPr>
              <a:t> and </a:t>
            </a:r>
            <a:r>
              <a:rPr lang="fr-CA" sz="2400" dirty="0" err="1" smtClean="0">
                <a:latin typeface="+mj-lt"/>
              </a:rPr>
              <a:t>other</a:t>
            </a:r>
            <a:r>
              <a:rPr lang="fr-CA" sz="2400" dirty="0" smtClean="0">
                <a:latin typeface="+mj-lt"/>
              </a:rPr>
              <a:t> </a:t>
            </a:r>
            <a:r>
              <a:rPr lang="fr-CA" sz="2400" dirty="0" err="1" smtClean="0">
                <a:latin typeface="+mj-lt"/>
              </a:rPr>
              <a:t>Universities</a:t>
            </a:r>
            <a:endParaRPr lang="fr-CA" sz="2400" dirty="0" smtClean="0">
              <a:latin typeface="+mj-lt"/>
            </a:endParaRPr>
          </a:p>
        </p:txBody>
      </p:sp>
      <p:sp>
        <p:nvSpPr>
          <p:cNvPr id="2" name="Rectangle 1"/>
          <p:cNvSpPr/>
          <p:nvPr/>
        </p:nvSpPr>
        <p:spPr>
          <a:xfrm>
            <a:off x="381000" y="1219200"/>
            <a:ext cx="7354347" cy="400110"/>
          </a:xfrm>
          <a:prstGeom prst="rect">
            <a:avLst/>
          </a:prstGeom>
        </p:spPr>
        <p:txBody>
          <a:bodyPr wrap="none">
            <a:spAutoFit/>
          </a:bodyPr>
          <a:lstStyle/>
          <a:p>
            <a:pPr algn="ctr"/>
            <a:r>
              <a:rPr lang="en-US" sz="2000" b="1" dirty="0" smtClean="0">
                <a:latin typeface="Arial" panose="020B0604020202020204" pitchFamily="34" charset="0"/>
                <a:cs typeface="Arial" panose="020B0604020202020204" pitchFamily="34" charset="0"/>
              </a:rPr>
              <a:t>The Canadian Primary Care Sentinel Surveillance Network:</a:t>
            </a:r>
            <a:endParaRPr lang="en-US" sz="2000" b="1" dirty="0">
              <a:latin typeface="Arial" panose="020B0604020202020204" pitchFamily="34" charset="0"/>
              <a:cs typeface="Arial" panose="020B0604020202020204" pitchFamily="34" charset="0"/>
            </a:endParaRPr>
          </a:p>
        </p:txBody>
      </p:sp>
      <p:sp>
        <p:nvSpPr>
          <p:cNvPr id="3" name="5-Point Star 2"/>
          <p:cNvSpPr/>
          <p:nvPr/>
        </p:nvSpPr>
        <p:spPr>
          <a:xfrm>
            <a:off x="6477001" y="3200400"/>
            <a:ext cx="152400" cy="228600"/>
          </a:xfrm>
          <a:prstGeom prst="star5">
            <a:avLst/>
          </a:prstGeom>
          <a:solidFill>
            <a:srgbClr val="FF0000"/>
          </a:solidFill>
          <a:ln w="952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381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914400" y="5410200"/>
            <a:ext cx="7467600" cy="923330"/>
          </a:xfrm>
          <a:prstGeom prst="rect">
            <a:avLst/>
          </a:prstGeom>
          <a:noFill/>
        </p:spPr>
        <p:txBody>
          <a:bodyPr wrap="square" rtlCol="0">
            <a:spAutoFit/>
          </a:bodyPr>
          <a:lstStyle/>
          <a:p>
            <a:pPr algn="ctr"/>
            <a:r>
              <a:rPr lang="en-CA" b="1" dirty="0" smtClean="0"/>
              <a:t>B.C. (</a:t>
            </a:r>
            <a:r>
              <a:rPr lang="en-CA" dirty="0" err="1" smtClean="0"/>
              <a:t>BCPCReN</a:t>
            </a:r>
            <a:r>
              <a:rPr lang="en-CA" dirty="0" smtClean="0"/>
              <a:t>), </a:t>
            </a:r>
            <a:r>
              <a:rPr lang="en-CA" sz="1600" i="1" dirty="0" smtClean="0"/>
              <a:t> </a:t>
            </a:r>
            <a:r>
              <a:rPr lang="en-CA" sz="900" i="1" dirty="0" smtClean="0"/>
              <a:t> </a:t>
            </a:r>
            <a:r>
              <a:rPr lang="en-CA" b="1" dirty="0" smtClean="0"/>
              <a:t>Alberta</a:t>
            </a:r>
            <a:r>
              <a:rPr lang="en-CA" dirty="0" smtClean="0"/>
              <a:t> (</a:t>
            </a:r>
            <a:r>
              <a:rPr lang="en-CA" dirty="0" err="1" smtClean="0"/>
              <a:t>SAPCReN</a:t>
            </a:r>
            <a:r>
              <a:rPr lang="en-CA" dirty="0" smtClean="0"/>
              <a:t>, </a:t>
            </a:r>
            <a:r>
              <a:rPr lang="en-CA" dirty="0" err="1" smtClean="0"/>
              <a:t>NAPCReN</a:t>
            </a:r>
            <a:r>
              <a:rPr lang="en-CA" dirty="0" smtClean="0"/>
              <a:t>), </a:t>
            </a:r>
            <a:r>
              <a:rPr lang="en-CA" b="1" dirty="0" smtClean="0"/>
              <a:t>NWT, Manitoba</a:t>
            </a:r>
            <a:r>
              <a:rPr lang="en-CA" dirty="0" smtClean="0"/>
              <a:t> (</a:t>
            </a:r>
            <a:r>
              <a:rPr lang="en-CA" dirty="0" err="1" smtClean="0"/>
              <a:t>MaPCReN</a:t>
            </a:r>
            <a:r>
              <a:rPr lang="en-CA" dirty="0" smtClean="0"/>
              <a:t>),  </a:t>
            </a:r>
            <a:r>
              <a:rPr lang="en-CA" b="1" dirty="0" smtClean="0"/>
              <a:t>Ontario </a:t>
            </a:r>
            <a:r>
              <a:rPr lang="en-CA" dirty="0" smtClean="0"/>
              <a:t>(DELPHI, UTOPIAN, EON, MUSIC)</a:t>
            </a:r>
            <a:r>
              <a:rPr lang="en-CA" b="1" dirty="0" smtClean="0"/>
              <a:t>, Quebec </a:t>
            </a:r>
            <a:r>
              <a:rPr lang="en-CA" dirty="0" smtClean="0"/>
              <a:t>(RRSPUM)</a:t>
            </a:r>
            <a:r>
              <a:rPr lang="en-CA" b="1" dirty="0" smtClean="0"/>
              <a:t>, Nova Scotia/New Brunswick </a:t>
            </a:r>
            <a:r>
              <a:rPr lang="en-CA" dirty="0" smtClean="0"/>
              <a:t>(</a:t>
            </a:r>
            <a:r>
              <a:rPr lang="en-CA" dirty="0" err="1" smtClean="0"/>
              <a:t>MaRNet</a:t>
            </a:r>
            <a:r>
              <a:rPr lang="en-CA" dirty="0" smtClean="0"/>
              <a:t>), </a:t>
            </a:r>
            <a:r>
              <a:rPr lang="en-CA" b="1" dirty="0" smtClean="0"/>
              <a:t>Newfoundland </a:t>
            </a:r>
            <a:r>
              <a:rPr lang="en-CA" dirty="0" smtClean="0"/>
              <a:t>(APBRN)</a:t>
            </a:r>
            <a:endParaRPr lang="en-CA" sz="1600" i="1" dirty="0"/>
          </a:p>
        </p:txBody>
      </p:sp>
      <p:sp>
        <p:nvSpPr>
          <p:cNvPr id="8" name="TextBox 7"/>
          <p:cNvSpPr txBox="1"/>
          <p:nvPr/>
        </p:nvSpPr>
        <p:spPr>
          <a:xfrm>
            <a:off x="3886200" y="304800"/>
            <a:ext cx="5410200" cy="400110"/>
          </a:xfrm>
          <a:prstGeom prst="rect">
            <a:avLst/>
          </a:prstGeom>
          <a:noFill/>
        </p:spPr>
        <p:txBody>
          <a:bodyPr wrap="square" rtlCol="0">
            <a:spAutoFit/>
          </a:bodyPr>
          <a:lstStyle/>
          <a:p>
            <a:r>
              <a:rPr lang="en-US" sz="2000" b="1" dirty="0" smtClean="0"/>
              <a:t>Unique pan- Canadian primary care database</a:t>
            </a:r>
            <a:endParaRPr lang="en-US" sz="2000" b="1" dirty="0"/>
          </a:p>
        </p:txBody>
      </p:sp>
    </p:spTree>
    <p:extLst>
      <p:ext uri="{BB962C8B-B14F-4D97-AF65-F5344CB8AC3E}">
        <p14:creationId xmlns:p14="http://schemas.microsoft.com/office/powerpoint/2010/main" val="211840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9" descr="ppResearchNetworkMa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6700" y="841375"/>
            <a:ext cx="48006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8"/>
          <p:cNvSpPr txBox="1">
            <a:spLocks noChangeArrowheads="1"/>
          </p:cNvSpPr>
          <p:nvPr/>
        </p:nvSpPr>
        <p:spPr bwMode="auto">
          <a:xfrm>
            <a:off x="341021" y="802366"/>
            <a:ext cx="8732837" cy="5755422"/>
          </a:xfrm>
          <a:prstGeom prst="rect">
            <a:avLst/>
          </a:prstGeom>
          <a:noFill/>
          <a:ln>
            <a:noFill/>
          </a:ln>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CA" sz="1600" b="1" dirty="0"/>
              <a:t>British Columbia</a:t>
            </a:r>
            <a:endParaRPr lang="en-CA" sz="1600" dirty="0"/>
          </a:p>
          <a:p>
            <a:r>
              <a:rPr lang="en-CA" sz="1600" dirty="0" err="1"/>
              <a:t>BCPCReN</a:t>
            </a:r>
            <a:r>
              <a:rPr lang="en-CA" sz="1600" dirty="0"/>
              <a:t>, </a:t>
            </a:r>
            <a:r>
              <a:rPr lang="en-CA" sz="1400" i="1" dirty="0"/>
              <a:t>Vancouver </a:t>
            </a:r>
            <a:endParaRPr lang="en-CA" sz="1400" i="1" dirty="0" smtClean="0"/>
          </a:p>
          <a:p>
            <a:endParaRPr lang="en-CA" sz="800" i="1" dirty="0"/>
          </a:p>
          <a:p>
            <a:r>
              <a:rPr lang="en-CA" sz="1600" b="1" dirty="0"/>
              <a:t>Alberta</a:t>
            </a:r>
            <a:endParaRPr lang="en-CA" sz="1600" dirty="0"/>
          </a:p>
          <a:p>
            <a:r>
              <a:rPr lang="en-CA" sz="1600" dirty="0" err="1" smtClean="0"/>
              <a:t>SAPCReN</a:t>
            </a:r>
            <a:r>
              <a:rPr lang="en-CA" sz="1600" dirty="0"/>
              <a:t>, Calgary </a:t>
            </a:r>
            <a:endParaRPr lang="en-CA" sz="1600" dirty="0" smtClean="0"/>
          </a:p>
          <a:p>
            <a:r>
              <a:rPr lang="en-CA" sz="1600" dirty="0" smtClean="0"/>
              <a:t>AFPRN</a:t>
            </a:r>
            <a:r>
              <a:rPr lang="en-CA" sz="1600" dirty="0"/>
              <a:t>, Edmonton </a:t>
            </a:r>
          </a:p>
          <a:p>
            <a:endParaRPr lang="en-CA" sz="800" b="1" dirty="0" smtClean="0"/>
          </a:p>
          <a:p>
            <a:r>
              <a:rPr lang="en-CA" sz="1600" b="1" dirty="0" smtClean="0"/>
              <a:t>Manitoba</a:t>
            </a:r>
            <a:endParaRPr lang="en-CA" sz="1600" dirty="0"/>
          </a:p>
          <a:p>
            <a:r>
              <a:rPr lang="en-CA" sz="1600" dirty="0" err="1" smtClean="0"/>
              <a:t>MaPCReN</a:t>
            </a:r>
            <a:r>
              <a:rPr lang="en-CA" sz="1600" dirty="0"/>
              <a:t>, </a:t>
            </a:r>
            <a:r>
              <a:rPr lang="en-CA" sz="1600" dirty="0" smtClean="0"/>
              <a:t>Winnipeg</a:t>
            </a:r>
            <a:endParaRPr lang="en-CA" sz="1400" i="1" dirty="0"/>
          </a:p>
          <a:p>
            <a:endParaRPr lang="en-CA" sz="800" b="1" dirty="0"/>
          </a:p>
          <a:p>
            <a:r>
              <a:rPr lang="en-CA" sz="1600" b="1" dirty="0"/>
              <a:t>Ontario</a:t>
            </a:r>
            <a:endParaRPr lang="en-CA" sz="1600" dirty="0"/>
          </a:p>
          <a:p>
            <a:r>
              <a:rPr lang="en-CA" sz="1600" dirty="0" smtClean="0"/>
              <a:t>DELPHI</a:t>
            </a:r>
            <a:r>
              <a:rPr lang="en-CA" sz="1600" dirty="0"/>
              <a:t>, London </a:t>
            </a:r>
            <a:endParaRPr lang="en-CA" sz="1600" dirty="0" smtClean="0"/>
          </a:p>
          <a:p>
            <a:r>
              <a:rPr lang="en-CA" sz="1600" dirty="0" smtClean="0"/>
              <a:t>UTOPIAN</a:t>
            </a:r>
            <a:r>
              <a:rPr lang="en-CA" sz="1600" dirty="0"/>
              <a:t>, Toronto </a:t>
            </a:r>
          </a:p>
          <a:p>
            <a:r>
              <a:rPr lang="en-CA" sz="1600" dirty="0" smtClean="0"/>
              <a:t>EON, Kingston</a:t>
            </a:r>
          </a:p>
          <a:p>
            <a:r>
              <a:rPr lang="en-CA" sz="1600" dirty="0" smtClean="0"/>
              <a:t>McMaster, Hamilton</a:t>
            </a:r>
          </a:p>
          <a:p>
            <a:r>
              <a:rPr lang="en-US" sz="1600" dirty="0" smtClean="0"/>
              <a:t>U of O, Ottawa</a:t>
            </a:r>
            <a:endParaRPr lang="en-CA" sz="1600" dirty="0" smtClean="0"/>
          </a:p>
          <a:p>
            <a:endParaRPr lang="en-CA" sz="800" b="1" dirty="0" smtClean="0"/>
          </a:p>
          <a:p>
            <a:r>
              <a:rPr lang="en-CA" sz="1600" b="1" dirty="0" smtClean="0"/>
              <a:t>Quebec</a:t>
            </a:r>
            <a:endParaRPr lang="en-CA" sz="1600" dirty="0"/>
          </a:p>
          <a:p>
            <a:r>
              <a:rPr lang="fr-CA" sz="1600" dirty="0" smtClean="0"/>
              <a:t>RRSPUM</a:t>
            </a:r>
            <a:r>
              <a:rPr lang="fr-CA" sz="1600" dirty="0"/>
              <a:t>-Réseau de recherche en soins </a:t>
            </a:r>
          </a:p>
          <a:p>
            <a:r>
              <a:rPr lang="fr-CA" sz="1600" dirty="0"/>
              <a:t>   primaires de l'Université de Montréal </a:t>
            </a:r>
            <a:endParaRPr lang="en-CA" sz="800" b="1" dirty="0"/>
          </a:p>
          <a:p>
            <a:endParaRPr lang="en-CA" sz="800" b="1" dirty="0" smtClean="0"/>
          </a:p>
          <a:p>
            <a:r>
              <a:rPr lang="en-CA" sz="1600" b="1" dirty="0" smtClean="0"/>
              <a:t>Nova </a:t>
            </a:r>
            <a:r>
              <a:rPr lang="en-CA" sz="1600" b="1" dirty="0"/>
              <a:t>Scotia/New Brunswick</a:t>
            </a:r>
            <a:endParaRPr lang="en-CA" sz="1600" dirty="0"/>
          </a:p>
          <a:p>
            <a:r>
              <a:rPr lang="en-CA" sz="1600" dirty="0" err="1" smtClean="0"/>
              <a:t>MaRNet</a:t>
            </a:r>
            <a:r>
              <a:rPr lang="en-CA" sz="1600" dirty="0"/>
              <a:t>, Halifax </a:t>
            </a:r>
            <a:endParaRPr lang="en-CA" sz="1600" dirty="0" smtClean="0"/>
          </a:p>
          <a:p>
            <a:endParaRPr lang="en-CA" sz="800" dirty="0" smtClean="0"/>
          </a:p>
          <a:p>
            <a:r>
              <a:rPr lang="en-CA" sz="1600" b="1" dirty="0" smtClean="0"/>
              <a:t>Newfoundland</a:t>
            </a:r>
            <a:endParaRPr lang="en-CA" sz="1600" dirty="0"/>
          </a:p>
          <a:p>
            <a:r>
              <a:rPr lang="en-CA" sz="1600" dirty="0"/>
              <a:t>APBRN, St. </a:t>
            </a:r>
            <a:r>
              <a:rPr lang="en-CA" sz="1600" dirty="0" smtClean="0"/>
              <a:t>John’s</a:t>
            </a:r>
            <a:endParaRPr lang="en-CA" sz="1400" i="1" dirty="0"/>
          </a:p>
        </p:txBody>
      </p:sp>
      <p:sp>
        <p:nvSpPr>
          <p:cNvPr id="3" name="TextBox 2"/>
          <p:cNvSpPr txBox="1"/>
          <p:nvPr/>
        </p:nvSpPr>
        <p:spPr>
          <a:xfrm>
            <a:off x="3131840" y="268148"/>
            <a:ext cx="5941745" cy="461665"/>
          </a:xfrm>
          <a:prstGeom prst="rect">
            <a:avLst/>
          </a:prstGeom>
          <a:noFill/>
        </p:spPr>
        <p:txBody>
          <a:bodyPr wrap="square" rtlCol="0">
            <a:spAutoFit/>
          </a:bodyPr>
          <a:lstStyle/>
          <a:p>
            <a:r>
              <a:rPr lang="en-US" sz="2400" b="1" dirty="0" smtClean="0">
                <a:solidFill>
                  <a:srgbClr val="000000"/>
                </a:solidFill>
              </a:rPr>
              <a:t>CPCSSN Primary Care Research Networks</a:t>
            </a:r>
            <a:endParaRPr lang="en-US" sz="2400" b="1" dirty="0">
              <a:solidFill>
                <a:srgbClr val="000000"/>
              </a:solidFill>
            </a:endParaRPr>
          </a:p>
        </p:txBody>
      </p:sp>
      <p:sp>
        <p:nvSpPr>
          <p:cNvPr id="4" name="TextBox 3"/>
          <p:cNvSpPr txBox="1"/>
          <p:nvPr/>
        </p:nvSpPr>
        <p:spPr>
          <a:xfrm>
            <a:off x="2875232" y="5821006"/>
            <a:ext cx="5890715" cy="400110"/>
          </a:xfrm>
          <a:prstGeom prst="rect">
            <a:avLst/>
          </a:prstGeom>
          <a:noFill/>
        </p:spPr>
        <p:txBody>
          <a:bodyPr wrap="none" rtlCol="0">
            <a:spAutoFit/>
          </a:bodyPr>
          <a:lstStyle/>
          <a:p>
            <a:r>
              <a:rPr lang="fr-CA" sz="2000" b="1" dirty="0" smtClean="0">
                <a:solidFill>
                  <a:srgbClr val="C00000"/>
                </a:solidFill>
              </a:rPr>
              <a:t>12 </a:t>
            </a:r>
            <a:r>
              <a:rPr lang="fr-CA" sz="2000" b="1" dirty="0" err="1">
                <a:solidFill>
                  <a:srgbClr val="C00000"/>
                </a:solidFill>
              </a:rPr>
              <a:t>PBRNs</a:t>
            </a:r>
            <a:r>
              <a:rPr lang="fr-CA" sz="2000" b="1" dirty="0">
                <a:solidFill>
                  <a:srgbClr val="C00000"/>
                </a:solidFill>
              </a:rPr>
              <a:t> </a:t>
            </a:r>
            <a:r>
              <a:rPr lang="fr-CA" sz="2000" b="1" dirty="0" smtClean="0">
                <a:solidFill>
                  <a:srgbClr val="C00000"/>
                </a:solidFill>
              </a:rPr>
              <a:t>in 8 provinces </a:t>
            </a:r>
            <a:r>
              <a:rPr lang="fr-CA" sz="2000" b="1" dirty="0" err="1" smtClean="0">
                <a:solidFill>
                  <a:srgbClr val="C00000"/>
                </a:solidFill>
                <a:latin typeface="Calibri" charset="0"/>
                <a:ea typeface="MS PGothic" charset="0"/>
              </a:rPr>
              <a:t>using</a:t>
            </a:r>
            <a:r>
              <a:rPr lang="fr-CA" sz="2000" b="1" dirty="0" smtClean="0">
                <a:solidFill>
                  <a:srgbClr val="C00000"/>
                </a:solidFill>
                <a:latin typeface="Calibri" charset="0"/>
                <a:ea typeface="MS PGothic" charset="0"/>
              </a:rPr>
              <a:t> 17 </a:t>
            </a:r>
            <a:r>
              <a:rPr lang="fr-CA" sz="2000" b="1" dirty="0" err="1" smtClean="0">
                <a:solidFill>
                  <a:srgbClr val="C00000"/>
                </a:solidFill>
                <a:latin typeface="Calibri" charset="0"/>
                <a:ea typeface="MS PGothic" charset="0"/>
              </a:rPr>
              <a:t>EMRs</a:t>
            </a:r>
            <a:r>
              <a:rPr lang="fr-CA" sz="2000" b="1" dirty="0" smtClean="0">
                <a:solidFill>
                  <a:srgbClr val="C00000"/>
                </a:solidFill>
                <a:latin typeface="Calibri" charset="0"/>
                <a:ea typeface="MS PGothic" charset="0"/>
              </a:rPr>
              <a:t> </a:t>
            </a:r>
            <a:r>
              <a:rPr lang="fr-CA" sz="2000" b="1" dirty="0" err="1" smtClean="0">
                <a:solidFill>
                  <a:srgbClr val="C00000"/>
                </a:solidFill>
              </a:rPr>
              <a:t>across</a:t>
            </a:r>
            <a:r>
              <a:rPr lang="fr-CA" sz="2000" b="1" dirty="0" smtClean="0">
                <a:solidFill>
                  <a:srgbClr val="C00000"/>
                </a:solidFill>
              </a:rPr>
              <a:t> Canada</a:t>
            </a:r>
            <a:endParaRPr lang="en-CA" sz="2000" dirty="0"/>
          </a:p>
        </p:txBody>
      </p:sp>
    </p:spTree>
    <p:extLst>
      <p:ext uri="{BB962C8B-B14F-4D97-AF65-F5344CB8AC3E}">
        <p14:creationId xmlns:p14="http://schemas.microsoft.com/office/powerpoint/2010/main" val="1888032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29" y="164858"/>
            <a:ext cx="8229600" cy="1143000"/>
          </a:xfrm>
        </p:spPr>
        <p:txBody>
          <a:bodyPr>
            <a:normAutofit/>
          </a:bodyPr>
          <a:lstStyle/>
          <a:p>
            <a:r>
              <a:rPr lang="en-US" sz="4000" b="1" dirty="0" smtClean="0"/>
              <a:t>CPCSSN Partner Universities</a:t>
            </a:r>
            <a:endParaRPr lang="en-US" sz="4000" b="1" dirty="0"/>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441" y="5003709"/>
            <a:ext cx="2068900" cy="608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9497" y="3951421"/>
            <a:ext cx="1220788"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921861"/>
            <a:ext cx="1959892" cy="771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458" y="3978853"/>
            <a:ext cx="1062037"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331902"/>
            <a:ext cx="3138488" cy="748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3951" y="2697039"/>
            <a:ext cx="1673225" cy="835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b="55355"/>
          <a:stretch/>
        </p:blipFill>
        <p:spPr bwMode="auto">
          <a:xfrm>
            <a:off x="6930879" y="2729487"/>
            <a:ext cx="1763086" cy="726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8" name="Picture 24"/>
          <p:cNvPicPr>
            <a:picLocks noChangeAspect="1" noChangeArrowheads="1"/>
          </p:cNvPicPr>
          <p:nvPr/>
        </p:nvPicPr>
        <p:blipFill rotWithShape="1">
          <a:blip r:embed="rId9">
            <a:extLst>
              <a:ext uri="{28A0092B-C50C-407E-A947-70E740481C1C}">
                <a14:useLocalDpi xmlns:a14="http://schemas.microsoft.com/office/drawing/2010/main" val="0"/>
              </a:ext>
            </a:extLst>
          </a:blip>
          <a:srcRect b="56101"/>
          <a:stretch/>
        </p:blipFill>
        <p:spPr bwMode="auto">
          <a:xfrm>
            <a:off x="698575" y="1270503"/>
            <a:ext cx="1360488" cy="908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9" name="Picture 25"/>
          <p:cNvPicPr>
            <a:picLocks noChangeAspect="1" noChangeArrowheads="1"/>
          </p:cNvPicPr>
          <p:nvPr/>
        </p:nvPicPr>
        <p:blipFill rotWithShape="1">
          <a:blip r:embed="rId10">
            <a:extLst>
              <a:ext uri="{28A0092B-C50C-407E-A947-70E740481C1C}">
                <a14:useLocalDpi xmlns:a14="http://schemas.microsoft.com/office/drawing/2010/main" val="0"/>
              </a:ext>
            </a:extLst>
          </a:blip>
          <a:srcRect r="52800" b="62674"/>
          <a:stretch/>
        </p:blipFill>
        <p:spPr bwMode="auto">
          <a:xfrm>
            <a:off x="2758742" y="2493155"/>
            <a:ext cx="1921688" cy="849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 name="Picture 26"/>
          <p:cNvPicPr>
            <a:picLocks noChangeAspect="1" noChangeArrowheads="1"/>
          </p:cNvPicPr>
          <p:nvPr/>
        </p:nvPicPr>
        <p:blipFill rotWithShape="1">
          <a:blip r:embed="rId11">
            <a:extLst>
              <a:ext uri="{28A0092B-C50C-407E-A947-70E740481C1C}">
                <a14:useLocalDpi xmlns:a14="http://schemas.microsoft.com/office/drawing/2010/main" val="0"/>
              </a:ext>
            </a:extLst>
          </a:blip>
          <a:srcRect b="47866"/>
          <a:stretch/>
        </p:blipFill>
        <p:spPr bwMode="auto">
          <a:xfrm>
            <a:off x="609600" y="2631075"/>
            <a:ext cx="1887022" cy="936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7"/>
          <p:cNvPicPr>
            <a:picLocks noChangeAspect="1" noChangeArrowheads="1"/>
          </p:cNvPicPr>
          <p:nvPr/>
        </p:nvPicPr>
        <p:blipFill rotWithShape="1">
          <a:blip r:embed="rId12">
            <a:extLst>
              <a:ext uri="{28A0092B-C50C-407E-A947-70E740481C1C}">
                <a14:useLocalDpi xmlns:a14="http://schemas.microsoft.com/office/drawing/2010/main" val="0"/>
              </a:ext>
            </a:extLst>
          </a:blip>
          <a:srcRect b="47028"/>
          <a:stretch/>
        </p:blipFill>
        <p:spPr bwMode="auto">
          <a:xfrm>
            <a:off x="2665135" y="1289553"/>
            <a:ext cx="2359531" cy="830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074" name="Picture 2" descr="http://www.uottawa.ca/brand/sites/www.uottawa.ca.brand/files/uottawa_hor_wg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1600" y="4206690"/>
            <a:ext cx="1434200" cy="38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3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fadedBloodGroup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6"/>
          <p:cNvSpPr txBox="1">
            <a:spLocks noChangeArrowheads="1"/>
          </p:cNvSpPr>
          <p:nvPr/>
        </p:nvSpPr>
        <p:spPr bwMode="auto">
          <a:xfrm>
            <a:off x="5771805" y="250230"/>
            <a:ext cx="305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CA" sz="2400" b="1" dirty="0" smtClean="0">
                <a:solidFill>
                  <a:srgbClr val="000000"/>
                </a:solidFill>
              </a:rPr>
              <a:t>17 EMRs supported</a:t>
            </a:r>
            <a:endParaRPr lang="en-CA" sz="2400" b="1" dirty="0">
              <a:solidFill>
                <a:srgbClr val="000000"/>
              </a:solidFill>
            </a:endParaRPr>
          </a:p>
        </p:txBody>
      </p:sp>
      <p:graphicFrame>
        <p:nvGraphicFramePr>
          <p:cNvPr id="2" name="Table 1"/>
          <p:cNvGraphicFramePr>
            <a:graphicFrameLocks noGrp="1"/>
          </p:cNvGraphicFramePr>
          <p:nvPr>
            <p:extLst/>
          </p:nvPr>
        </p:nvGraphicFramePr>
        <p:xfrm>
          <a:off x="301625" y="968375"/>
          <a:ext cx="8567738" cy="5708394"/>
        </p:xfrm>
        <a:graphic>
          <a:graphicData uri="http://schemas.openxmlformats.org/drawingml/2006/table">
            <a:tbl>
              <a:tblPr>
                <a:tableStyleId>{5C22544A-7EE6-4342-B048-85BDC9FD1C3A}</a:tableStyleId>
              </a:tblPr>
              <a:tblGrid>
                <a:gridCol w="2830215">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929211">
                  <a:extLst>
                    <a:ext uri="{9D8B030D-6E8A-4147-A177-3AD203B41FA5}">
                      <a16:colId xmlns:a16="http://schemas.microsoft.com/office/drawing/2014/main" val="20002"/>
                    </a:ext>
                  </a:extLst>
                </a:gridCol>
              </a:tblGrid>
              <a:tr h="526794">
                <a:tc>
                  <a:txBody>
                    <a:bodyPr/>
                    <a:lstStyle/>
                    <a:p>
                      <a:pPr>
                        <a:spcAft>
                          <a:spcPts val="0"/>
                        </a:spcAft>
                      </a:pPr>
                      <a:r>
                        <a:rPr lang="en-US" sz="2800" dirty="0">
                          <a:solidFill>
                            <a:srgbClr val="FF0000"/>
                          </a:solidFill>
                          <a:effectLst/>
                        </a:rPr>
                        <a:t>Vendor</a:t>
                      </a:r>
                      <a:endParaRPr lang="en-CA" sz="2800" dirty="0">
                        <a:solidFill>
                          <a:srgbClr val="FF0000"/>
                        </a:solidFill>
                        <a:effectLst/>
                        <a:latin typeface="Cambria"/>
                        <a:ea typeface="ヒラギノ角ゴ Pro W3"/>
                        <a:cs typeface="Times New Roman"/>
                      </a:endParaRPr>
                    </a:p>
                  </a:txBody>
                  <a:tcPr marL="19052" marR="19052" marT="0" marB="0"/>
                </a:tc>
                <a:tc>
                  <a:txBody>
                    <a:bodyPr/>
                    <a:lstStyle/>
                    <a:p>
                      <a:pPr>
                        <a:spcAft>
                          <a:spcPts val="0"/>
                        </a:spcAft>
                      </a:pPr>
                      <a:r>
                        <a:rPr lang="en-US" sz="2800" dirty="0">
                          <a:solidFill>
                            <a:srgbClr val="FF0000"/>
                          </a:solidFill>
                          <a:effectLst/>
                        </a:rPr>
                        <a:t>Product</a:t>
                      </a:r>
                      <a:endParaRPr lang="en-CA" sz="2800" dirty="0">
                        <a:solidFill>
                          <a:srgbClr val="FF0000"/>
                        </a:solidFill>
                        <a:effectLst/>
                        <a:latin typeface="Cambria"/>
                        <a:ea typeface="ヒラギノ角ゴ Pro W3"/>
                        <a:cs typeface="Times New Roman"/>
                      </a:endParaRPr>
                    </a:p>
                  </a:txBody>
                  <a:tcPr marL="19052" marR="19052" marT="0" marB="0"/>
                </a:tc>
                <a:tc>
                  <a:txBody>
                    <a:bodyPr/>
                    <a:lstStyle/>
                    <a:p>
                      <a:pPr>
                        <a:spcAft>
                          <a:spcPts val="0"/>
                        </a:spcAft>
                      </a:pPr>
                      <a:r>
                        <a:rPr lang="en-US" sz="2800" dirty="0" smtClean="0">
                          <a:solidFill>
                            <a:srgbClr val="FF0000"/>
                          </a:solidFill>
                          <a:effectLst/>
                        </a:rPr>
                        <a:t>In Provinces</a:t>
                      </a:r>
                      <a:endParaRPr lang="en-CA" sz="2800" dirty="0" smtClean="0">
                        <a:solidFill>
                          <a:srgbClr val="FF0000"/>
                        </a:solidFill>
                        <a:effectLst/>
                        <a:latin typeface="Cambria"/>
                        <a:cs typeface="Times New Roman"/>
                      </a:endParaRPr>
                    </a:p>
                  </a:txBody>
                  <a:tcPr marL="19052" marR="19052" marT="0" marB="0"/>
                </a:tc>
                <a:extLst>
                  <a:ext uri="{0D108BD9-81ED-4DB2-BD59-A6C34878D82A}">
                    <a16:rowId xmlns:a16="http://schemas.microsoft.com/office/drawing/2014/main" val="10000"/>
                  </a:ext>
                </a:extLst>
              </a:tr>
              <a:tr h="36000">
                <a:tc>
                  <a:txBody>
                    <a:bodyPr/>
                    <a:lstStyle/>
                    <a:p>
                      <a:pPr>
                        <a:spcAft>
                          <a:spcPts val="0"/>
                        </a:spcAft>
                      </a:pPr>
                      <a:r>
                        <a:rPr lang="en-US" sz="2000" dirty="0" smtClean="0">
                          <a:effectLst/>
                        </a:rPr>
                        <a:t> </a:t>
                      </a:r>
                      <a:r>
                        <a:rPr lang="en-US" sz="2000" dirty="0" err="1" smtClean="0">
                          <a:effectLst/>
                        </a:rPr>
                        <a:t>Telus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PS Suite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AB, 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1"/>
                  </a:ext>
                </a:extLst>
              </a:tr>
              <a:tr h="36000">
                <a:tc>
                  <a:txBody>
                    <a:bodyPr/>
                    <a:lstStyle/>
                    <a:p>
                      <a:pPr>
                        <a:spcAft>
                          <a:spcPts val="0"/>
                        </a:spcAft>
                      </a:pPr>
                      <a:r>
                        <a:rPr lang="en-US" sz="2000" dirty="0" smtClean="0">
                          <a:effectLst/>
                        </a:rPr>
                        <a:t> </a:t>
                      </a:r>
                      <a:r>
                        <a:rPr lang="en-US" sz="2000" dirty="0" err="1" smtClean="0">
                          <a:effectLst/>
                        </a:rPr>
                        <a:t>Telus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Wolf</a:t>
                      </a:r>
                      <a:endParaRPr lang="en-CA" sz="2000" dirty="0">
                        <a:solidFill>
                          <a:srgbClr val="000000"/>
                        </a:solidFill>
                        <a:effectLst/>
                        <a:latin typeface="Cambria"/>
                        <a:ea typeface="ヒラギノ角ゴ Pro W3"/>
                        <a:cs typeface="Times New Roman"/>
                      </a:endParaRPr>
                    </a:p>
                  </a:txBody>
                  <a:tcPr marL="19052" marR="19052" marT="0" marB="0">
                    <a:solidFill>
                      <a:srgbClr val="92D050"/>
                    </a:solidFill>
                  </a:tcPr>
                </a:tc>
                <a:tc>
                  <a:txBody>
                    <a:bodyPr/>
                    <a:lstStyle/>
                    <a:p>
                      <a:pPr>
                        <a:spcAft>
                          <a:spcPts val="0"/>
                        </a:spcAft>
                      </a:pPr>
                      <a:r>
                        <a:rPr lang="en-US" sz="2000" dirty="0" smtClean="0">
                          <a:effectLst/>
                        </a:rPr>
                        <a:t> BC, AB, NL, NT</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2"/>
                  </a:ext>
                </a:extLst>
              </a:tr>
              <a:tr h="36000">
                <a:tc>
                  <a:txBody>
                    <a:bodyPr/>
                    <a:lstStyle/>
                    <a:p>
                      <a:pPr>
                        <a:spcAft>
                          <a:spcPts val="0"/>
                        </a:spcAft>
                      </a:pPr>
                      <a:r>
                        <a:rPr lang="en-US" sz="2000" dirty="0" smtClean="0">
                          <a:solidFill>
                            <a:schemeClr val="dk1"/>
                          </a:solidFill>
                          <a:effectLst/>
                          <a:latin typeface="+mn-lt"/>
                          <a:ea typeface="+mn-ea"/>
                          <a:cs typeface="+mn-cs"/>
                        </a:rPr>
                        <a:t> </a:t>
                      </a:r>
                      <a:r>
                        <a:rPr lang="en-US" sz="2000" dirty="0" err="1" smtClean="0">
                          <a:solidFill>
                            <a:schemeClr val="dk1"/>
                          </a:solidFill>
                          <a:effectLst/>
                          <a:latin typeface="+mn-lt"/>
                          <a:ea typeface="+mn-ea"/>
                          <a:cs typeface="+mn-cs"/>
                        </a:rPr>
                        <a:t>Telus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Med Access</a:t>
                      </a:r>
                    </a:p>
                  </a:txBody>
                  <a:tcPr marL="19052" marR="19052" marT="0" marB="0">
                    <a:solidFill>
                      <a:srgbClr val="92D050"/>
                    </a:solidFill>
                  </a:tcPr>
                </a:tc>
                <a:tc>
                  <a:txBody>
                    <a:bodyPr/>
                    <a:lstStyle/>
                    <a:p>
                      <a:pPr>
                        <a:spcAft>
                          <a:spcPts val="0"/>
                        </a:spcAft>
                      </a:pPr>
                      <a:r>
                        <a:rPr lang="en-US" sz="2000" dirty="0" smtClean="0">
                          <a:effectLst/>
                        </a:rPr>
                        <a:t> BC, AB</a:t>
                      </a:r>
                    </a:p>
                  </a:txBody>
                  <a:tcPr marL="19052" marR="19052" marT="0" marB="0"/>
                </a:tc>
                <a:extLst>
                  <a:ext uri="{0D108BD9-81ED-4DB2-BD59-A6C34878D82A}">
                    <a16:rowId xmlns:a16="http://schemas.microsoft.com/office/drawing/2014/main" val="10003"/>
                  </a:ext>
                </a:extLst>
              </a:tr>
              <a:tr h="36000">
                <a:tc>
                  <a:txBody>
                    <a:bodyPr/>
                    <a:lstStyle/>
                    <a:p>
                      <a:pPr>
                        <a:spcAft>
                          <a:spcPts val="0"/>
                        </a:spcAft>
                      </a:pPr>
                      <a:r>
                        <a:rPr lang="en-US" sz="2000" dirty="0" smtClean="0">
                          <a:effectLst/>
                        </a:rPr>
                        <a:t> </a:t>
                      </a:r>
                      <a:r>
                        <a:rPr lang="en-US" sz="2000" dirty="0" err="1" smtClean="0">
                          <a:effectLst/>
                        </a:rPr>
                        <a:t>Telus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Nightingale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ON, NS, NL</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4"/>
                  </a:ext>
                </a:extLst>
              </a:tr>
              <a:tr h="36000">
                <a:tc>
                  <a:txBody>
                    <a:bodyPr/>
                    <a:lstStyle/>
                    <a:p>
                      <a:pPr>
                        <a:spcAft>
                          <a:spcPts val="0"/>
                        </a:spcAft>
                      </a:pPr>
                      <a:r>
                        <a:rPr lang="en-US" sz="2000" dirty="0" smtClean="0">
                          <a:effectLst/>
                        </a:rPr>
                        <a:t> </a:t>
                      </a:r>
                      <a:r>
                        <a:rPr lang="en-US" sz="2000" dirty="0" err="1" smtClean="0">
                          <a:effectLst/>
                        </a:rPr>
                        <a:t>Telus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chemeClr val="dk1"/>
                          </a:solidFill>
                          <a:effectLst/>
                          <a:latin typeface="+mn-lt"/>
                          <a:ea typeface="+mn-ea"/>
                          <a:cs typeface="+mn-cs"/>
                        </a:rPr>
                        <a:t> </a:t>
                      </a:r>
                      <a:r>
                        <a:rPr lang="en-US" sz="2000" dirty="0" err="1" smtClean="0">
                          <a:solidFill>
                            <a:schemeClr val="dk1"/>
                          </a:solidFill>
                          <a:effectLst/>
                          <a:latin typeface="+mn-lt"/>
                          <a:ea typeface="+mn-ea"/>
                          <a:cs typeface="+mn-cs"/>
                        </a:rPr>
                        <a:t>Medesync</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solidFill>
                            <a:schemeClr val="dk1"/>
                          </a:solidFill>
                          <a:effectLst/>
                          <a:latin typeface="+mn-lt"/>
                          <a:ea typeface="+mn-ea"/>
                          <a:cs typeface="+mn-cs"/>
                        </a:rPr>
                        <a:t>QC</a:t>
                      </a:r>
                      <a:r>
                        <a:rPr lang="en-US" sz="2000" dirty="0" smtClean="0">
                          <a:solidFill>
                            <a:srgbClr val="000000"/>
                          </a:solidFill>
                          <a:effectLst/>
                          <a:latin typeface="Cambria"/>
                          <a:ea typeface="ヒラギノ角ゴ Pro W3"/>
                          <a:cs typeface="Times New Roman"/>
                        </a:rPr>
                        <a:t> </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5"/>
                  </a:ext>
                </a:extLst>
              </a:tr>
              <a:tr h="36000">
                <a:tc>
                  <a:txBody>
                    <a:bodyPr/>
                    <a:lstStyle/>
                    <a:p>
                      <a:pPr>
                        <a:spcAft>
                          <a:spcPts val="0"/>
                        </a:spcAft>
                      </a:pPr>
                      <a:r>
                        <a:rPr lang="en-CA" sz="2000" dirty="0" smtClean="0">
                          <a:solidFill>
                            <a:srgbClr val="000000"/>
                          </a:solidFill>
                          <a:effectLst/>
                          <a:latin typeface="+mn-lt"/>
                          <a:ea typeface="ヒラギノ角ゴ Pro W3"/>
                          <a:cs typeface="Times New Roman"/>
                        </a:rPr>
                        <a:t> </a:t>
                      </a:r>
                      <a:r>
                        <a:rPr lang="en-CA" sz="2000" dirty="0" err="1" smtClean="0">
                          <a:solidFill>
                            <a:srgbClr val="000000"/>
                          </a:solidFill>
                          <a:effectLst/>
                          <a:latin typeface="+mn-lt"/>
                          <a:ea typeface="ヒラギノ角ゴ Pro W3"/>
                          <a:cs typeface="Times New Roman"/>
                        </a:rPr>
                        <a:t>Intrahealth</a:t>
                      </a:r>
                      <a:endParaRPr lang="en-CA" sz="2000" dirty="0">
                        <a:solidFill>
                          <a:srgbClr val="000000"/>
                        </a:solidFill>
                        <a:effectLst/>
                        <a:latin typeface="+mn-lt"/>
                        <a:ea typeface="ヒラギノ角ゴ Pro W3"/>
                        <a:cs typeface="Times New Roman"/>
                      </a:endParaRPr>
                    </a:p>
                  </a:txBody>
                  <a:tcPr marL="19052" marR="19052" marT="0" marB="0"/>
                </a:tc>
                <a:tc>
                  <a:txBody>
                    <a:bodyPr/>
                    <a:lstStyle/>
                    <a:p>
                      <a:pPr>
                        <a:spcAft>
                          <a:spcPts val="0"/>
                        </a:spcAft>
                      </a:pPr>
                      <a:r>
                        <a:rPr lang="en-CA" sz="2000" dirty="0" smtClean="0">
                          <a:solidFill>
                            <a:srgbClr val="000000"/>
                          </a:solidFill>
                          <a:effectLst/>
                          <a:latin typeface="+mn-lt"/>
                          <a:ea typeface="ヒラギノ角ゴ Pro W3"/>
                          <a:cs typeface="Times New Roman"/>
                        </a:rPr>
                        <a:t> </a:t>
                      </a:r>
                      <a:r>
                        <a:rPr lang="en-CA" sz="2000" dirty="0" err="1" smtClean="0">
                          <a:solidFill>
                            <a:srgbClr val="000000"/>
                          </a:solidFill>
                          <a:effectLst/>
                          <a:latin typeface="+mn-lt"/>
                          <a:ea typeface="ヒラギノ角ゴ Pro W3"/>
                          <a:cs typeface="Times New Roman"/>
                        </a:rPr>
                        <a:t>Intrahealth</a:t>
                      </a:r>
                      <a:endParaRPr lang="en-CA" sz="2000" dirty="0">
                        <a:solidFill>
                          <a:srgbClr val="000000"/>
                        </a:solidFill>
                        <a:effectLst/>
                        <a:latin typeface="+mn-lt"/>
                        <a:ea typeface="ヒラギノ角ゴ Pro W3"/>
                        <a:cs typeface="Times New Roman"/>
                      </a:endParaRPr>
                    </a:p>
                  </a:txBody>
                  <a:tcPr marL="19052" marR="19052" marT="0" marB="0">
                    <a:solidFill>
                      <a:srgbClr val="92D050"/>
                    </a:solidFill>
                  </a:tcPr>
                </a:tc>
                <a:tc>
                  <a:txBody>
                    <a:bodyPr/>
                    <a:lstStyle/>
                    <a:p>
                      <a:pPr>
                        <a:spcAft>
                          <a:spcPts val="0"/>
                        </a:spcAft>
                      </a:pPr>
                      <a:r>
                        <a:rPr lang="en-CA" sz="2000" dirty="0" smtClean="0">
                          <a:solidFill>
                            <a:srgbClr val="000000"/>
                          </a:solidFill>
                          <a:effectLst/>
                          <a:latin typeface="+mn-lt"/>
                          <a:ea typeface="ヒラギノ角ゴ Pro W3"/>
                          <a:cs typeface="Times New Roman"/>
                        </a:rPr>
                        <a:t> BC</a:t>
                      </a:r>
                      <a:endParaRPr lang="en-CA" sz="2000" dirty="0">
                        <a:solidFill>
                          <a:srgbClr val="000000"/>
                        </a:solidFill>
                        <a:effectLst/>
                        <a:latin typeface="+mn-lt"/>
                        <a:ea typeface="ヒラギノ角ゴ Pro W3"/>
                        <a:cs typeface="Times New Roman"/>
                      </a:endParaRPr>
                    </a:p>
                  </a:txBody>
                  <a:tcPr marL="19052" marR="19052" marT="0" marB="0"/>
                </a:tc>
                <a:extLst>
                  <a:ext uri="{0D108BD9-81ED-4DB2-BD59-A6C34878D82A}">
                    <a16:rowId xmlns:a16="http://schemas.microsoft.com/office/drawing/2014/main" val="10006"/>
                  </a:ext>
                </a:extLst>
              </a:tr>
              <a:tr h="36000">
                <a:tc>
                  <a:txBody>
                    <a:bodyPr/>
                    <a:lstStyle/>
                    <a:p>
                      <a:pPr>
                        <a:spcAft>
                          <a:spcPts val="0"/>
                        </a:spcAft>
                      </a:pPr>
                      <a:r>
                        <a:rPr lang="en-US" sz="2000" dirty="0" smtClean="0">
                          <a:effectLst/>
                        </a:rPr>
                        <a:t> QHR</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Accuro</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MB, 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7"/>
                  </a:ext>
                </a:extLst>
              </a:tr>
              <a:tr h="36000">
                <a:tc>
                  <a:txBody>
                    <a:bodyPr/>
                    <a:lstStyle/>
                    <a:p>
                      <a:pPr>
                        <a:spcAft>
                          <a:spcPts val="0"/>
                        </a:spcAft>
                      </a:pPr>
                      <a:r>
                        <a:rPr lang="en-US" sz="2000" dirty="0" smtClean="0">
                          <a:effectLst/>
                        </a:rPr>
                        <a:t> QHR</a:t>
                      </a:r>
                      <a:endParaRPr lang="en-CA" sz="16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Healthscreen</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8"/>
                  </a:ext>
                </a:extLst>
              </a:tr>
              <a:tr h="36000">
                <a:tc>
                  <a:txBody>
                    <a:bodyPr/>
                    <a:lstStyle/>
                    <a:p>
                      <a:pPr>
                        <a:spcAft>
                          <a:spcPts val="0"/>
                        </a:spcAft>
                      </a:pPr>
                      <a:r>
                        <a:rPr lang="en-US" sz="1600" dirty="0" smtClean="0">
                          <a:effectLst/>
                        </a:rPr>
                        <a:t> (open </a:t>
                      </a:r>
                      <a:r>
                        <a:rPr lang="en-US" sz="1600" dirty="0">
                          <a:effectLst/>
                        </a:rPr>
                        <a:t>source </a:t>
                      </a:r>
                      <a:r>
                        <a:rPr lang="en-US" sz="1600" dirty="0" smtClean="0">
                          <a:effectLst/>
                        </a:rPr>
                        <a:t>product VARs)</a:t>
                      </a:r>
                      <a:endParaRPr lang="en-CA" sz="16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OSCAR</a:t>
                      </a:r>
                      <a:endParaRPr lang="en-CA" sz="2000" dirty="0">
                        <a:solidFill>
                          <a:srgbClr val="000000"/>
                        </a:solidFill>
                        <a:effectLst/>
                        <a:latin typeface="Cambria"/>
                        <a:ea typeface="ヒラギノ角ゴ Pro W3"/>
                        <a:cs typeface="Times New Roman"/>
                      </a:endParaRPr>
                    </a:p>
                  </a:txBody>
                  <a:tcPr marL="19052" marR="19052" marT="0" marB="0">
                    <a:solidFill>
                      <a:srgbClr val="92D050"/>
                    </a:solidFill>
                  </a:tcPr>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solidFill>
                            <a:srgbClr val="000000"/>
                          </a:solidFill>
                          <a:effectLst/>
                          <a:latin typeface="+mn-lt"/>
                          <a:ea typeface="ヒラギノ角ゴ Pro W3"/>
                          <a:cs typeface="Times New Roman"/>
                        </a:rPr>
                        <a:t>BC,</a:t>
                      </a:r>
                      <a:r>
                        <a:rPr lang="en-US" sz="2000" dirty="0" smtClean="0">
                          <a:solidFill>
                            <a:srgbClr val="000000"/>
                          </a:solidFill>
                          <a:effectLst/>
                          <a:latin typeface="Cambria"/>
                          <a:ea typeface="ヒラギノ角ゴ Pro W3"/>
                          <a:cs typeface="Times New Roman"/>
                        </a:rPr>
                        <a:t> </a:t>
                      </a:r>
                      <a:r>
                        <a:rPr lang="en-US" sz="2000" baseline="0" dirty="0" smtClean="0">
                          <a:effectLst/>
                        </a:rPr>
                        <a:t>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09"/>
                  </a:ext>
                </a:extLst>
              </a:tr>
              <a:tr h="36000">
                <a:tc>
                  <a:txBody>
                    <a:bodyPr/>
                    <a:lstStyle/>
                    <a:p>
                      <a:pPr>
                        <a:spcAft>
                          <a:spcPts val="0"/>
                        </a:spcAft>
                      </a:pPr>
                      <a:r>
                        <a:rPr lang="en-US" sz="2000" dirty="0" smtClean="0">
                          <a:effectLst/>
                        </a:rPr>
                        <a:t> </a:t>
                      </a:r>
                      <a:r>
                        <a:rPr lang="en-US" sz="2000" dirty="0" err="1" smtClean="0">
                          <a:effectLst/>
                        </a:rPr>
                        <a:t>Telin</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a:t>
                      </a:r>
                      <a:r>
                        <a:rPr lang="en-US" sz="2000" dirty="0" err="1" smtClean="0">
                          <a:effectLst/>
                        </a:rPr>
                        <a:t>Telin</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solidFill>
                            <a:schemeClr val="dk1"/>
                          </a:solidFill>
                          <a:effectLst/>
                          <a:latin typeface="+mn-lt"/>
                          <a:ea typeface="+mn-ea"/>
                          <a:cs typeface="+mn-cs"/>
                        </a:rPr>
                        <a:t>AB</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0"/>
                  </a:ext>
                </a:extLst>
              </a:tr>
              <a:tr h="36000">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err="1" smtClean="0">
                          <a:effectLst/>
                        </a:rPr>
                        <a:t>Healthquest</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err="1" smtClean="0">
                          <a:effectLst/>
                        </a:rPr>
                        <a:t>Healthquest</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solidFill>
                            <a:schemeClr val="dk1"/>
                          </a:solidFill>
                          <a:effectLst/>
                          <a:latin typeface="+mn-lt"/>
                          <a:ea typeface="+mn-ea"/>
                          <a:cs typeface="+mn-cs"/>
                        </a:rPr>
                        <a:t>AB</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1"/>
                  </a:ext>
                </a:extLst>
              </a:tr>
              <a:tr h="36000">
                <a:tc>
                  <a:txBody>
                    <a:bodyPr/>
                    <a:lstStyle/>
                    <a:p>
                      <a:pPr>
                        <a:spcAft>
                          <a:spcPts val="0"/>
                        </a:spcAft>
                      </a:pPr>
                      <a:r>
                        <a:rPr lang="en-US" sz="2000" dirty="0" smtClean="0">
                          <a:effectLst/>
                        </a:rPr>
                        <a:t> Purkinje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Dossier</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QC</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2"/>
                  </a:ext>
                </a:extLst>
              </a:tr>
              <a:tr h="36000">
                <a:tc>
                  <a:txBody>
                    <a:bodyPr/>
                    <a:lstStyle/>
                    <a:p>
                      <a:pPr>
                        <a:spcAft>
                          <a:spcPts val="0"/>
                        </a:spcAft>
                      </a:pPr>
                      <a:r>
                        <a:rPr lang="en-US" sz="2000" dirty="0" smtClean="0">
                          <a:effectLst/>
                        </a:rPr>
                        <a:t> P&amp;P </a:t>
                      </a:r>
                      <a:r>
                        <a:rPr lang="en-US" sz="2000" dirty="0">
                          <a:effectLst/>
                        </a:rPr>
                        <a:t>Data Systems</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CIS EMR</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3"/>
                  </a:ext>
                </a:extLst>
              </a:tr>
              <a:tr h="36000">
                <a:tc>
                  <a:txBody>
                    <a:bodyPr/>
                    <a:lstStyle/>
                    <a:p>
                      <a:pPr>
                        <a:spcAft>
                          <a:spcPts val="0"/>
                        </a:spcAft>
                      </a:pPr>
                      <a:r>
                        <a:rPr lang="en-US" sz="2000" dirty="0" smtClean="0">
                          <a:effectLst/>
                        </a:rPr>
                        <a:t> Purkinje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Dossier</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QC</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4"/>
                  </a:ext>
                </a:extLst>
              </a:tr>
              <a:tr h="36000">
                <a:tc>
                  <a:txBody>
                    <a:bodyPr/>
                    <a:lstStyle/>
                    <a:p>
                      <a:pPr>
                        <a:spcAft>
                          <a:spcPts val="0"/>
                        </a:spcAft>
                      </a:pPr>
                      <a:r>
                        <a:rPr lang="en-US" sz="2000" dirty="0" smtClean="0">
                          <a:effectLst/>
                        </a:rPr>
                        <a:t> Bell </a:t>
                      </a:r>
                      <a:r>
                        <a:rPr lang="en-US" sz="2000" dirty="0">
                          <a:effectLst/>
                        </a:rPr>
                        <a:t>Canada</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chemeClr val="dk1"/>
                          </a:solidFill>
                          <a:effectLst/>
                          <a:latin typeface="+mn-lt"/>
                          <a:ea typeface="+mn-ea"/>
                          <a:cs typeface="+mn-cs"/>
                        </a:rPr>
                        <a:t> Xwave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solidFill>
                            <a:schemeClr val="dk1"/>
                          </a:solidFill>
                          <a:effectLst/>
                          <a:latin typeface="+mn-lt"/>
                          <a:ea typeface="+mn-ea"/>
                          <a:cs typeface="+mn-cs"/>
                        </a:rPr>
                        <a:t>ON</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5"/>
                  </a:ext>
                </a:extLst>
              </a:tr>
              <a:tr h="36000">
                <a:tc>
                  <a:txBody>
                    <a:bodyPr/>
                    <a:lstStyle/>
                    <a:p>
                      <a:pPr>
                        <a:spcAft>
                          <a:spcPts val="0"/>
                        </a:spcAft>
                      </a:pPr>
                      <a:r>
                        <a:rPr lang="en-US" sz="2000" dirty="0" smtClean="0">
                          <a:effectLst/>
                        </a:rPr>
                        <a:t> Da </a:t>
                      </a:r>
                      <a:r>
                        <a:rPr lang="en-US" sz="2000" dirty="0">
                          <a:effectLst/>
                        </a:rPr>
                        <a:t>Vinci</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Da Vinci</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QC</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6"/>
                  </a:ext>
                </a:extLst>
              </a:tr>
              <a:tr h="36000">
                <a:tc>
                  <a:txBody>
                    <a:bodyPr/>
                    <a:lstStyle/>
                    <a:p>
                      <a:pPr>
                        <a:spcAft>
                          <a:spcPts val="0"/>
                        </a:spcAft>
                      </a:pPr>
                      <a:r>
                        <a:rPr lang="en-US" sz="2000" dirty="0" smtClean="0">
                          <a:effectLst/>
                        </a:rPr>
                        <a:t> Jonoke</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effectLst/>
                        </a:rPr>
                        <a:t> </a:t>
                      </a:r>
                      <a:r>
                        <a:rPr lang="en-US" sz="2000" dirty="0" err="1" smtClean="0">
                          <a:effectLst/>
                        </a:rPr>
                        <a:t>JonokeMed</a:t>
                      </a:r>
                      <a:endParaRPr lang="en-CA" sz="2000" dirty="0">
                        <a:solidFill>
                          <a:srgbClr val="000000"/>
                        </a:solidFill>
                        <a:effectLst/>
                        <a:latin typeface="Cambria"/>
                        <a:ea typeface="ヒラギノ角ゴ Pro W3"/>
                        <a:cs typeface="Times New Roman"/>
                      </a:endParaRPr>
                    </a:p>
                  </a:txBody>
                  <a:tcPr marL="19052" marR="19052" marT="0" marB="0"/>
                </a:tc>
                <a:tc>
                  <a:txBody>
                    <a:bodyPr/>
                    <a:lstStyle/>
                    <a:p>
                      <a:pPr>
                        <a:spcAft>
                          <a:spcPts val="0"/>
                        </a:spcAft>
                      </a:pPr>
                      <a:r>
                        <a:rPr lang="en-US" sz="2000" dirty="0" smtClean="0">
                          <a:solidFill>
                            <a:srgbClr val="000000"/>
                          </a:solidFill>
                          <a:effectLst/>
                          <a:latin typeface="Cambria"/>
                          <a:ea typeface="ヒラギノ角ゴ Pro W3"/>
                          <a:cs typeface="Times New Roman"/>
                        </a:rPr>
                        <a:t> </a:t>
                      </a:r>
                      <a:r>
                        <a:rPr lang="en-US" sz="2000" dirty="0" smtClean="0">
                          <a:effectLst/>
                        </a:rPr>
                        <a:t>MB</a:t>
                      </a:r>
                      <a:endParaRPr lang="en-CA" sz="2000" dirty="0">
                        <a:solidFill>
                          <a:srgbClr val="000000"/>
                        </a:solidFill>
                        <a:effectLst/>
                        <a:latin typeface="Cambria"/>
                        <a:ea typeface="ヒラギノ角ゴ Pro W3"/>
                        <a:cs typeface="Times New Roman"/>
                      </a:endParaRPr>
                    </a:p>
                  </a:txBody>
                  <a:tcPr marL="19052" marR="19052"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085481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blan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Text Box 5"/>
          <p:cNvSpPr txBox="1">
            <a:spLocks noChangeArrowheads="1"/>
          </p:cNvSpPr>
          <p:nvPr/>
        </p:nvSpPr>
        <p:spPr bwMode="auto">
          <a:xfrm>
            <a:off x="3756025" y="319088"/>
            <a:ext cx="184150" cy="366712"/>
          </a:xfrm>
          <a:prstGeom prst="rect">
            <a:avLst/>
          </a:prstGeom>
          <a:noFill/>
          <a:ln w="9525">
            <a:noFill/>
            <a:miter lim="800000"/>
            <a:headEnd/>
            <a:tailEnd/>
          </a:ln>
        </p:spPr>
        <p:txBody>
          <a:bodyPr wrap="none">
            <a:spAutoFit/>
          </a:bodyPr>
          <a:lstStyle/>
          <a:p>
            <a:endParaRPr lang="fr-FR">
              <a:cs typeface="Arial" charset="0"/>
            </a:endParaRPr>
          </a:p>
        </p:txBody>
      </p:sp>
      <p:sp>
        <p:nvSpPr>
          <p:cNvPr id="28675" name="Text Box 6"/>
          <p:cNvSpPr txBox="1">
            <a:spLocks noChangeArrowheads="1"/>
          </p:cNvSpPr>
          <p:nvPr/>
        </p:nvSpPr>
        <p:spPr bwMode="auto">
          <a:xfrm>
            <a:off x="5486400" y="304800"/>
            <a:ext cx="2920992" cy="461665"/>
          </a:xfrm>
          <a:prstGeom prst="rect">
            <a:avLst/>
          </a:prstGeom>
          <a:noFill/>
          <a:ln w="9525">
            <a:noFill/>
            <a:miter lim="800000"/>
            <a:headEnd/>
            <a:tailEnd/>
          </a:ln>
        </p:spPr>
        <p:txBody>
          <a:bodyPr wrap="none">
            <a:spAutoFit/>
          </a:bodyPr>
          <a:lstStyle/>
          <a:p>
            <a:r>
              <a:rPr lang="en-US" sz="2400" b="1" dirty="0" smtClean="0">
                <a:latin typeface="Helvetica Neue Light"/>
                <a:cs typeface="Arial" charset="0"/>
              </a:rPr>
              <a:t>Privacy and Ethics</a:t>
            </a:r>
            <a:endParaRPr lang="en-US" sz="2400" b="1" dirty="0">
              <a:latin typeface="Helvetica Neue Light"/>
              <a:cs typeface="Arial" charset="0"/>
            </a:endParaRPr>
          </a:p>
        </p:txBody>
      </p:sp>
      <p:pic>
        <p:nvPicPr>
          <p:cNvPr id="2051" name="Picture 3" descr="HP-IAPP_AwardWinner-2013_FINA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77253"/>
            <a:ext cx="745140" cy="869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a:hlinkClick r:id="rId4"/>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940175" y="1371599"/>
            <a:ext cx="4822825" cy="42056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r>
              <a:rPr lang="en-US" dirty="0" smtClean="0"/>
              <a:t>Opt-out consent</a:t>
            </a:r>
          </a:p>
          <a:p>
            <a:r>
              <a:rPr lang="en-US" dirty="0" smtClean="0"/>
              <a:t>12 Research Ethics Board approvals</a:t>
            </a:r>
          </a:p>
          <a:p>
            <a:r>
              <a:rPr lang="en-US" dirty="0" smtClean="0"/>
              <a:t>Stored in a highly secure facility</a:t>
            </a:r>
          </a:p>
          <a:p>
            <a:r>
              <a:rPr lang="en-US" dirty="0" smtClean="0"/>
              <a:t>Data are de-identified</a:t>
            </a:r>
            <a:endParaRPr lang="en-US" dirty="0"/>
          </a:p>
        </p:txBody>
      </p:sp>
    </p:spTree>
    <p:extLst>
      <p:ext uri="{BB962C8B-B14F-4D97-AF65-F5344CB8AC3E}">
        <p14:creationId xmlns:p14="http://schemas.microsoft.com/office/powerpoint/2010/main" val="240864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CPCSSN – Data</a:t>
            </a:r>
            <a:endParaRPr lang="en-US" dirty="0"/>
          </a:p>
        </p:txBody>
      </p:sp>
      <p:pic>
        <p:nvPicPr>
          <p:cNvPr id="1026" name="Picture 2" descr="Big Data Smart 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465" y="2117599"/>
            <a:ext cx="4837063" cy="31924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384048" y="1686538"/>
            <a:ext cx="3324828" cy="404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Provider profile</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Patient socio-demographics </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Disease/ health condition </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Encounter data </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Risk factor data </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Examination data</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Medications</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Laboratory data</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Referral data</a:t>
            </a: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 Procedure data </a:t>
            </a:r>
          </a:p>
        </p:txBody>
      </p:sp>
    </p:spTree>
    <p:extLst>
      <p:ext uri="{BB962C8B-B14F-4D97-AF65-F5344CB8AC3E}">
        <p14:creationId xmlns:p14="http://schemas.microsoft.com/office/powerpoint/2010/main" val="21894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Disclosure</a:t>
            </a:r>
            <a:endParaRPr lang="en-CA" dirty="0"/>
          </a:p>
        </p:txBody>
      </p:sp>
      <p:sp>
        <p:nvSpPr>
          <p:cNvPr id="3" name="Content Placeholder 2"/>
          <p:cNvSpPr>
            <a:spLocks noGrp="1"/>
          </p:cNvSpPr>
          <p:nvPr>
            <p:ph idx="1"/>
          </p:nvPr>
        </p:nvSpPr>
        <p:spPr>
          <a:xfrm>
            <a:off x="457200" y="1981200"/>
            <a:ext cx="8229600" cy="4149725"/>
          </a:xfrm>
        </p:spPr>
        <p:txBody>
          <a:bodyPr/>
          <a:lstStyle/>
          <a:p>
            <a:pPr>
              <a:defRPr/>
            </a:pPr>
            <a:r>
              <a:rPr lang="en-CA" sz="2400" b="1" dirty="0" smtClean="0"/>
              <a:t>Presenters: </a:t>
            </a:r>
            <a:r>
              <a:rPr lang="en-CA" sz="2400" dirty="0"/>
              <a:t>Sabrina </a:t>
            </a:r>
            <a:r>
              <a:rPr lang="en-CA" sz="2400" dirty="0" smtClean="0"/>
              <a:t>Wong, Fiona Duncan, Shana Ooms, Annette Garm</a:t>
            </a:r>
            <a:endParaRPr lang="en-CA" sz="2400" dirty="0"/>
          </a:p>
          <a:p>
            <a:pPr>
              <a:defRPr/>
            </a:pPr>
            <a:endParaRPr lang="en-CA" sz="2400" b="1" dirty="0"/>
          </a:p>
          <a:p>
            <a:pPr>
              <a:defRPr/>
            </a:pPr>
            <a:r>
              <a:rPr lang="en-CA" sz="2400" b="1" dirty="0"/>
              <a:t>Relationships with commercial interests:</a:t>
            </a:r>
          </a:p>
          <a:p>
            <a:pPr lvl="1">
              <a:defRPr/>
            </a:pPr>
            <a:r>
              <a:rPr lang="en-CA" sz="2000" b="1" dirty="0"/>
              <a:t>Grants/Research Support: </a:t>
            </a:r>
            <a:r>
              <a:rPr lang="en-CA" sz="2000" b="1" dirty="0" smtClean="0"/>
              <a:t>BC PHCRN, TRANSFORMATION, and FRAILTY are supported by the Canadian Institutes for Health Research and the Michael Smith Foundation for Health Research</a:t>
            </a:r>
          </a:p>
          <a:p>
            <a:pPr lvl="1">
              <a:defRPr/>
            </a:pPr>
            <a:r>
              <a:rPr lang="en-CA" sz="2000" b="1" dirty="0" smtClean="0"/>
              <a:t>Speakers </a:t>
            </a:r>
            <a:r>
              <a:rPr lang="en-CA" sz="2000" b="1" dirty="0"/>
              <a:t>Bureau/Honoraria: None</a:t>
            </a:r>
          </a:p>
          <a:p>
            <a:pPr lvl="1">
              <a:defRPr/>
            </a:pPr>
            <a:r>
              <a:rPr lang="en-CA" sz="2000" b="1" dirty="0"/>
              <a:t>Consulting Fees: None</a:t>
            </a:r>
          </a:p>
          <a:p>
            <a:pPr lvl="1">
              <a:defRPr/>
            </a:pPr>
            <a:r>
              <a:rPr lang="en-CA" sz="2000" b="1" dirty="0"/>
              <a:t>Other: None</a:t>
            </a:r>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F8B91C-F8DE-4EEE-9419-AC3F08F78539}" type="slidenum">
              <a:rPr lang="en-US" altLang="en-US"/>
              <a:pPr/>
              <a:t>2</a:t>
            </a:fld>
            <a:endParaRPr lang="en-US" altLang="en-US"/>
          </a:p>
        </p:txBody>
      </p:sp>
    </p:spTree>
    <p:extLst>
      <p:ext uri="{BB962C8B-B14F-4D97-AF65-F5344CB8AC3E}">
        <p14:creationId xmlns:p14="http://schemas.microsoft.com/office/powerpoint/2010/main" val="290843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in database:</a:t>
            </a:r>
            <a:endParaRPr lang="en-US" dirty="0"/>
          </a:p>
        </p:txBody>
      </p:sp>
      <p:sp>
        <p:nvSpPr>
          <p:cNvPr id="8" name="Rectangle 5"/>
          <p:cNvSpPr>
            <a:spLocks noChangeArrowheads="1"/>
          </p:cNvSpPr>
          <p:nvPr/>
        </p:nvSpPr>
        <p:spPr bwMode="auto">
          <a:xfrm>
            <a:off x="384049" y="1367360"/>
            <a:ext cx="4929824" cy="32060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ct val="90000"/>
              </a:lnSpc>
              <a:spcBef>
                <a:spcPts val="1000"/>
              </a:spcBef>
              <a:buFont typeface="Arial" panose="020B0604020202020204" pitchFamily="34" charset="0"/>
              <a:buChar char="•"/>
              <a:defRPr/>
            </a:pPr>
            <a:r>
              <a:rPr lang="en-US" sz="2000" dirty="0" smtClean="0">
                <a:solidFill>
                  <a:schemeClr val="bg2">
                    <a:lumMod val="25000"/>
                  </a:schemeClr>
                </a:solidFill>
                <a:latin typeface="+mj-lt"/>
              </a:rPr>
              <a:t>Chronic </a:t>
            </a:r>
            <a:r>
              <a:rPr lang="en-US" sz="2000" dirty="0">
                <a:solidFill>
                  <a:schemeClr val="bg2">
                    <a:lumMod val="25000"/>
                  </a:schemeClr>
                </a:solidFill>
                <a:latin typeface="+mj-lt"/>
              </a:rPr>
              <a:t>Obstructive Lung </a:t>
            </a:r>
            <a:r>
              <a:rPr lang="en-US" sz="2000" dirty="0" smtClean="0">
                <a:solidFill>
                  <a:schemeClr val="bg2">
                    <a:lumMod val="25000"/>
                  </a:schemeClr>
                </a:solidFill>
                <a:latin typeface="+mj-lt"/>
              </a:rPr>
              <a:t>Disease     29,146</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Depression	</a:t>
            </a:r>
            <a:r>
              <a:rPr lang="en-US" sz="2000" dirty="0" smtClean="0">
                <a:solidFill>
                  <a:schemeClr val="bg2">
                    <a:lumMod val="25000"/>
                  </a:schemeClr>
                </a:solidFill>
                <a:latin typeface="+mj-lt"/>
              </a:rPr>
              <a:t>		  108,775</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Diabetes		   </a:t>
            </a:r>
            <a:r>
              <a:rPr lang="en-US" sz="2000" dirty="0" smtClean="0">
                <a:solidFill>
                  <a:schemeClr val="bg2">
                    <a:lumMod val="25000"/>
                  </a:schemeClr>
                </a:solidFill>
                <a:latin typeface="+mj-lt"/>
              </a:rPr>
              <a:t>	    67,651</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Hypertension	</a:t>
            </a:r>
            <a:r>
              <a:rPr lang="en-US" sz="2000" dirty="0" smtClean="0">
                <a:solidFill>
                  <a:schemeClr val="bg2">
                    <a:lumMod val="25000"/>
                  </a:schemeClr>
                </a:solidFill>
                <a:latin typeface="+mj-lt"/>
              </a:rPr>
              <a:t>		  148,300</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Osteoarthritis	   </a:t>
            </a:r>
            <a:r>
              <a:rPr lang="en-US" sz="2000" dirty="0" smtClean="0">
                <a:solidFill>
                  <a:schemeClr val="bg2">
                    <a:lumMod val="25000"/>
                  </a:schemeClr>
                </a:solidFill>
                <a:latin typeface="+mj-lt"/>
              </a:rPr>
              <a:t>		    77,235</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Dementia		   </a:t>
            </a:r>
            <a:r>
              <a:rPr lang="en-US" sz="2000" dirty="0" smtClean="0">
                <a:solidFill>
                  <a:schemeClr val="bg2">
                    <a:lumMod val="25000"/>
                  </a:schemeClr>
                </a:solidFill>
                <a:latin typeface="+mj-lt"/>
              </a:rPr>
              <a:t>	    18,199</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Epilepsy		      </a:t>
            </a:r>
            <a:r>
              <a:rPr lang="en-US" sz="2000" dirty="0" smtClean="0">
                <a:solidFill>
                  <a:schemeClr val="bg2">
                    <a:lumMod val="25000"/>
                  </a:schemeClr>
                </a:solidFill>
                <a:latin typeface="+mj-lt"/>
              </a:rPr>
              <a:t>	      8,477</a:t>
            </a:r>
            <a:endParaRPr lang="en-US" sz="2000" dirty="0">
              <a:solidFill>
                <a:schemeClr val="bg2">
                  <a:lumMod val="25000"/>
                </a:schemeClr>
              </a:solidFill>
              <a:latin typeface="+mj-lt"/>
            </a:endParaRPr>
          </a:p>
          <a:p>
            <a:pPr marL="228600" indent="-228600">
              <a:lnSpc>
                <a:spcPct val="90000"/>
              </a:lnSpc>
              <a:spcBef>
                <a:spcPts val="1000"/>
              </a:spcBef>
              <a:buFont typeface="Arial" panose="020B0604020202020204" pitchFamily="34" charset="0"/>
              <a:buChar char="•"/>
              <a:defRPr/>
            </a:pPr>
            <a:r>
              <a:rPr lang="en-US" sz="2000" dirty="0">
                <a:solidFill>
                  <a:schemeClr val="bg2">
                    <a:lumMod val="25000"/>
                  </a:schemeClr>
                </a:solidFill>
                <a:latin typeface="+mj-lt"/>
              </a:rPr>
              <a:t>Parkinson’s Disease </a:t>
            </a:r>
            <a:r>
              <a:rPr lang="en-US" sz="2000" dirty="0" smtClean="0">
                <a:solidFill>
                  <a:schemeClr val="bg2">
                    <a:lumMod val="25000"/>
                  </a:schemeClr>
                </a:solidFill>
                <a:latin typeface="+mj-lt"/>
              </a:rPr>
              <a:t>		      2,675</a:t>
            </a:r>
            <a:endParaRPr lang="en-US" sz="2000" dirty="0">
              <a:solidFill>
                <a:schemeClr val="bg2">
                  <a:lumMod val="25000"/>
                </a:schemeClr>
              </a:solidFill>
              <a:latin typeface="+mj-lt"/>
            </a:endParaRPr>
          </a:p>
        </p:txBody>
      </p:sp>
      <p:pic>
        <p:nvPicPr>
          <p:cNvPr id="3" name="Picture 2"/>
          <p:cNvPicPr>
            <a:picLocks noChangeAspect="1"/>
          </p:cNvPicPr>
          <p:nvPr/>
        </p:nvPicPr>
        <p:blipFill>
          <a:blip r:embed="rId2"/>
          <a:stretch>
            <a:fillRect/>
          </a:stretch>
        </p:blipFill>
        <p:spPr>
          <a:xfrm>
            <a:off x="3852737" y="4733718"/>
            <a:ext cx="3324439" cy="1726772"/>
          </a:xfrm>
          <a:prstGeom prst="rect">
            <a:avLst/>
          </a:prstGeom>
        </p:spPr>
      </p:pic>
      <p:pic>
        <p:nvPicPr>
          <p:cNvPr id="4" name="Picture 3"/>
          <p:cNvPicPr>
            <a:picLocks noChangeAspect="1"/>
          </p:cNvPicPr>
          <p:nvPr/>
        </p:nvPicPr>
        <p:blipFill>
          <a:blip r:embed="rId3"/>
          <a:stretch>
            <a:fillRect/>
          </a:stretch>
        </p:blipFill>
        <p:spPr>
          <a:xfrm>
            <a:off x="6061511" y="2132090"/>
            <a:ext cx="2231329" cy="1676545"/>
          </a:xfrm>
          <a:prstGeom prst="rect">
            <a:avLst/>
          </a:prstGeom>
        </p:spPr>
      </p:pic>
    </p:spTree>
    <p:extLst>
      <p:ext uri="{BB962C8B-B14F-4D97-AF65-F5344CB8AC3E}">
        <p14:creationId xmlns:p14="http://schemas.microsoft.com/office/powerpoint/2010/main" val="222263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59469"/>
            <a:ext cx="8412480" cy="822960"/>
          </a:xfrm>
        </p:spPr>
        <p:txBody>
          <a:bodyPr>
            <a:normAutofit fontScale="90000"/>
          </a:bodyPr>
          <a:lstStyle/>
          <a:p>
            <a:r>
              <a:rPr lang="en-US" dirty="0" smtClean="0"/>
              <a:t>Using the CPCSSN Platform: Fraser Health Authority CARES project</a:t>
            </a:r>
            <a:endParaRPr lang="en-US" dirty="0"/>
          </a:p>
        </p:txBody>
      </p:sp>
      <p:pic>
        <p:nvPicPr>
          <p:cNvPr id="3" name="Picture 2"/>
          <p:cNvPicPr>
            <a:picLocks noChangeAspect="1"/>
          </p:cNvPicPr>
          <p:nvPr/>
        </p:nvPicPr>
        <p:blipFill>
          <a:blip r:embed="rId2"/>
          <a:stretch>
            <a:fillRect/>
          </a:stretch>
        </p:blipFill>
        <p:spPr>
          <a:xfrm>
            <a:off x="798249" y="1182429"/>
            <a:ext cx="7547502" cy="4493141"/>
          </a:xfrm>
          <a:prstGeom prst="rect">
            <a:avLst/>
          </a:prstGeom>
        </p:spPr>
      </p:pic>
    </p:spTree>
    <p:extLst>
      <p:ext uri="{BB962C8B-B14F-4D97-AF65-F5344CB8AC3E}">
        <p14:creationId xmlns:p14="http://schemas.microsoft.com/office/powerpoint/2010/main" val="93010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F20017-F174-48C8-958F-29CFC6187247}"/>
              </a:ext>
            </a:extLst>
          </p:cNvPr>
          <p:cNvSpPr txBox="1">
            <a:spLocks/>
          </p:cNvSpPr>
          <p:nvPr/>
        </p:nvSpPr>
        <p:spPr>
          <a:xfrm>
            <a:off x="254479" y="0"/>
            <a:ext cx="8294298" cy="1470025"/>
          </a:xfrm>
          <a:prstGeom prst="rect">
            <a:avLst/>
          </a:prstGeom>
        </p:spPr>
        <p:txBody>
          <a:bodyPr/>
          <a:lstStyle>
            <a:lvl1pPr algn="l" rtl="0" eaLnBrk="0" fontAlgn="base" hangingPunct="0">
              <a:spcBef>
                <a:spcPct val="0"/>
              </a:spcBef>
              <a:spcAft>
                <a:spcPct val="0"/>
              </a:spcAft>
              <a:defRPr sz="3200" b="1">
                <a:solidFill>
                  <a:srgbClr val="074B88"/>
                </a:solidFill>
                <a:latin typeface="+mj-lt"/>
                <a:ea typeface="+mj-ea"/>
                <a:cs typeface="+mj-cs"/>
              </a:defRPr>
            </a:lvl1pPr>
            <a:lvl2pPr algn="l" rtl="0" eaLnBrk="0" fontAlgn="base" hangingPunct="0">
              <a:spcBef>
                <a:spcPct val="0"/>
              </a:spcBef>
              <a:spcAft>
                <a:spcPct val="0"/>
              </a:spcAft>
              <a:defRPr sz="3200" b="1">
                <a:solidFill>
                  <a:srgbClr val="074B88"/>
                </a:solidFill>
                <a:latin typeface="Tahoma" pitchFamily="34" charset="0"/>
              </a:defRPr>
            </a:lvl2pPr>
            <a:lvl3pPr algn="l" rtl="0" eaLnBrk="0" fontAlgn="base" hangingPunct="0">
              <a:spcBef>
                <a:spcPct val="0"/>
              </a:spcBef>
              <a:spcAft>
                <a:spcPct val="0"/>
              </a:spcAft>
              <a:defRPr sz="3200" b="1">
                <a:solidFill>
                  <a:srgbClr val="074B88"/>
                </a:solidFill>
                <a:latin typeface="Tahoma" pitchFamily="34" charset="0"/>
              </a:defRPr>
            </a:lvl3pPr>
            <a:lvl4pPr algn="l" rtl="0" eaLnBrk="0" fontAlgn="base" hangingPunct="0">
              <a:spcBef>
                <a:spcPct val="0"/>
              </a:spcBef>
              <a:spcAft>
                <a:spcPct val="0"/>
              </a:spcAft>
              <a:defRPr sz="3200" b="1">
                <a:solidFill>
                  <a:srgbClr val="074B88"/>
                </a:solidFill>
                <a:latin typeface="Tahoma" pitchFamily="34" charset="0"/>
              </a:defRPr>
            </a:lvl4pPr>
            <a:lvl5pPr algn="l" rtl="0" eaLnBrk="0" fontAlgn="base" hangingPunct="0">
              <a:spcBef>
                <a:spcPct val="0"/>
              </a:spcBef>
              <a:spcAft>
                <a:spcPct val="0"/>
              </a:spcAft>
              <a:defRPr sz="3200" b="1">
                <a:solidFill>
                  <a:srgbClr val="074B88"/>
                </a:solidFill>
                <a:latin typeface="Tahoma" pitchFamily="34" charset="0"/>
              </a:defRPr>
            </a:lvl5pPr>
            <a:lvl6pPr marL="457200" algn="l" rtl="0" fontAlgn="base">
              <a:spcBef>
                <a:spcPct val="0"/>
              </a:spcBef>
              <a:spcAft>
                <a:spcPct val="0"/>
              </a:spcAft>
              <a:defRPr sz="3200" b="1">
                <a:solidFill>
                  <a:srgbClr val="074B88"/>
                </a:solidFill>
                <a:latin typeface="Tahoma" pitchFamily="34" charset="0"/>
              </a:defRPr>
            </a:lvl6pPr>
            <a:lvl7pPr marL="914400" algn="l" rtl="0" fontAlgn="base">
              <a:spcBef>
                <a:spcPct val="0"/>
              </a:spcBef>
              <a:spcAft>
                <a:spcPct val="0"/>
              </a:spcAft>
              <a:defRPr sz="3200" b="1">
                <a:solidFill>
                  <a:srgbClr val="074B88"/>
                </a:solidFill>
                <a:latin typeface="Tahoma" pitchFamily="34" charset="0"/>
              </a:defRPr>
            </a:lvl7pPr>
            <a:lvl8pPr marL="1371600" algn="l" rtl="0" fontAlgn="base">
              <a:spcBef>
                <a:spcPct val="0"/>
              </a:spcBef>
              <a:spcAft>
                <a:spcPct val="0"/>
              </a:spcAft>
              <a:defRPr sz="3200" b="1">
                <a:solidFill>
                  <a:srgbClr val="074B88"/>
                </a:solidFill>
                <a:latin typeface="Tahoma" pitchFamily="34" charset="0"/>
              </a:defRPr>
            </a:lvl8pPr>
            <a:lvl9pPr marL="1828800" algn="l" rtl="0" fontAlgn="base">
              <a:spcBef>
                <a:spcPct val="0"/>
              </a:spcBef>
              <a:spcAft>
                <a:spcPct val="0"/>
              </a:spcAft>
              <a:defRPr sz="3200" b="1">
                <a:solidFill>
                  <a:srgbClr val="074B88"/>
                </a:solidFill>
                <a:latin typeface="Tahoma" pitchFamily="34" charset="0"/>
              </a:defRPr>
            </a:lvl9pPr>
          </a:lstStyle>
          <a:p>
            <a:r>
              <a:rPr lang="en-CA" b="0" kern="0" dirty="0">
                <a:solidFill>
                  <a:schemeClr val="bg2">
                    <a:lumMod val="25000"/>
                  </a:schemeClr>
                </a:solidFill>
              </a:rPr>
              <a:t>Community Actions and Resources Empowering Seniors: </a:t>
            </a:r>
            <a:r>
              <a:rPr lang="en-CA" sz="2800" b="0" kern="0" dirty="0" smtClean="0">
                <a:solidFill>
                  <a:schemeClr val="bg2">
                    <a:lumMod val="25000"/>
                  </a:schemeClr>
                </a:solidFill>
              </a:rPr>
              <a:t>Frailty </a:t>
            </a:r>
            <a:r>
              <a:rPr lang="en-CA" sz="2800" b="0" kern="0" dirty="0">
                <a:solidFill>
                  <a:schemeClr val="bg2">
                    <a:lumMod val="25000"/>
                  </a:schemeClr>
                </a:solidFill>
              </a:rPr>
              <a:t>Assessment in Primary Care</a:t>
            </a:r>
          </a:p>
        </p:txBody>
      </p:sp>
      <p:sp>
        <p:nvSpPr>
          <p:cNvPr id="5" name="Subtitle 2">
            <a:extLst>
              <a:ext uri="{FF2B5EF4-FFF2-40B4-BE49-F238E27FC236}">
                <a16:creationId xmlns:a16="http://schemas.microsoft.com/office/drawing/2014/main" id="{8AB4E770-43BB-4823-80A9-232868F49F4D}"/>
              </a:ext>
            </a:extLst>
          </p:cNvPr>
          <p:cNvSpPr txBox="1">
            <a:spLocks/>
          </p:cNvSpPr>
          <p:nvPr/>
        </p:nvSpPr>
        <p:spPr>
          <a:xfrm>
            <a:off x="1293963" y="2212312"/>
            <a:ext cx="6400800" cy="2520280"/>
          </a:xfrm>
          <a:prstGeom prst="rect">
            <a:avLst/>
          </a:prstGeom>
        </p:spPr>
        <p:txBody>
          <a:bodyPr/>
          <a:lstStyle>
            <a:lvl1pPr marL="342900" indent="-342900" algn="l" rtl="0" eaLnBrk="0" fontAlgn="base" hangingPunct="0">
              <a:spcBef>
                <a:spcPct val="20000"/>
              </a:spcBef>
              <a:spcAft>
                <a:spcPct val="0"/>
              </a:spcAft>
              <a:buClr>
                <a:srgbClr val="D94F00"/>
              </a:buClr>
              <a:buFont typeface="Wingdings" pitchFamily="2" charset="2"/>
              <a:buChar char="§"/>
              <a:defRPr sz="3200">
                <a:solidFill>
                  <a:srgbClr val="074B88"/>
                </a:solidFill>
                <a:latin typeface="+mn-lt"/>
                <a:ea typeface="+mn-ea"/>
                <a:cs typeface="+mn-cs"/>
              </a:defRPr>
            </a:lvl1pPr>
            <a:lvl2pPr marL="742950" indent="-285750" algn="l" rtl="0" eaLnBrk="0" fontAlgn="base" hangingPunct="0">
              <a:spcBef>
                <a:spcPct val="20000"/>
              </a:spcBef>
              <a:spcAft>
                <a:spcPct val="0"/>
              </a:spcAft>
              <a:buClr>
                <a:srgbClr val="D94F00"/>
              </a:buClr>
              <a:buFont typeface="Wingdings" pitchFamily="2" charset="2"/>
              <a:buChar char="§"/>
              <a:defRPr sz="2800">
                <a:solidFill>
                  <a:srgbClr val="074B88"/>
                </a:solidFill>
                <a:latin typeface="+mn-lt"/>
              </a:defRPr>
            </a:lvl2pPr>
            <a:lvl3pPr marL="1143000" indent="-228600" algn="l" rtl="0" eaLnBrk="0" fontAlgn="base" hangingPunct="0">
              <a:spcBef>
                <a:spcPct val="20000"/>
              </a:spcBef>
              <a:spcAft>
                <a:spcPct val="0"/>
              </a:spcAft>
              <a:buClr>
                <a:srgbClr val="D94F00"/>
              </a:buClr>
              <a:buFont typeface="Wingdings" pitchFamily="2" charset="2"/>
              <a:buChar char="§"/>
              <a:defRPr sz="2400">
                <a:solidFill>
                  <a:srgbClr val="074B88"/>
                </a:solidFill>
                <a:latin typeface="+mn-lt"/>
              </a:defRPr>
            </a:lvl3pPr>
            <a:lvl4pPr marL="1600200" indent="-228600" algn="l" rtl="0" eaLnBrk="0" fontAlgn="base" hangingPunct="0">
              <a:spcBef>
                <a:spcPct val="20000"/>
              </a:spcBef>
              <a:spcAft>
                <a:spcPct val="0"/>
              </a:spcAft>
              <a:buClr>
                <a:srgbClr val="D94F00"/>
              </a:buClr>
              <a:buFont typeface="Wingdings" pitchFamily="2" charset="2"/>
              <a:buChar char="§"/>
              <a:defRPr sz="2000">
                <a:solidFill>
                  <a:srgbClr val="074B88"/>
                </a:solidFill>
                <a:latin typeface="+mn-lt"/>
              </a:defRPr>
            </a:lvl4pPr>
            <a:lvl5pPr marL="2057400" indent="-228600" algn="l" rtl="0" eaLnBrk="0" fontAlgn="base" hangingPunct="0">
              <a:spcBef>
                <a:spcPct val="20000"/>
              </a:spcBef>
              <a:spcAft>
                <a:spcPct val="0"/>
              </a:spcAft>
              <a:buClr>
                <a:srgbClr val="D94F00"/>
              </a:buClr>
              <a:buFont typeface="Wingdings" pitchFamily="2" charset="2"/>
              <a:buChar char="§"/>
              <a:defRPr sz="2000">
                <a:solidFill>
                  <a:srgbClr val="074B88"/>
                </a:solidFill>
                <a:latin typeface="+mn-lt"/>
              </a:defRPr>
            </a:lvl5pPr>
            <a:lvl6pPr marL="25146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6pPr>
            <a:lvl7pPr marL="29718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7pPr>
            <a:lvl8pPr marL="34290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8pPr>
            <a:lvl9pPr marL="3886200" indent="-228600" algn="l" rtl="0" fontAlgn="base">
              <a:spcBef>
                <a:spcPct val="20000"/>
              </a:spcBef>
              <a:spcAft>
                <a:spcPct val="0"/>
              </a:spcAft>
              <a:buClr>
                <a:srgbClr val="D94F00"/>
              </a:buClr>
              <a:buFont typeface="Wingdings" pitchFamily="2" charset="2"/>
              <a:buChar char="§"/>
              <a:defRPr sz="2000">
                <a:solidFill>
                  <a:srgbClr val="074B88"/>
                </a:solidFill>
                <a:latin typeface="+mn-lt"/>
              </a:defRPr>
            </a:lvl9pPr>
          </a:lstStyle>
          <a:p>
            <a:pPr marL="0" indent="0" algn="ctr">
              <a:buNone/>
            </a:pPr>
            <a:r>
              <a:rPr lang="en-CA" b="1" kern="0" dirty="0" smtClean="0">
                <a:solidFill>
                  <a:schemeClr val="bg2">
                    <a:lumMod val="25000"/>
                  </a:schemeClr>
                </a:solidFill>
                <a:latin typeface="+mj-lt"/>
              </a:rPr>
              <a:t>Annette Garm, RN/Grace Park, MD</a:t>
            </a:r>
            <a:endParaRPr lang="en-CA" b="1" kern="0" dirty="0">
              <a:solidFill>
                <a:schemeClr val="bg2">
                  <a:lumMod val="25000"/>
                </a:schemeClr>
              </a:solidFill>
              <a:latin typeface="+mj-lt"/>
            </a:endParaRPr>
          </a:p>
          <a:p>
            <a:pPr marL="0" indent="0" algn="ctr">
              <a:buNone/>
            </a:pPr>
            <a:r>
              <a:rPr lang="en-CA" sz="2000" dirty="0" smtClean="0">
                <a:solidFill>
                  <a:schemeClr val="bg2">
                    <a:lumMod val="25000"/>
                  </a:schemeClr>
                </a:solidFill>
                <a:latin typeface="+mj-lt"/>
              </a:rPr>
              <a:t>Family </a:t>
            </a:r>
            <a:r>
              <a:rPr lang="en-CA" sz="2000" dirty="0">
                <a:solidFill>
                  <a:schemeClr val="bg2">
                    <a:lumMod val="25000"/>
                  </a:schemeClr>
                </a:solidFill>
                <a:latin typeface="+mj-lt"/>
              </a:rPr>
              <a:t>Physician, Park McDonald Inc.</a:t>
            </a:r>
          </a:p>
          <a:p>
            <a:pPr marL="0" indent="0" algn="ctr">
              <a:buNone/>
            </a:pPr>
            <a:r>
              <a:rPr lang="en-CA" sz="2000" dirty="0">
                <a:solidFill>
                  <a:schemeClr val="bg2">
                    <a:lumMod val="25000"/>
                  </a:schemeClr>
                </a:solidFill>
                <a:latin typeface="+mj-lt"/>
              </a:rPr>
              <a:t>WR/SS Division of Family Practice, PAH</a:t>
            </a:r>
          </a:p>
          <a:p>
            <a:pPr marL="0" indent="0" algn="ctr">
              <a:buNone/>
            </a:pPr>
            <a:r>
              <a:rPr lang="en-CA" sz="2000" dirty="0">
                <a:solidFill>
                  <a:schemeClr val="bg2">
                    <a:lumMod val="25000"/>
                  </a:schemeClr>
                </a:solidFill>
                <a:latin typeface="+mj-lt"/>
              </a:rPr>
              <a:t>Fraser Health Home Health Regional Medical </a:t>
            </a:r>
            <a:r>
              <a:rPr lang="en-CA" sz="2000" dirty="0" smtClean="0">
                <a:solidFill>
                  <a:schemeClr val="bg2">
                    <a:lumMod val="25000"/>
                  </a:schemeClr>
                </a:solidFill>
                <a:latin typeface="+mj-lt"/>
              </a:rPr>
              <a:t>Director</a:t>
            </a:r>
            <a:endParaRPr lang="en-CA" kern="0" dirty="0"/>
          </a:p>
        </p:txBody>
      </p:sp>
    </p:spTree>
    <p:extLst>
      <p:ext uri="{BB962C8B-B14F-4D97-AF65-F5344CB8AC3E}">
        <p14:creationId xmlns:p14="http://schemas.microsoft.com/office/powerpoint/2010/main" val="114259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2900" b="1" dirty="0"/>
              <a:t>Proactively Delaying Frailty in At-risk Seniors</a:t>
            </a:r>
            <a:r>
              <a:rPr lang="en-CA" b="1" dirty="0">
                <a:solidFill>
                  <a:srgbClr val="0BD0D9">
                    <a:tint val="90000"/>
                    <a:satMod val="120000"/>
                  </a:srgbClr>
                </a:solidFill>
                <a:effectLst>
                  <a:outerShdw blurRad="38100" dist="25400" dir="5400000" algn="tl" rotWithShape="0">
                    <a:srgbClr val="000000">
                      <a:alpha val="43000"/>
                    </a:srgbClr>
                  </a:outerShdw>
                </a:effectLst>
              </a:rPr>
              <a:t/>
            </a:r>
            <a:br>
              <a:rPr lang="en-CA" b="1" dirty="0">
                <a:solidFill>
                  <a:srgbClr val="0BD0D9">
                    <a:tint val="90000"/>
                    <a:satMod val="120000"/>
                  </a:srgbClr>
                </a:solidFill>
                <a:effectLst>
                  <a:outerShdw blurRad="38100" dist="25400" dir="5400000" algn="tl" rotWithShape="0">
                    <a:srgbClr val="000000">
                      <a:alpha val="43000"/>
                    </a:srgbClr>
                  </a:outerShdw>
                </a:effectLst>
              </a:rPr>
            </a:br>
            <a:endParaRPr lang="en-CA" sz="2000" b="1" dirty="0"/>
          </a:p>
        </p:txBody>
      </p:sp>
      <p:sp>
        <p:nvSpPr>
          <p:cNvPr id="3" name="Content Placeholder 2"/>
          <p:cNvSpPr>
            <a:spLocks noGrp="1"/>
          </p:cNvSpPr>
          <p:nvPr>
            <p:ph idx="1"/>
          </p:nvPr>
        </p:nvSpPr>
        <p:spPr>
          <a:xfrm>
            <a:off x="218186" y="1845363"/>
            <a:ext cx="8017086" cy="3201090"/>
          </a:xfrm>
        </p:spPr>
        <p:txBody>
          <a:bodyPr>
            <a:noAutofit/>
          </a:bodyPr>
          <a:lstStyle/>
          <a:p>
            <a:pPr marL="82120" indent="0">
              <a:spcBef>
                <a:spcPts val="0"/>
              </a:spcBef>
              <a:spcAft>
                <a:spcPts val="1200"/>
              </a:spcAft>
              <a:buNone/>
            </a:pPr>
            <a:r>
              <a:rPr lang="en-CA" sz="2200" b="1" dirty="0"/>
              <a:t>CARES</a:t>
            </a:r>
            <a:r>
              <a:rPr lang="en-CA" sz="2200" dirty="0"/>
              <a:t>:</a:t>
            </a:r>
            <a:r>
              <a:rPr lang="en-CA" sz="2200" b="1" dirty="0">
                <a:solidFill>
                  <a:schemeClr val="accent5"/>
                </a:solidFill>
              </a:rPr>
              <a:t> Community Actions &amp; Resources Empowering Seniors)</a:t>
            </a:r>
            <a:endParaRPr lang="en-CA" sz="2200" dirty="0"/>
          </a:p>
          <a:p>
            <a:pPr>
              <a:spcBef>
                <a:spcPts val="0"/>
              </a:spcBef>
              <a:spcAft>
                <a:spcPts val="1200"/>
              </a:spcAft>
            </a:pPr>
            <a:r>
              <a:rPr lang="en-CA" sz="2200" dirty="0"/>
              <a:t>Is a targeted initiative which partners primary care physicians with at-risk seniors and health coaches for 3-6 months to prevent frailty and frailty-related health care use</a:t>
            </a:r>
          </a:p>
          <a:p>
            <a:pPr>
              <a:spcBef>
                <a:spcPts val="0"/>
              </a:spcBef>
              <a:spcAft>
                <a:spcPts val="1200"/>
              </a:spcAft>
            </a:pPr>
            <a:r>
              <a:rPr lang="en-CA" sz="2200" dirty="0"/>
              <a:t>Uses the Comprehensive Geriatric Assessment (CGA) and the Frailty Index (FI) as a measure of the senior’s progress toward or away from frailty</a:t>
            </a:r>
          </a:p>
          <a:p>
            <a:pPr>
              <a:spcBef>
                <a:spcPts val="0"/>
              </a:spcBef>
              <a:spcAft>
                <a:spcPts val="1200"/>
              </a:spcAft>
            </a:pPr>
            <a:r>
              <a:rPr lang="en-CA" sz="2200" dirty="0"/>
              <a:t>Embeds CGA-FI into the physician’s EMR for point of service calculation of the </a:t>
            </a:r>
            <a:r>
              <a:rPr lang="en-CA" sz="2200" dirty="0" smtClean="0"/>
              <a:t>FI</a:t>
            </a:r>
            <a:endParaRPr lang="en-CA" sz="1700" dirty="0"/>
          </a:p>
        </p:txBody>
      </p:sp>
    </p:spTree>
    <p:extLst>
      <p:ext uri="{BB962C8B-B14F-4D97-AF65-F5344CB8AC3E}">
        <p14:creationId xmlns:p14="http://schemas.microsoft.com/office/powerpoint/2010/main" val="284508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84" y="112771"/>
            <a:ext cx="9144000" cy="719332"/>
          </a:xfrm>
          <a:solidFill>
            <a:schemeClr val="accent3">
              <a:lumMod val="20000"/>
              <a:lumOff val="80000"/>
            </a:schemeClr>
          </a:solidFill>
        </p:spPr>
        <p:txBody>
          <a:bodyPr/>
          <a:lstStyle/>
          <a:p>
            <a:pPr algn="ctr"/>
            <a:r>
              <a:rPr lang="en-CA" sz="3000" b="0" dirty="0">
                <a:solidFill>
                  <a:schemeClr val="bg2">
                    <a:lumMod val="25000"/>
                  </a:schemeClr>
                </a:solidFill>
                <a:latin typeface="+mj-lt"/>
              </a:rPr>
              <a:t>Frailty – the noun: unmeasured heterogeneity</a:t>
            </a:r>
          </a:p>
        </p:txBody>
      </p:sp>
      <p:pic>
        <p:nvPicPr>
          <p:cNvPr id="7" name="Content Placeholder 6" descr="morality-rate-60-119.jpg"/>
          <p:cNvPicPr>
            <a:picLocks noGrp="1" noChangeAspect="1"/>
          </p:cNvPicPr>
          <p:nvPr>
            <p:ph idx="1"/>
          </p:nvPr>
        </p:nvPicPr>
        <p:blipFill>
          <a:blip r:embed="rId3" cstate="print"/>
          <a:stretch>
            <a:fillRect/>
          </a:stretch>
        </p:blipFill>
        <p:spPr>
          <a:xfrm>
            <a:off x="217696" y="1166019"/>
            <a:ext cx="8708607" cy="4632888"/>
          </a:xfrm>
        </p:spPr>
      </p:pic>
      <p:sp>
        <p:nvSpPr>
          <p:cNvPr id="6" name="Text Placeholder 5"/>
          <p:cNvSpPr>
            <a:spLocks noGrp="1"/>
          </p:cNvSpPr>
          <p:nvPr>
            <p:ph type="body" sz="half" idx="2"/>
          </p:nvPr>
        </p:nvSpPr>
        <p:spPr>
          <a:xfrm>
            <a:off x="1145743" y="6029735"/>
            <a:ext cx="6973283" cy="599771"/>
          </a:xfrm>
        </p:spPr>
        <p:txBody>
          <a:bodyPr/>
          <a:lstStyle/>
          <a:p>
            <a:pPr algn="ctr"/>
            <a:r>
              <a:rPr lang="en-CA" sz="1200" dirty="0" err="1">
                <a:solidFill>
                  <a:srgbClr val="000066"/>
                </a:solidFill>
              </a:rPr>
              <a:t>Vaupel</a:t>
            </a:r>
            <a:r>
              <a:rPr lang="en-CA" sz="1200" dirty="0">
                <a:solidFill>
                  <a:srgbClr val="000066"/>
                </a:solidFill>
              </a:rPr>
              <a:t> J, Manton K, </a:t>
            </a:r>
            <a:r>
              <a:rPr lang="en-CA" sz="1200" dirty="0" err="1">
                <a:solidFill>
                  <a:srgbClr val="000066"/>
                </a:solidFill>
              </a:rPr>
              <a:t>Stollard</a:t>
            </a:r>
            <a:r>
              <a:rPr lang="en-CA" sz="1200" dirty="0">
                <a:solidFill>
                  <a:srgbClr val="000066"/>
                </a:solidFill>
              </a:rPr>
              <a:t> E. The impact of heterogeneity in individual frailty on the dynamics of mortality. </a:t>
            </a:r>
            <a:r>
              <a:rPr lang="en-CA" sz="1200" i="1" dirty="0">
                <a:solidFill>
                  <a:srgbClr val="000066"/>
                </a:solidFill>
              </a:rPr>
              <a:t>Demography</a:t>
            </a:r>
            <a:r>
              <a:rPr lang="en-CA" sz="1200" dirty="0">
                <a:solidFill>
                  <a:srgbClr val="000066"/>
                </a:solidFill>
              </a:rPr>
              <a:t> 1979; 16:439-54</a:t>
            </a:r>
          </a:p>
        </p:txBody>
      </p:sp>
      <p:pic>
        <p:nvPicPr>
          <p:cNvPr id="3" name="Picture 2">
            <a:extLst>
              <a:ext uri="{FF2B5EF4-FFF2-40B4-BE49-F238E27FC236}">
                <a16:creationId xmlns:a16="http://schemas.microsoft.com/office/drawing/2014/main" id="{4EAD6E0F-FDF1-4900-9E20-DC44799AFA2E}"/>
              </a:ext>
            </a:extLst>
          </p:cNvPr>
          <p:cNvPicPr>
            <a:picLocks noChangeAspect="1"/>
          </p:cNvPicPr>
          <p:nvPr/>
        </p:nvPicPr>
        <p:blipFill>
          <a:blip r:embed="rId4"/>
          <a:stretch>
            <a:fillRect/>
          </a:stretch>
        </p:blipFill>
        <p:spPr>
          <a:xfrm>
            <a:off x="2446266" y="1875969"/>
            <a:ext cx="1368152" cy="2431243"/>
          </a:xfrm>
          <a:prstGeom prst="rect">
            <a:avLst/>
          </a:prstGeom>
          <a:effectLst>
            <a:softEdge rad="63500"/>
          </a:effectLst>
        </p:spPr>
      </p:pic>
    </p:spTree>
    <p:extLst>
      <p:ext uri="{BB962C8B-B14F-4D97-AF65-F5344CB8AC3E}">
        <p14:creationId xmlns:p14="http://schemas.microsoft.com/office/powerpoint/2010/main" val="481456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9261" y="408312"/>
            <a:ext cx="3503139" cy="5900163"/>
          </a:xfrm>
        </p:spPr>
      </p:pic>
      <p:sp>
        <p:nvSpPr>
          <p:cNvPr id="7" name="Title 1">
            <a:extLst>
              <a:ext uri="{FF2B5EF4-FFF2-40B4-BE49-F238E27FC236}">
                <a16:creationId xmlns:a16="http://schemas.microsoft.com/office/drawing/2014/main" id="{A117E9BD-DDD9-4A4E-AE68-96BFB5E33F1F}"/>
              </a:ext>
            </a:extLst>
          </p:cNvPr>
          <p:cNvSpPr>
            <a:spLocks noGrp="1"/>
          </p:cNvSpPr>
          <p:nvPr>
            <p:ph type="title"/>
          </p:nvPr>
        </p:nvSpPr>
        <p:spPr>
          <a:xfrm>
            <a:off x="302059" y="367826"/>
            <a:ext cx="2968849" cy="5400600"/>
          </a:xfrm>
          <a:solidFill>
            <a:schemeClr val="accent5">
              <a:lumMod val="60000"/>
              <a:lumOff val="40000"/>
            </a:schemeClr>
          </a:solidFill>
          <a:ln>
            <a:solidFill>
              <a:schemeClr val="tx1"/>
            </a:solidFill>
          </a:ln>
        </p:spPr>
        <p:txBody>
          <a:bodyPr>
            <a:normAutofit/>
          </a:bodyPr>
          <a:lstStyle/>
          <a:p>
            <a:pPr algn="ctr"/>
            <a:r>
              <a:rPr lang="en-US" sz="3200" dirty="0"/>
              <a:t>Combined in a frailty index, the variable patterns of deficit accumulation show a steady increase with age</a:t>
            </a:r>
            <a:br>
              <a:rPr lang="en-US" sz="3200" dirty="0"/>
            </a:br>
            <a:r>
              <a:rPr lang="en-US" sz="3200" dirty="0"/>
              <a:t/>
            </a:r>
            <a:br>
              <a:rPr lang="en-US" sz="3200" dirty="0"/>
            </a:br>
            <a:r>
              <a:rPr lang="en-US" sz="2000" dirty="0"/>
              <a:t>Rockwood et al., </a:t>
            </a:r>
            <a:r>
              <a:rPr lang="en-US" sz="2000" i="1" dirty="0" err="1"/>
              <a:t>Sci</a:t>
            </a:r>
            <a:r>
              <a:rPr lang="en-US" sz="2000" i="1" dirty="0"/>
              <a:t> Rep </a:t>
            </a:r>
            <a:r>
              <a:rPr lang="en-US" sz="2000" dirty="0"/>
              <a:t>2017 Feb 21;7:43068</a:t>
            </a:r>
            <a:endParaRPr lang="en-US" sz="3200" dirty="0"/>
          </a:p>
        </p:txBody>
      </p:sp>
    </p:spTree>
    <p:extLst>
      <p:ext uri="{BB962C8B-B14F-4D97-AF65-F5344CB8AC3E}">
        <p14:creationId xmlns:p14="http://schemas.microsoft.com/office/powerpoint/2010/main" val="302696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ctrTitle"/>
          </p:nvPr>
        </p:nvSpPr>
        <p:spPr>
          <a:xfrm>
            <a:off x="571472" y="285512"/>
            <a:ext cx="7772400" cy="862247"/>
          </a:xfrm>
          <a:solidFill>
            <a:schemeClr val="accent6">
              <a:lumMod val="20000"/>
              <a:lumOff val="80000"/>
            </a:schemeClr>
          </a:solidFill>
        </p:spPr>
        <p:txBody>
          <a:bodyPr/>
          <a:lstStyle/>
          <a:p>
            <a:pPr algn="ctr"/>
            <a:r>
              <a:rPr lang="en-US" dirty="0">
                <a:solidFill>
                  <a:schemeClr val="bg2">
                    <a:lumMod val="25000"/>
                  </a:schemeClr>
                </a:solidFill>
                <a:latin typeface="+mj-lt"/>
              </a:rPr>
              <a:t>Geriatric Giants</a:t>
            </a:r>
          </a:p>
        </p:txBody>
      </p:sp>
      <p:sp>
        <p:nvSpPr>
          <p:cNvPr id="81922" name="Rectangle 3"/>
          <p:cNvSpPr>
            <a:spLocks noGrp="1"/>
          </p:cNvSpPr>
          <p:nvPr>
            <p:ph type="subTitle" idx="1"/>
          </p:nvPr>
        </p:nvSpPr>
        <p:spPr>
          <a:xfrm>
            <a:off x="889420" y="1973757"/>
            <a:ext cx="7992888" cy="3736484"/>
          </a:xfrm>
        </p:spPr>
        <p:txBody>
          <a:bodyPr/>
          <a:lstStyle/>
          <a:p>
            <a:pPr marL="513548" indent="-513548" algn="l"/>
            <a:r>
              <a:rPr lang="en-CA" dirty="0">
                <a:solidFill>
                  <a:schemeClr val="bg2">
                    <a:lumMod val="25000"/>
                  </a:schemeClr>
                </a:solidFill>
              </a:rPr>
              <a:t>immobility </a:t>
            </a:r>
          </a:p>
          <a:p>
            <a:pPr marL="513548" indent="-513548" algn="l"/>
            <a:r>
              <a:rPr lang="en-CA" dirty="0">
                <a:solidFill>
                  <a:schemeClr val="bg2">
                    <a:lumMod val="25000"/>
                  </a:schemeClr>
                </a:solidFill>
              </a:rPr>
              <a:t>instability </a:t>
            </a:r>
          </a:p>
          <a:p>
            <a:pPr marL="513548" indent="-513548" algn="l"/>
            <a:r>
              <a:rPr lang="en-CA" dirty="0">
                <a:solidFill>
                  <a:schemeClr val="bg2">
                    <a:lumMod val="25000"/>
                  </a:schemeClr>
                </a:solidFill>
              </a:rPr>
              <a:t>incontinence </a:t>
            </a:r>
          </a:p>
          <a:p>
            <a:pPr marL="513548" indent="-513548" algn="l"/>
            <a:r>
              <a:rPr lang="en-CA" dirty="0">
                <a:solidFill>
                  <a:schemeClr val="bg2">
                    <a:lumMod val="25000"/>
                  </a:schemeClr>
                </a:solidFill>
              </a:rPr>
              <a:t>impaired intellect/memory</a:t>
            </a:r>
          </a:p>
          <a:p>
            <a:pPr marL="513548" indent="-513548" algn="l"/>
            <a:r>
              <a:rPr lang="en-CA" dirty="0">
                <a:solidFill>
                  <a:schemeClr val="bg2">
                    <a:lumMod val="25000"/>
                  </a:schemeClr>
                </a:solidFill>
              </a:rPr>
              <a:t>impaired independence</a:t>
            </a:r>
          </a:p>
          <a:p>
            <a:pPr marL="513548" indent="-513548" algn="l"/>
            <a:r>
              <a:rPr lang="en-CA" sz="3600" dirty="0">
                <a:solidFill>
                  <a:schemeClr val="bg2">
                    <a:lumMod val="25000"/>
                  </a:schemeClr>
                </a:solidFill>
              </a:rPr>
              <a:t>		</a:t>
            </a:r>
            <a:r>
              <a:rPr lang="en-CA" sz="1800" dirty="0">
                <a:solidFill>
                  <a:schemeClr val="bg2">
                    <a:lumMod val="25000"/>
                  </a:schemeClr>
                </a:solidFill>
              </a:rPr>
              <a:t>Isaacs B. </a:t>
            </a:r>
            <a:r>
              <a:rPr lang="en-CA" sz="1800" i="1" dirty="0">
                <a:solidFill>
                  <a:schemeClr val="bg2">
                    <a:lumMod val="25000"/>
                  </a:schemeClr>
                </a:solidFill>
              </a:rPr>
              <a:t>The Challenge of Geriatric Medicine</a:t>
            </a:r>
            <a:r>
              <a:rPr lang="en-CA" sz="1800" dirty="0">
                <a:solidFill>
                  <a:schemeClr val="bg2">
                    <a:lumMod val="25000"/>
                  </a:schemeClr>
                </a:solidFill>
              </a:rPr>
              <a:t>. OUP 1980  </a:t>
            </a:r>
          </a:p>
        </p:txBody>
      </p:sp>
      <p:sp>
        <p:nvSpPr>
          <p:cNvPr id="7" name="TextBox 6"/>
          <p:cNvSpPr txBox="1"/>
          <p:nvPr/>
        </p:nvSpPr>
        <p:spPr>
          <a:xfrm>
            <a:off x="4932040" y="1988843"/>
            <a:ext cx="3456384" cy="1200187"/>
          </a:xfrm>
          <a:prstGeom prst="rect">
            <a:avLst/>
          </a:prstGeom>
          <a:solidFill>
            <a:schemeClr val="accent5">
              <a:lumMod val="40000"/>
              <a:lumOff val="60000"/>
            </a:schemeClr>
          </a:solidFill>
          <a:ln>
            <a:solidFill>
              <a:schemeClr val="tx1"/>
            </a:solidFill>
          </a:ln>
        </p:spPr>
        <p:txBody>
          <a:bodyPr wrap="square" lIns="91299" tIns="45650" rIns="91299" bIns="45650" rtlCol="0">
            <a:spAutoFit/>
          </a:bodyPr>
          <a:lstStyle/>
          <a:p>
            <a:r>
              <a:rPr lang="en-CA" sz="2400" b="1" i="1" dirty="0">
                <a:solidFill>
                  <a:schemeClr val="bg2">
                    <a:lumMod val="25000"/>
                  </a:schemeClr>
                </a:solidFill>
              </a:rPr>
              <a:t>“sensitive but non-specific signs of illness in older adults”</a:t>
            </a:r>
          </a:p>
        </p:txBody>
      </p:sp>
    </p:spTree>
    <p:extLst>
      <p:ext uri="{BB962C8B-B14F-4D97-AF65-F5344CB8AC3E}">
        <p14:creationId xmlns:p14="http://schemas.microsoft.com/office/powerpoint/2010/main" val="36389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3894A-7391-421D-A7C9-AB09724997CE}"/>
              </a:ext>
            </a:extLst>
          </p:cNvPr>
          <p:cNvPicPr>
            <a:picLocks noChangeAspect="1"/>
          </p:cNvPicPr>
          <p:nvPr/>
        </p:nvPicPr>
        <p:blipFill>
          <a:blip r:embed="rId3"/>
          <a:stretch>
            <a:fillRect/>
          </a:stretch>
        </p:blipFill>
        <p:spPr>
          <a:xfrm>
            <a:off x="0" y="5612"/>
            <a:ext cx="4427984" cy="6858000"/>
          </a:xfrm>
          <a:prstGeom prst="rect">
            <a:avLst/>
          </a:prstGeom>
        </p:spPr>
      </p:pic>
      <p:pic>
        <p:nvPicPr>
          <p:cNvPr id="5" name="Picture 4">
            <a:extLst>
              <a:ext uri="{FF2B5EF4-FFF2-40B4-BE49-F238E27FC236}">
                <a16:creationId xmlns:a16="http://schemas.microsoft.com/office/drawing/2014/main" id="{658BC758-20F0-4501-8E80-83A294132670}"/>
              </a:ext>
            </a:extLst>
          </p:cNvPr>
          <p:cNvPicPr>
            <a:picLocks noChangeAspect="1"/>
          </p:cNvPicPr>
          <p:nvPr/>
        </p:nvPicPr>
        <p:blipFill>
          <a:blip r:embed="rId4"/>
          <a:stretch>
            <a:fillRect/>
          </a:stretch>
        </p:blipFill>
        <p:spPr>
          <a:xfrm>
            <a:off x="4607902" y="970933"/>
            <a:ext cx="4165386" cy="864096"/>
          </a:xfrm>
          <a:prstGeom prst="rect">
            <a:avLst/>
          </a:prstGeom>
        </p:spPr>
      </p:pic>
      <p:pic>
        <p:nvPicPr>
          <p:cNvPr id="6" name="Picture 5">
            <a:extLst>
              <a:ext uri="{FF2B5EF4-FFF2-40B4-BE49-F238E27FC236}">
                <a16:creationId xmlns:a16="http://schemas.microsoft.com/office/drawing/2014/main" id="{477F6155-B64E-451F-9639-8EA4771D4C9C}"/>
              </a:ext>
            </a:extLst>
          </p:cNvPr>
          <p:cNvPicPr>
            <a:picLocks noChangeAspect="1"/>
          </p:cNvPicPr>
          <p:nvPr/>
        </p:nvPicPr>
        <p:blipFill>
          <a:blip r:embed="rId5"/>
          <a:stretch>
            <a:fillRect/>
          </a:stretch>
        </p:blipFill>
        <p:spPr>
          <a:xfrm>
            <a:off x="5290420" y="2554166"/>
            <a:ext cx="2800350" cy="1285875"/>
          </a:xfrm>
          <a:prstGeom prst="rect">
            <a:avLst/>
          </a:prstGeom>
        </p:spPr>
      </p:pic>
      <p:pic>
        <p:nvPicPr>
          <p:cNvPr id="7" name="Picture 6">
            <a:extLst>
              <a:ext uri="{FF2B5EF4-FFF2-40B4-BE49-F238E27FC236}">
                <a16:creationId xmlns:a16="http://schemas.microsoft.com/office/drawing/2014/main" id="{990924A0-F72D-464C-8E8C-58BF7D5E0BCA}"/>
              </a:ext>
            </a:extLst>
          </p:cNvPr>
          <p:cNvPicPr>
            <a:picLocks noChangeAspect="1"/>
          </p:cNvPicPr>
          <p:nvPr/>
        </p:nvPicPr>
        <p:blipFill>
          <a:blip r:embed="rId6"/>
          <a:stretch>
            <a:fillRect/>
          </a:stretch>
        </p:blipFill>
        <p:spPr>
          <a:xfrm>
            <a:off x="5314232" y="4149080"/>
            <a:ext cx="2752725" cy="1257300"/>
          </a:xfrm>
          <a:prstGeom prst="rect">
            <a:avLst/>
          </a:prstGeom>
        </p:spPr>
      </p:pic>
    </p:spTree>
    <p:extLst>
      <p:ext uri="{BB962C8B-B14F-4D97-AF65-F5344CB8AC3E}">
        <p14:creationId xmlns:p14="http://schemas.microsoft.com/office/powerpoint/2010/main" val="337599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CGA &amp; Care Planning</a:t>
            </a:r>
          </a:p>
        </p:txBody>
      </p:sp>
      <p:sp>
        <p:nvSpPr>
          <p:cNvPr id="3" name="Content Placeholder 2"/>
          <p:cNvSpPr>
            <a:spLocks noGrp="1"/>
          </p:cNvSpPr>
          <p:nvPr>
            <p:ph idx="1"/>
          </p:nvPr>
        </p:nvSpPr>
        <p:spPr/>
        <p:txBody>
          <a:bodyPr/>
          <a:lstStyle/>
          <a:p>
            <a:r>
              <a:rPr lang="en-US" dirty="0"/>
              <a:t>The purpose of the CGA is the </a:t>
            </a:r>
            <a:r>
              <a:rPr lang="en-US" b="1" dirty="0"/>
              <a:t>care plan</a:t>
            </a:r>
            <a:r>
              <a:rPr lang="en-US" dirty="0"/>
              <a:t>. The initial contact captured in the CGA needs to be verified and updated to serve as an accurate baseline. </a:t>
            </a:r>
          </a:p>
          <a:p>
            <a:r>
              <a:rPr lang="en-US" dirty="0"/>
              <a:t>It needs to be completed with the best available information, not simply  a record of “what the client says”.</a:t>
            </a:r>
          </a:p>
        </p:txBody>
      </p:sp>
    </p:spTree>
    <p:extLst>
      <p:ext uri="{BB962C8B-B14F-4D97-AF65-F5344CB8AC3E}">
        <p14:creationId xmlns:p14="http://schemas.microsoft.com/office/powerpoint/2010/main" val="3669952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A2AE-F155-496E-A97C-19C660B4A25F}"/>
              </a:ext>
            </a:extLst>
          </p:cNvPr>
          <p:cNvSpPr>
            <a:spLocks noGrp="1"/>
          </p:cNvSpPr>
          <p:nvPr>
            <p:ph type="ctrTitle"/>
          </p:nvPr>
        </p:nvSpPr>
        <p:spPr>
          <a:xfrm>
            <a:off x="202721" y="104195"/>
            <a:ext cx="8880894" cy="689436"/>
          </a:xfrm>
        </p:spPr>
        <p:txBody>
          <a:bodyPr/>
          <a:lstStyle/>
          <a:p>
            <a:r>
              <a:rPr lang="en-CA" dirty="0">
                <a:latin typeface="+mj-lt"/>
              </a:rPr>
              <a:t>BC </a:t>
            </a:r>
            <a:r>
              <a:rPr lang="en-CA" dirty="0" smtClean="0">
                <a:latin typeface="+mj-lt"/>
              </a:rPr>
              <a:t>PHCRN: Using </a:t>
            </a:r>
            <a:r>
              <a:rPr lang="en-CA" dirty="0">
                <a:latin typeface="+mj-lt"/>
              </a:rPr>
              <a:t>the CGA </a:t>
            </a:r>
            <a:r>
              <a:rPr lang="en-CA" dirty="0" smtClean="0">
                <a:latin typeface="+mj-lt"/>
              </a:rPr>
              <a:t>(and other data) in </a:t>
            </a:r>
            <a:r>
              <a:rPr lang="en-CA" dirty="0">
                <a:latin typeface="+mj-lt"/>
              </a:rPr>
              <a:t>Practice</a:t>
            </a:r>
          </a:p>
        </p:txBody>
      </p:sp>
      <p:pic>
        <p:nvPicPr>
          <p:cNvPr id="6" name="Picture 2">
            <a:extLst>
              <a:ext uri="{FF2B5EF4-FFF2-40B4-BE49-F238E27FC236}">
                <a16:creationId xmlns:a16="http://schemas.microsoft.com/office/drawing/2014/main" id="{8557A2AC-A20E-4DFC-9917-247A341B1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30" y="931653"/>
            <a:ext cx="6552729" cy="58530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6539430" y="931653"/>
            <a:ext cx="2733966" cy="1707028"/>
          </a:xfrm>
          <a:prstGeom prst="rect">
            <a:avLst/>
          </a:prstGeom>
        </p:spPr>
      </p:pic>
      <p:sp>
        <p:nvSpPr>
          <p:cNvPr id="8" name="TextBox 7"/>
          <p:cNvSpPr txBox="1"/>
          <p:nvPr/>
        </p:nvSpPr>
        <p:spPr>
          <a:xfrm>
            <a:off x="6883879" y="3174521"/>
            <a:ext cx="2108078" cy="1200329"/>
          </a:xfrm>
          <a:prstGeom prst="rect">
            <a:avLst/>
          </a:prstGeom>
          <a:noFill/>
        </p:spPr>
        <p:txBody>
          <a:bodyPr wrap="none" rtlCol="0">
            <a:spAutoFit/>
          </a:bodyPr>
          <a:lstStyle/>
          <a:p>
            <a:r>
              <a:rPr lang="en-US" dirty="0" smtClean="0">
                <a:latin typeface="+mj-lt"/>
              </a:rPr>
              <a:t>CPCSSN: Translate </a:t>
            </a:r>
          </a:p>
          <a:p>
            <a:r>
              <a:rPr lang="en-US" dirty="0" smtClean="0">
                <a:latin typeface="+mj-lt"/>
              </a:rPr>
              <a:t>these data</a:t>
            </a:r>
          </a:p>
          <a:p>
            <a:r>
              <a:rPr lang="en-US" dirty="0" smtClean="0">
                <a:latin typeface="+mj-lt"/>
              </a:rPr>
              <a:t>Into visual format to </a:t>
            </a:r>
          </a:p>
          <a:p>
            <a:r>
              <a:rPr lang="en-US" dirty="0" smtClean="0">
                <a:latin typeface="+mj-lt"/>
              </a:rPr>
              <a:t>view in QI tools</a:t>
            </a:r>
          </a:p>
        </p:txBody>
      </p:sp>
    </p:spTree>
    <p:extLst>
      <p:ext uri="{BB962C8B-B14F-4D97-AF65-F5344CB8AC3E}">
        <p14:creationId xmlns:p14="http://schemas.microsoft.com/office/powerpoint/2010/main" val="280160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Managing Potential </a:t>
            </a:r>
            <a:r>
              <a:rPr lang="en-CA" dirty="0"/>
              <a:t>Bias</a:t>
            </a:r>
          </a:p>
        </p:txBody>
      </p:sp>
      <p:sp>
        <p:nvSpPr>
          <p:cNvPr id="3" name="Content Placeholder 2"/>
          <p:cNvSpPr>
            <a:spLocks noGrp="1"/>
          </p:cNvSpPr>
          <p:nvPr>
            <p:ph idx="1"/>
          </p:nvPr>
        </p:nvSpPr>
        <p:spPr/>
        <p:txBody>
          <a:bodyPr/>
          <a:lstStyle/>
          <a:p>
            <a:pPr marL="0" indent="0">
              <a:buNone/>
              <a:defRPr/>
            </a:pPr>
            <a:r>
              <a:rPr lang="en-US" dirty="0"/>
              <a:t>• Material presented is unrelated to financial relationship with </a:t>
            </a:r>
            <a:r>
              <a:rPr lang="en-US" dirty="0" smtClean="0"/>
              <a:t>CIHR or MSFHR</a:t>
            </a:r>
            <a:endParaRPr lang="en-US" dirty="0"/>
          </a:p>
          <a:p>
            <a:pPr marL="0" indent="0">
              <a:buNone/>
              <a:defRPr/>
            </a:pPr>
            <a:r>
              <a:rPr lang="en-US" dirty="0"/>
              <a:t>• </a:t>
            </a:r>
            <a:r>
              <a:rPr lang="en-US" dirty="0" smtClean="0"/>
              <a:t>Wong, Duncan, Ooms provide scientific, clinical and policy leadership to BC PHCRN</a:t>
            </a:r>
          </a:p>
          <a:p>
            <a:pPr marL="0" indent="0">
              <a:buNone/>
              <a:defRPr/>
            </a:pPr>
            <a:r>
              <a:rPr lang="en-US" dirty="0"/>
              <a:t>	</a:t>
            </a:r>
            <a:r>
              <a:rPr lang="en-US" dirty="0" smtClean="0"/>
              <a:t>-BC PHCRN has an advisory committee made up of various stakeholders and a patient advisory committee</a:t>
            </a:r>
          </a:p>
          <a:p>
            <a:pPr>
              <a:defRPr/>
            </a:pPr>
            <a:endParaRPr lang="en-CA"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DCB22B9-58F0-40A4-96DC-900DBA69011F}" type="slidenum">
              <a:rPr lang="en-US" altLang="en-US"/>
              <a:pPr/>
              <a:t>3</a:t>
            </a:fld>
            <a:endParaRPr lang="en-US" altLang="en-US"/>
          </a:p>
        </p:txBody>
      </p:sp>
    </p:spTree>
    <p:extLst>
      <p:ext uri="{BB962C8B-B14F-4D97-AF65-F5344CB8AC3E}">
        <p14:creationId xmlns:p14="http://schemas.microsoft.com/office/powerpoint/2010/main" val="420808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clinicians through Divisions of Family Practice</a:t>
            </a:r>
            <a:endParaRPr lang="en-US" dirty="0"/>
          </a:p>
        </p:txBody>
      </p:sp>
      <p:sp>
        <p:nvSpPr>
          <p:cNvPr id="4" name="Content Placeholder 2"/>
          <p:cNvSpPr txBox="1">
            <a:spLocks/>
          </p:cNvSpPr>
          <p:nvPr/>
        </p:nvSpPr>
        <p:spPr>
          <a:xfrm>
            <a:off x="548640" y="1645921"/>
            <a:ext cx="8229600" cy="2164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C00000"/>
                </a:solidFill>
              </a:rPr>
              <a:t>Participate in and support projects meant to increase continuity of care: </a:t>
            </a:r>
          </a:p>
          <a:p>
            <a:pPr lvl="1"/>
            <a:r>
              <a:rPr lang="en-US" sz="2000" dirty="0" smtClean="0"/>
              <a:t>Relationship between clinician and patient panel (frailty, </a:t>
            </a:r>
            <a:r>
              <a:rPr lang="en-US" sz="2000" u="sng" dirty="0" smtClean="0"/>
              <a:t>QI tools for EMR</a:t>
            </a:r>
            <a:r>
              <a:rPr lang="en-US" sz="2000" dirty="0" smtClean="0"/>
              <a:t>)</a:t>
            </a:r>
          </a:p>
          <a:p>
            <a:pPr marL="0" indent="0">
              <a:buNone/>
            </a:pPr>
            <a:endParaRPr lang="en-US" sz="2400" dirty="0"/>
          </a:p>
        </p:txBody>
      </p:sp>
    </p:spTree>
    <p:extLst>
      <p:ext uri="{BB962C8B-B14F-4D97-AF65-F5344CB8AC3E}">
        <p14:creationId xmlns:p14="http://schemas.microsoft.com/office/powerpoint/2010/main" val="139112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lank.jpg"/>
          <p:cNvPicPr>
            <a:picLocks noChangeAspect="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4105" name="TextBox 7"/>
          <p:cNvSpPr txBox="1">
            <a:spLocks noChangeArrowheads="1"/>
          </p:cNvSpPr>
          <p:nvPr/>
        </p:nvSpPr>
        <p:spPr bwMode="auto">
          <a:xfrm>
            <a:off x="5257800" y="381000"/>
            <a:ext cx="3581400" cy="461665"/>
          </a:xfrm>
          <a:prstGeom prst="rect">
            <a:avLst/>
          </a:prstGeom>
          <a:noFill/>
          <a:ln w="9525">
            <a:noFill/>
            <a:miter lim="800000"/>
            <a:headEnd/>
            <a:tailEnd/>
          </a:ln>
        </p:spPr>
        <p:txBody>
          <a:bodyPr wrap="square">
            <a:spAutoFit/>
          </a:bodyPr>
          <a:lstStyle/>
          <a:p>
            <a:pPr algn="r"/>
            <a:r>
              <a:rPr lang="en-US" sz="2400" b="1" dirty="0" smtClean="0">
                <a:solidFill>
                  <a:srgbClr val="000000"/>
                </a:solidFill>
              </a:rPr>
              <a:t>Practical Uses of the Data</a:t>
            </a:r>
            <a:endParaRPr lang="en-US" sz="2400" b="1" dirty="0">
              <a:solidFill>
                <a:srgbClr val="000000"/>
              </a:solidFill>
            </a:endParaRPr>
          </a:p>
        </p:txBody>
      </p:sp>
      <p:sp>
        <p:nvSpPr>
          <p:cNvPr id="3" name="Rectangle 2"/>
          <p:cNvSpPr/>
          <p:nvPr/>
        </p:nvSpPr>
        <p:spPr>
          <a:xfrm>
            <a:off x="228600" y="1143000"/>
            <a:ext cx="878791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Practice Quality Improvement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59" y="2514600"/>
            <a:ext cx="5181600" cy="3507708"/>
          </a:xfrm>
          <a:prstGeom prst="rect">
            <a:avLst/>
          </a:prstGeom>
        </p:spPr>
      </p:pic>
    </p:spTree>
    <p:extLst>
      <p:ext uri="{BB962C8B-B14F-4D97-AF65-F5344CB8AC3E}">
        <p14:creationId xmlns:p14="http://schemas.microsoft.com/office/powerpoint/2010/main" val="221843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ank.jpg"/>
          <p:cNvPicPr>
            <a:picLocks noChangeAspect="1"/>
          </p:cNvPicPr>
          <p:nvPr/>
        </p:nvPicPr>
        <p:blipFill>
          <a:blip r:embed="rId2" cstate="print"/>
          <a:srcRect/>
          <a:stretch>
            <a:fillRect/>
          </a:stretch>
        </p:blipFill>
        <p:spPr bwMode="auto">
          <a:xfrm>
            <a:off x="0" y="11113"/>
            <a:ext cx="9144000" cy="6858000"/>
          </a:xfrm>
          <a:prstGeom prst="rect">
            <a:avLst/>
          </a:prstGeom>
          <a:noFill/>
          <a:ln w="9525">
            <a:noFill/>
            <a:miter lim="800000"/>
            <a:headEnd/>
            <a:tailEnd/>
          </a:ln>
        </p:spPr>
      </p:pic>
      <p:sp>
        <p:nvSpPr>
          <p:cNvPr id="5124" name="TextBox 7"/>
          <p:cNvSpPr txBox="1">
            <a:spLocks noChangeArrowheads="1"/>
          </p:cNvSpPr>
          <p:nvPr/>
        </p:nvSpPr>
        <p:spPr bwMode="auto">
          <a:xfrm>
            <a:off x="4657498" y="281732"/>
            <a:ext cx="4110732" cy="461665"/>
          </a:xfrm>
          <a:prstGeom prst="rect">
            <a:avLst/>
          </a:prstGeom>
          <a:noFill/>
          <a:ln w="9525">
            <a:noFill/>
            <a:miter lim="800000"/>
            <a:headEnd/>
            <a:tailEnd/>
          </a:ln>
        </p:spPr>
        <p:txBody>
          <a:bodyPr wrap="square">
            <a:spAutoFit/>
          </a:bodyPr>
          <a:lstStyle/>
          <a:p>
            <a:pPr algn="r"/>
            <a:r>
              <a:rPr lang="en-US" sz="2400" b="1" dirty="0" smtClean="0">
                <a:solidFill>
                  <a:srgbClr val="000000"/>
                </a:solidFill>
              </a:rPr>
              <a:t>Data Coding/Cleaning Results</a:t>
            </a:r>
            <a:endParaRPr lang="en-US" sz="2400" b="1" dirty="0">
              <a:solidFill>
                <a:srgbClr val="000000"/>
              </a:solidFill>
            </a:endParaRPr>
          </a:p>
        </p:txBody>
      </p:sp>
      <p:pic>
        <p:nvPicPr>
          <p:cNvPr id="6" name="table"/>
          <p:cNvPicPr>
            <a:picLocks noChangeAspect="1"/>
          </p:cNvPicPr>
          <p:nvPr/>
        </p:nvPicPr>
        <p:blipFill>
          <a:blip r:embed="rId3" cstate="print"/>
          <a:stretch>
            <a:fillRect/>
          </a:stretch>
        </p:blipFill>
        <p:spPr>
          <a:xfrm>
            <a:off x="545828" y="889868"/>
            <a:ext cx="7848872" cy="5527962"/>
          </a:xfrm>
          <a:prstGeom prst="rect">
            <a:avLst/>
          </a:prstGeom>
        </p:spPr>
      </p:pic>
    </p:spTree>
    <p:extLst>
      <p:ext uri="{BB962C8B-B14F-4D97-AF65-F5344CB8AC3E}">
        <p14:creationId xmlns:p14="http://schemas.microsoft.com/office/powerpoint/2010/main" val="3890400015"/>
      </p:ext>
    </p:extLst>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blank.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94667" y="304800"/>
            <a:ext cx="4745273" cy="461665"/>
          </a:xfrm>
          <a:prstGeom prst="rect">
            <a:avLst/>
          </a:prstGeom>
          <a:noFill/>
        </p:spPr>
        <p:txBody>
          <a:bodyPr wrap="none" rtlCol="0">
            <a:spAutoFit/>
          </a:bodyPr>
          <a:lstStyle/>
          <a:p>
            <a:r>
              <a:rPr lang="en-US" sz="2400" b="1" dirty="0" smtClean="0"/>
              <a:t>1. Practice Population Management</a:t>
            </a:r>
            <a:endParaRPr lang="en-US" sz="2400" b="1"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57200" y="990600"/>
            <a:ext cx="5943600" cy="704622"/>
          </a:xfrm>
        </p:spPr>
        <p:txBody>
          <a:bodyPr>
            <a:normAutofit fontScale="90000"/>
          </a:bodyPr>
          <a:lstStyle/>
          <a:p>
            <a:r>
              <a:rPr lang="en-US" sz="3600" b="1" dirty="0" smtClean="0"/>
              <a:t/>
            </a:r>
            <a:br>
              <a:rPr lang="en-US" sz="3600" b="1" dirty="0" smtClean="0"/>
            </a:br>
            <a:r>
              <a:rPr lang="en-US" sz="3600" b="1" dirty="0"/>
              <a:t/>
            </a:r>
            <a:br>
              <a:rPr lang="en-US" sz="3600" b="1" dirty="0"/>
            </a:br>
            <a:endParaRPr lang="en-US" sz="3600" b="1" dirty="0">
              <a:cs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33" y="2362200"/>
            <a:ext cx="76676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7695993" y="1752600"/>
            <a:ext cx="351573"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Down Arrow 9"/>
          <p:cNvSpPr/>
          <p:nvPr/>
        </p:nvSpPr>
        <p:spPr>
          <a:xfrm>
            <a:off x="3299986" y="1752600"/>
            <a:ext cx="351573"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53612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l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25608" y="339082"/>
            <a:ext cx="4745273" cy="461665"/>
          </a:xfrm>
          <a:prstGeom prst="rect">
            <a:avLst/>
          </a:prstGeom>
        </p:spPr>
        <p:txBody>
          <a:bodyPr wrap="none">
            <a:spAutoFit/>
          </a:bodyPr>
          <a:lstStyle/>
          <a:p>
            <a:pPr algn="r"/>
            <a:r>
              <a:rPr lang="en-US" sz="2400" b="1" dirty="0" smtClean="0"/>
              <a:t>1. Practice Population Management</a:t>
            </a:r>
            <a:endParaRPr lang="en-US" sz="2400" b="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7" y="948266"/>
            <a:ext cx="8712200"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0200" y="1139829"/>
            <a:ext cx="3048000" cy="381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8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Web-Based Quality </a:t>
            </a:r>
            <a:r>
              <a:rPr lang="en-US" dirty="0"/>
              <a:t>Improvement Tools</a:t>
            </a:r>
          </a:p>
        </p:txBody>
      </p:sp>
      <p:graphicFrame>
        <p:nvGraphicFramePr>
          <p:cNvPr id="4" name="Content Placeholder 3"/>
          <p:cNvGraphicFramePr>
            <a:graphicFrameLocks noGrp="1"/>
          </p:cNvGraphicFramePr>
          <p:nvPr>
            <p:ph idx="1"/>
            <p:extLst/>
          </p:nvPr>
        </p:nvGraphicFramePr>
        <p:xfrm>
          <a:off x="685800" y="3048000"/>
          <a:ext cx="7537107" cy="2840516"/>
        </p:xfrm>
        <a:graphic>
          <a:graphicData uri="http://schemas.openxmlformats.org/drawingml/2006/table">
            <a:tbl>
              <a:tblPr firstRow="1" bandRow="1">
                <a:tableStyleId>{8A107856-5554-42FB-B03E-39F5DBC370BA}</a:tableStyleId>
              </a:tblPr>
              <a:tblGrid>
                <a:gridCol w="1009646">
                  <a:extLst>
                    <a:ext uri="{9D8B030D-6E8A-4147-A177-3AD203B41FA5}">
                      <a16:colId xmlns:a16="http://schemas.microsoft.com/office/drawing/2014/main" val="3753637472"/>
                    </a:ext>
                  </a:extLst>
                </a:gridCol>
                <a:gridCol w="992685">
                  <a:extLst>
                    <a:ext uri="{9D8B030D-6E8A-4147-A177-3AD203B41FA5}">
                      <a16:colId xmlns:a16="http://schemas.microsoft.com/office/drawing/2014/main" val="3071192693"/>
                    </a:ext>
                  </a:extLst>
                </a:gridCol>
                <a:gridCol w="1137893">
                  <a:extLst>
                    <a:ext uri="{9D8B030D-6E8A-4147-A177-3AD203B41FA5}">
                      <a16:colId xmlns:a16="http://schemas.microsoft.com/office/drawing/2014/main" val="3746665616"/>
                    </a:ext>
                  </a:extLst>
                </a:gridCol>
                <a:gridCol w="1162386">
                  <a:extLst>
                    <a:ext uri="{9D8B030D-6E8A-4147-A177-3AD203B41FA5}">
                      <a16:colId xmlns:a16="http://schemas.microsoft.com/office/drawing/2014/main" val="2339351610"/>
                    </a:ext>
                  </a:extLst>
                </a:gridCol>
                <a:gridCol w="1005362">
                  <a:extLst>
                    <a:ext uri="{9D8B030D-6E8A-4147-A177-3AD203B41FA5}">
                      <a16:colId xmlns:a16="http://schemas.microsoft.com/office/drawing/2014/main" val="2830794888"/>
                    </a:ext>
                  </a:extLst>
                </a:gridCol>
                <a:gridCol w="1138463">
                  <a:extLst>
                    <a:ext uri="{9D8B030D-6E8A-4147-A177-3AD203B41FA5}">
                      <a16:colId xmlns:a16="http://schemas.microsoft.com/office/drawing/2014/main" val="3805784735"/>
                    </a:ext>
                  </a:extLst>
                </a:gridCol>
                <a:gridCol w="1090672">
                  <a:extLst>
                    <a:ext uri="{9D8B030D-6E8A-4147-A177-3AD203B41FA5}">
                      <a16:colId xmlns:a16="http://schemas.microsoft.com/office/drawing/2014/main" val="2373940852"/>
                    </a:ext>
                  </a:extLst>
                </a:gridCol>
              </a:tblGrid>
              <a:tr h="1118998">
                <a:tc>
                  <a:txBody>
                    <a:bodyPr/>
                    <a:lstStyle/>
                    <a:p>
                      <a:pPr algn="ct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Summary of patient panel</a:t>
                      </a:r>
                      <a:endParaRPr lang="en-CA" sz="1600" dirty="0" smtClean="0"/>
                    </a:p>
                    <a:p>
                      <a:pPr algn="ctr"/>
                      <a:endParaRPr lang="en-CA" sz="1600" dirty="0"/>
                    </a:p>
                  </a:txBody>
                  <a:tcPr/>
                </a:tc>
                <a:tc>
                  <a:txBody>
                    <a:bodyPr/>
                    <a:lstStyle/>
                    <a:p>
                      <a:pPr algn="ctr"/>
                      <a:r>
                        <a:rPr lang="en-US" sz="1600" dirty="0" smtClean="0"/>
                        <a:t>Compare with rest of site and</a:t>
                      </a:r>
                      <a:r>
                        <a:rPr lang="en-US" sz="1600" baseline="0" dirty="0" smtClean="0"/>
                        <a:t> </a:t>
                      </a:r>
                      <a:r>
                        <a:rPr lang="en-US" sz="1600" dirty="0" smtClean="0"/>
                        <a:t>BC</a:t>
                      </a:r>
                      <a:endParaRPr lang="en-CA"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Interactive filtering</a:t>
                      </a:r>
                      <a:endParaRPr lang="en-CA" sz="1600" dirty="0" smtClean="0"/>
                    </a:p>
                    <a:p>
                      <a:pPr algn="ct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Detailed search, patient-level</a:t>
                      </a:r>
                      <a:endParaRPr lang="en-CA" sz="1600" dirty="0" smtClean="0"/>
                    </a:p>
                    <a:p>
                      <a:pPr algn="ctr"/>
                      <a:endParaRPr lang="en-CA" dirty="0"/>
                    </a:p>
                  </a:txBody>
                  <a:tcPr/>
                </a:tc>
                <a:tc>
                  <a:txBody>
                    <a:bodyPr/>
                    <a:lstStyle/>
                    <a:p>
                      <a:pPr algn="ctr"/>
                      <a:r>
                        <a:rPr lang="en-US" sz="1600" dirty="0" smtClean="0"/>
                        <a:t>Save reports for</a:t>
                      </a:r>
                      <a:r>
                        <a:rPr lang="en-US" sz="1600" baseline="0" dirty="0" smtClean="0"/>
                        <a:t> </a:t>
                      </a:r>
                      <a:r>
                        <a:rPr lang="en-US" sz="1600" dirty="0" smtClean="0"/>
                        <a:t>re-use</a:t>
                      </a:r>
                      <a:endParaRPr lang="en-CA"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Re-ID capability</a:t>
                      </a:r>
                      <a:endParaRPr lang="en-CA" sz="1600" dirty="0" smtClean="0"/>
                    </a:p>
                    <a:p>
                      <a:pPr algn="ctr"/>
                      <a:endParaRPr lang="en-CA" dirty="0"/>
                    </a:p>
                  </a:txBody>
                  <a:tcPr/>
                </a:tc>
                <a:extLst>
                  <a:ext uri="{0D108BD9-81ED-4DB2-BD59-A6C34878D82A}">
                    <a16:rowId xmlns:a16="http://schemas.microsoft.com/office/drawing/2014/main" val="3844091442"/>
                  </a:ext>
                </a:extLst>
              </a:tr>
              <a:tr h="749698">
                <a:tc>
                  <a:txBody>
                    <a:bodyPr/>
                    <a:lstStyle/>
                    <a:p>
                      <a:pPr algn="ctr"/>
                      <a:r>
                        <a:rPr lang="en-US" b="1" dirty="0" err="1" smtClean="0"/>
                        <a:t>InQuIRE</a:t>
                      </a:r>
                      <a:endParaRPr lang="en-CA" b="1" dirty="0"/>
                    </a:p>
                  </a:txBody>
                  <a:tcPr anchor="ctr"/>
                </a:tc>
                <a:tc>
                  <a:txBody>
                    <a:bodyPr/>
                    <a:lstStyle/>
                    <a:p>
                      <a:pPr algn="ctr"/>
                      <a:r>
                        <a:rPr lang="en-US" sz="3600" dirty="0" smtClean="0">
                          <a:solidFill>
                            <a:srgbClr val="00B050"/>
                          </a:solidFill>
                        </a:rPr>
                        <a:t>+</a:t>
                      </a:r>
                      <a:endParaRPr lang="en-CA" sz="36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endParaRPr lang="en-CA" sz="3600" dirty="0" smtClean="0">
                        <a:solidFill>
                          <a:srgbClr val="00B050"/>
                        </a:solidFill>
                      </a:endParaRPr>
                    </a:p>
                  </a:txBody>
                  <a:tcPr anchor="ctr"/>
                </a:tc>
                <a:tc>
                  <a:txBody>
                    <a:bodyPr/>
                    <a:lstStyle/>
                    <a:p>
                      <a:pPr algn="ctr"/>
                      <a:r>
                        <a:rPr lang="en-US" sz="3600" dirty="0" smtClean="0">
                          <a:solidFill>
                            <a:srgbClr val="00B050"/>
                          </a:solidFill>
                        </a:rPr>
                        <a:t>+</a:t>
                      </a:r>
                      <a:endParaRPr lang="en-CA" sz="3600" dirty="0">
                        <a:solidFill>
                          <a:srgbClr val="00B050"/>
                        </a:solidFill>
                      </a:endParaRPr>
                    </a:p>
                  </a:txBody>
                  <a:tcPr anchor="ctr"/>
                </a:tc>
                <a:tc>
                  <a:txBody>
                    <a:bodyPr/>
                    <a:lstStyle/>
                    <a:p>
                      <a:pPr algn="ctr"/>
                      <a:endParaRPr lang="en-CA" sz="3600" dirty="0">
                        <a:solidFill>
                          <a:srgbClr val="00B050"/>
                        </a:solidFill>
                      </a:endParaRPr>
                    </a:p>
                  </a:txBody>
                  <a:tcPr anchor="ctr"/>
                </a:tc>
                <a:tc>
                  <a:txBody>
                    <a:bodyPr/>
                    <a:lstStyle/>
                    <a:p>
                      <a:pPr algn="ctr"/>
                      <a:endParaRPr lang="en-CA" dirty="0"/>
                    </a:p>
                  </a:txBody>
                  <a:tcPr/>
                </a:tc>
                <a:tc>
                  <a:txBody>
                    <a:bodyPr/>
                    <a:lstStyle/>
                    <a:p>
                      <a:pPr algn="ctr"/>
                      <a:endParaRPr lang="en-CA"/>
                    </a:p>
                  </a:txBody>
                  <a:tcPr/>
                </a:tc>
                <a:extLst>
                  <a:ext uri="{0D108BD9-81ED-4DB2-BD59-A6C34878D82A}">
                    <a16:rowId xmlns:a16="http://schemas.microsoft.com/office/drawing/2014/main" val="843879181"/>
                  </a:ext>
                </a:extLst>
              </a:tr>
              <a:tr h="749698">
                <a:tc>
                  <a:txBody>
                    <a:bodyPr/>
                    <a:lstStyle/>
                    <a:p>
                      <a:pPr algn="ctr"/>
                      <a:r>
                        <a:rPr lang="en-US" b="1" dirty="0" smtClean="0"/>
                        <a:t>DPT</a:t>
                      </a:r>
                      <a:endParaRPr lang="en-CA" b="1" dirty="0"/>
                    </a:p>
                  </a:txBody>
                  <a:tcPr anchor="ctr"/>
                </a:tc>
                <a:tc>
                  <a:txBody>
                    <a:bodyPr/>
                    <a:lstStyle/>
                    <a:p>
                      <a:pPr algn="ctr"/>
                      <a:r>
                        <a:rPr lang="en-US" sz="3600" dirty="0" smtClean="0">
                          <a:solidFill>
                            <a:srgbClr val="00B050"/>
                          </a:solidFill>
                        </a:rPr>
                        <a:t>+</a:t>
                      </a:r>
                      <a:endParaRPr lang="en-CA" sz="36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endParaRPr lang="en-CA" sz="3600" dirty="0" smtClean="0">
                        <a:solidFill>
                          <a:srgbClr val="00B050"/>
                        </a:solidFill>
                      </a:endParaRPr>
                    </a:p>
                  </a:txBody>
                  <a:tcPr anchor="ctr"/>
                </a:tc>
                <a:tc>
                  <a:txBody>
                    <a:bodyPr/>
                    <a:lstStyle/>
                    <a:p>
                      <a:pPr algn="ctr"/>
                      <a:endParaRPr lang="en-CA" sz="3600" dirty="0">
                        <a:solidFill>
                          <a:srgbClr val="00B050"/>
                        </a:solidFill>
                      </a:endParaRPr>
                    </a:p>
                  </a:txBody>
                  <a:tcPr anchor="ctr"/>
                </a:tc>
                <a:tc>
                  <a:txBody>
                    <a:bodyPr/>
                    <a:lstStyle/>
                    <a:p>
                      <a:pPr algn="ctr"/>
                      <a:r>
                        <a:rPr lang="en-US" sz="3600" dirty="0" smtClean="0">
                          <a:solidFill>
                            <a:srgbClr val="00B050"/>
                          </a:solidFill>
                        </a:rPr>
                        <a:t>+</a:t>
                      </a:r>
                      <a:endParaRPr lang="en-CA" sz="36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endParaRPr lang="en-CA" sz="3600" dirty="0" smtClean="0">
                        <a:solidFill>
                          <a:srgbClr val="00B050"/>
                        </a:solidFill>
                      </a:endParaRPr>
                    </a:p>
                  </a:txBody>
                  <a:tcPr anchor="ctr"/>
                </a:tc>
                <a:tc>
                  <a:txBody>
                    <a:bodyPr/>
                    <a:lstStyle/>
                    <a:p>
                      <a:pPr algn="ctr"/>
                      <a:r>
                        <a:rPr lang="en-US" sz="3600" dirty="0" smtClean="0">
                          <a:solidFill>
                            <a:srgbClr val="00B050"/>
                          </a:solidFill>
                        </a:rPr>
                        <a:t>+</a:t>
                      </a:r>
                      <a:endParaRPr lang="en-CA" sz="3600" dirty="0">
                        <a:solidFill>
                          <a:srgbClr val="00B050"/>
                        </a:solidFill>
                      </a:endParaRPr>
                    </a:p>
                  </a:txBody>
                  <a:tcPr anchor="ctr"/>
                </a:tc>
                <a:extLst>
                  <a:ext uri="{0D108BD9-81ED-4DB2-BD59-A6C34878D82A}">
                    <a16:rowId xmlns:a16="http://schemas.microsoft.com/office/drawing/2014/main" val="1664035771"/>
                  </a:ext>
                </a:extLst>
              </a:tr>
            </a:tbl>
          </a:graphicData>
        </a:graphic>
      </p:graphicFrame>
      <p:sp>
        <p:nvSpPr>
          <p:cNvPr id="3" name="TextBox 2"/>
          <p:cNvSpPr txBox="1"/>
          <p:nvPr/>
        </p:nvSpPr>
        <p:spPr>
          <a:xfrm>
            <a:off x="762000" y="1524000"/>
            <a:ext cx="7502695" cy="1323439"/>
          </a:xfrm>
          <a:prstGeom prst="rect">
            <a:avLst/>
          </a:prstGeom>
          <a:noFill/>
        </p:spPr>
        <p:txBody>
          <a:bodyPr wrap="none" rtlCol="0">
            <a:spAutoFit/>
          </a:bodyPr>
          <a:lstStyle/>
          <a:p>
            <a:pPr marL="342900" indent="-342900">
              <a:buFont typeface="+mj-lt"/>
              <a:buAutoNum type="arabicPeriod"/>
            </a:pPr>
            <a:r>
              <a:rPr lang="en-US" sz="2000" dirty="0" smtClean="0"/>
              <a:t>InQuIRE: Interactive Quality Improvement Reporting Environment</a:t>
            </a:r>
          </a:p>
          <a:p>
            <a:pPr marL="342900" indent="-342900">
              <a:buFont typeface="+mj-lt"/>
              <a:buAutoNum type="arabicPeriod"/>
            </a:pPr>
            <a:r>
              <a:rPr lang="en-US" sz="2000" dirty="0" smtClean="0"/>
              <a:t>DPT: Data Presentation Tool</a:t>
            </a:r>
          </a:p>
          <a:p>
            <a:pPr marL="342900" indent="-342900">
              <a:buFont typeface="+mj-lt"/>
              <a:buAutoNum type="arabicPeriod"/>
            </a:pPr>
            <a:endParaRPr lang="en-US" sz="2000" dirty="0"/>
          </a:p>
          <a:p>
            <a:r>
              <a:rPr lang="en-US" sz="2000" dirty="0" smtClean="0"/>
              <a:t>Secure web applications, accessible from clinician’s computer</a:t>
            </a:r>
            <a:endParaRPr lang="en-CA" sz="2000" dirty="0"/>
          </a:p>
        </p:txBody>
      </p:sp>
    </p:spTree>
    <p:extLst>
      <p:ext uri="{BB962C8B-B14F-4D97-AF65-F5344CB8AC3E}">
        <p14:creationId xmlns:p14="http://schemas.microsoft.com/office/powerpoint/2010/main" val="278513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InQuIRE – Demographics (</a:t>
            </a:r>
            <a:r>
              <a:rPr lang="en-US" dirty="0" err="1" smtClean="0"/>
              <a:t>Intrahealth</a:t>
            </a:r>
            <a:r>
              <a:rPr lang="en-US" dirty="0" smtClean="0"/>
              <a:t> clinic)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313" y="1646238"/>
            <a:ext cx="6541477" cy="4572000"/>
          </a:xfrm>
        </p:spPr>
      </p:pic>
    </p:spTree>
    <p:extLst>
      <p:ext uri="{BB962C8B-B14F-4D97-AF65-F5344CB8AC3E}">
        <p14:creationId xmlns:p14="http://schemas.microsoft.com/office/powerpoint/2010/main" val="226557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InQuIRE – Prevalence</a:t>
            </a:r>
            <a:r>
              <a:rPr lang="en-US" dirty="0"/>
              <a:t> (</a:t>
            </a:r>
            <a:r>
              <a:rPr lang="en-US" dirty="0" err="1"/>
              <a:t>Intrahealth</a:t>
            </a:r>
            <a:r>
              <a:rPr lang="en-US" dirty="0"/>
              <a:t> clinic)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426" y="1646238"/>
            <a:ext cx="6484775" cy="4572000"/>
          </a:xfrm>
        </p:spPr>
      </p:pic>
    </p:spTree>
    <p:extLst>
      <p:ext uri="{BB962C8B-B14F-4D97-AF65-F5344CB8AC3E}">
        <p14:creationId xmlns:p14="http://schemas.microsoft.com/office/powerpoint/2010/main" val="397234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InQuIRE</a:t>
            </a:r>
            <a:r>
              <a:rPr lang="en-US" dirty="0" smtClean="0"/>
              <a:t> – Hypertension indicators</a:t>
            </a:r>
            <a:endParaRPr lang="en-CA"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592" y="1481328"/>
            <a:ext cx="6444444" cy="4497778"/>
          </a:xfrm>
        </p:spPr>
      </p:pic>
      <p:sp>
        <p:nvSpPr>
          <p:cNvPr id="4" name="Rectangle 3"/>
          <p:cNvSpPr/>
          <p:nvPr/>
        </p:nvSpPr>
        <p:spPr>
          <a:xfrm>
            <a:off x="1573318" y="2783363"/>
            <a:ext cx="1181456" cy="2423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924050" y="5275580"/>
            <a:ext cx="390525" cy="119379"/>
          </a:xfrm>
          <a:prstGeom prst="rect">
            <a:avLst/>
          </a:prstGeom>
          <a:pattFill prst="pct5">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828800" y="5095875"/>
            <a:ext cx="200025" cy="95250"/>
          </a:xfrm>
          <a:prstGeom prst="rect">
            <a:avLst/>
          </a:prstGeom>
          <a:pattFill prst="pct5">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573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InQuIRE</a:t>
            </a:r>
            <a:r>
              <a:rPr lang="en-US" dirty="0" smtClean="0"/>
              <a:t> – Framingham risk score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5436" y="1483398"/>
            <a:ext cx="6444444" cy="4497778"/>
          </a:xfrm>
        </p:spPr>
      </p:pic>
      <p:sp>
        <p:nvSpPr>
          <p:cNvPr id="5" name="Rectangle 4"/>
          <p:cNvSpPr/>
          <p:nvPr/>
        </p:nvSpPr>
        <p:spPr>
          <a:xfrm>
            <a:off x="1584893" y="3373672"/>
            <a:ext cx="1181456" cy="2423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924050" y="5266702"/>
            <a:ext cx="390525" cy="119379"/>
          </a:xfrm>
          <a:prstGeom prst="rect">
            <a:avLst/>
          </a:prstGeom>
          <a:pattFill prst="pct5">
            <a:fgClr>
              <a:schemeClr val="accent3"/>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828800" y="5086997"/>
            <a:ext cx="200025" cy="95250"/>
          </a:xfrm>
          <a:prstGeom prst="rect">
            <a:avLst/>
          </a:prstGeom>
          <a:pattFill prst="pct5">
            <a:fgClr>
              <a:schemeClr val="accent3"/>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68062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PHCRN Session</a:t>
            </a:r>
            <a:endParaRPr lang="en-US" dirty="0"/>
          </a:p>
        </p:txBody>
      </p:sp>
      <p:sp>
        <p:nvSpPr>
          <p:cNvPr id="3" name="Content Placeholder 2"/>
          <p:cNvSpPr>
            <a:spLocks noGrp="1"/>
          </p:cNvSpPr>
          <p:nvPr>
            <p:ph idx="1"/>
          </p:nvPr>
        </p:nvSpPr>
        <p:spPr/>
        <p:txBody>
          <a:bodyPr/>
          <a:lstStyle/>
          <a:p>
            <a:r>
              <a:rPr lang="en-US" dirty="0" smtClean="0"/>
              <a:t>Overview: Fiona and Shana</a:t>
            </a:r>
          </a:p>
          <a:p>
            <a:r>
              <a:rPr lang="en-US" dirty="0" smtClean="0"/>
              <a:t>BC PHCRN data platform: Sabrina</a:t>
            </a:r>
          </a:p>
          <a:p>
            <a:r>
              <a:rPr lang="en-US" dirty="0" smtClean="0"/>
              <a:t>Examples</a:t>
            </a:r>
          </a:p>
          <a:p>
            <a:pPr lvl="1"/>
            <a:r>
              <a:rPr lang="en-US" dirty="0" smtClean="0"/>
              <a:t>Frailty: Annette</a:t>
            </a:r>
          </a:p>
          <a:p>
            <a:pPr lvl="1"/>
            <a:r>
              <a:rPr lang="en-US" dirty="0" smtClean="0"/>
              <a:t>QI tools, CWL, TRANSFORMATION: Sabrina</a:t>
            </a:r>
          </a:p>
          <a:p>
            <a:r>
              <a:rPr lang="en-US" dirty="0" smtClean="0"/>
              <a:t>Response: Fiona and Shana</a:t>
            </a:r>
            <a:endParaRPr lang="en-US" dirty="0"/>
          </a:p>
        </p:txBody>
      </p:sp>
    </p:spTree>
    <p:extLst>
      <p:ext uri="{BB962C8B-B14F-4D97-AF65-F5344CB8AC3E}">
        <p14:creationId xmlns:p14="http://schemas.microsoft.com/office/powerpoint/2010/main" val="2846029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DPT </a:t>
            </a:r>
            <a:r>
              <a:rPr lang="en-US" dirty="0" smtClean="0"/>
              <a:t>– dashboard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602" y="1646238"/>
            <a:ext cx="7508946" cy="4572000"/>
          </a:xfrm>
        </p:spPr>
      </p:pic>
      <p:sp>
        <p:nvSpPr>
          <p:cNvPr id="5" name="Rectangle 4"/>
          <p:cNvSpPr/>
          <p:nvPr/>
        </p:nvSpPr>
        <p:spPr>
          <a:xfrm>
            <a:off x="3985260" y="2072639"/>
            <a:ext cx="274320" cy="243841"/>
          </a:xfrm>
          <a:prstGeom prst="rect">
            <a:avLst/>
          </a:prstGeom>
          <a:pattFill prst="pct5">
            <a:fgClr>
              <a:schemeClr val="accent3"/>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7329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394" y="1646238"/>
            <a:ext cx="7123361" cy="4572000"/>
          </a:xfrm>
        </p:spPr>
      </p:pic>
      <p:sp>
        <p:nvSpPr>
          <p:cNvPr id="2" name="Title 1"/>
          <p:cNvSpPr>
            <a:spLocks noGrp="1"/>
          </p:cNvSpPr>
          <p:nvPr>
            <p:ph type="title"/>
          </p:nvPr>
        </p:nvSpPr>
        <p:spPr/>
        <p:txBody>
          <a:bodyPr/>
          <a:lstStyle/>
          <a:p>
            <a:r>
              <a:rPr lang="en-US" dirty="0" smtClean="0"/>
              <a:t>DPT – detailed search</a:t>
            </a:r>
            <a:endParaRPr lang="en-US" dirty="0"/>
          </a:p>
        </p:txBody>
      </p:sp>
      <p:sp>
        <p:nvSpPr>
          <p:cNvPr id="4" name="Rectangle 3"/>
          <p:cNvSpPr/>
          <p:nvPr/>
        </p:nvSpPr>
        <p:spPr>
          <a:xfrm>
            <a:off x="3032566" y="1646239"/>
            <a:ext cx="497711" cy="1825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621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DPT – reports and saved searches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909" y="1646238"/>
            <a:ext cx="7116332" cy="4572000"/>
          </a:xfrm>
        </p:spPr>
      </p:pic>
      <p:sp>
        <p:nvSpPr>
          <p:cNvPr id="4" name="Rectangle 3"/>
          <p:cNvSpPr/>
          <p:nvPr/>
        </p:nvSpPr>
        <p:spPr>
          <a:xfrm>
            <a:off x="3483980" y="1646239"/>
            <a:ext cx="509286" cy="2172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9901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DPT – search for </a:t>
            </a:r>
            <a:r>
              <a:rPr lang="en-US" dirty="0" smtClean="0"/>
              <a:t>active patients not seen in 3 years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440" y="1646238"/>
            <a:ext cx="7409269" cy="4572000"/>
          </a:xfrm>
        </p:spPr>
      </p:pic>
      <p:sp>
        <p:nvSpPr>
          <p:cNvPr id="7" name="Rectangle 6"/>
          <p:cNvSpPr/>
          <p:nvPr/>
        </p:nvSpPr>
        <p:spPr>
          <a:xfrm>
            <a:off x="1585731" y="2208132"/>
            <a:ext cx="1632031" cy="488768"/>
          </a:xfrm>
          <a:prstGeom prst="rect">
            <a:avLst/>
          </a:prstGeom>
          <a:noFill/>
          <a:ln w="28575">
            <a:solidFill>
              <a:srgbClr val="BB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956385" y="4175829"/>
            <a:ext cx="648182" cy="1611514"/>
          </a:xfrm>
          <a:prstGeom prst="rect">
            <a:avLst/>
          </a:prstGeom>
          <a:noFill/>
          <a:ln w="28575">
            <a:solidFill>
              <a:srgbClr val="BB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71104" y="2208132"/>
            <a:ext cx="1664826" cy="498414"/>
          </a:xfrm>
          <a:prstGeom prst="rect">
            <a:avLst/>
          </a:prstGeom>
          <a:noFill/>
          <a:ln w="28575">
            <a:solidFill>
              <a:srgbClr val="BB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4395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DPT – Trends in lab/exam results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834" y="1646238"/>
            <a:ext cx="7030482" cy="4572000"/>
          </a:xfrm>
        </p:spPr>
      </p:pic>
      <p:sp>
        <p:nvSpPr>
          <p:cNvPr id="5" name="Rectangle 4"/>
          <p:cNvSpPr/>
          <p:nvPr/>
        </p:nvSpPr>
        <p:spPr>
          <a:xfrm>
            <a:off x="1657350" y="2081212"/>
            <a:ext cx="666750" cy="176213"/>
          </a:xfrm>
          <a:prstGeom prst="rect">
            <a:avLst/>
          </a:prstGeom>
          <a:pattFill prst="pct5">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905500" y="6083301"/>
            <a:ext cx="190500" cy="114300"/>
          </a:xfrm>
          <a:prstGeom prst="rect">
            <a:avLst/>
          </a:prstGeom>
          <a:pattFill prst="zigZag">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336667" y="6080127"/>
            <a:ext cx="190500" cy="114300"/>
          </a:xfrm>
          <a:prstGeom prst="rect">
            <a:avLst/>
          </a:prstGeom>
          <a:pattFill prst="zigZag">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575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DPT – re-identifying patients</a:t>
            </a:r>
            <a:endParaRPr lang="en-CA" dirty="0"/>
          </a:p>
        </p:txBody>
      </p:sp>
      <p:sp>
        <p:nvSpPr>
          <p:cNvPr id="4" name="Flowchart: Magnetic Disk 3"/>
          <p:cNvSpPr/>
          <p:nvPr/>
        </p:nvSpPr>
        <p:spPr>
          <a:xfrm>
            <a:off x="494252" y="2088146"/>
            <a:ext cx="1361440" cy="1890101"/>
          </a:xfrm>
          <a:prstGeom prst="flowChartMagneticDisk">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5901" y="1784037"/>
            <a:ext cx="4008333" cy="2334951"/>
          </a:xfrm>
          <a:prstGeom prst="rect">
            <a:avLst/>
          </a:prstGeom>
          <a:ln>
            <a:solidFill>
              <a:srgbClr val="0070C0"/>
            </a:solidFill>
          </a:ln>
        </p:spPr>
      </p:pic>
      <p:sp>
        <p:nvSpPr>
          <p:cNvPr id="8" name="TextBox 7"/>
          <p:cNvSpPr txBox="1"/>
          <p:nvPr/>
        </p:nvSpPr>
        <p:spPr>
          <a:xfrm>
            <a:off x="280674" y="1474844"/>
            <a:ext cx="1816395" cy="369332"/>
          </a:xfrm>
          <a:prstGeom prst="rect">
            <a:avLst/>
          </a:prstGeom>
          <a:noFill/>
        </p:spPr>
        <p:txBody>
          <a:bodyPr wrap="none" rtlCol="0">
            <a:spAutoFit/>
          </a:bodyPr>
          <a:lstStyle/>
          <a:p>
            <a:r>
              <a:rPr lang="en-US" dirty="0" smtClean="0"/>
              <a:t>CPCSSN database</a:t>
            </a:r>
            <a:endParaRPr lang="en-CA" dirty="0"/>
          </a:p>
        </p:txBody>
      </p:sp>
      <p:sp>
        <p:nvSpPr>
          <p:cNvPr id="9" name="TextBox 8"/>
          <p:cNvSpPr txBox="1"/>
          <p:nvPr/>
        </p:nvSpPr>
        <p:spPr>
          <a:xfrm>
            <a:off x="5273039" y="1355374"/>
            <a:ext cx="2058449" cy="369332"/>
          </a:xfrm>
          <a:prstGeom prst="rect">
            <a:avLst/>
          </a:prstGeom>
          <a:noFill/>
        </p:spPr>
        <p:txBody>
          <a:bodyPr wrap="none" rtlCol="0">
            <a:spAutoFit/>
          </a:bodyPr>
          <a:lstStyle/>
          <a:p>
            <a:r>
              <a:rPr lang="en-US" dirty="0" smtClean="0"/>
              <a:t>DPT in web browser</a:t>
            </a:r>
            <a:endParaRPr lang="en-CA" dirty="0"/>
          </a:p>
        </p:txBody>
      </p:sp>
      <p:grpSp>
        <p:nvGrpSpPr>
          <p:cNvPr id="34" name="Group 33"/>
          <p:cNvGrpSpPr/>
          <p:nvPr/>
        </p:nvGrpSpPr>
        <p:grpSpPr>
          <a:xfrm>
            <a:off x="1512082" y="4729789"/>
            <a:ext cx="2801812" cy="1788160"/>
            <a:chOff x="2073579" y="4735268"/>
            <a:chExt cx="2801812" cy="178816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134" y="4735268"/>
              <a:ext cx="2249257" cy="1788160"/>
            </a:xfrm>
            <a:prstGeom prst="rect">
              <a:avLst/>
            </a:prstGeom>
          </p:spPr>
        </p:pic>
        <p:sp>
          <p:nvSpPr>
            <p:cNvPr id="12" name="TextBox 11"/>
            <p:cNvSpPr txBox="1"/>
            <p:nvPr/>
          </p:nvSpPr>
          <p:spPr>
            <a:xfrm>
              <a:off x="2073579" y="5105252"/>
              <a:ext cx="1105111" cy="646331"/>
            </a:xfrm>
            <a:prstGeom prst="rect">
              <a:avLst/>
            </a:prstGeom>
            <a:noFill/>
          </p:spPr>
          <p:txBody>
            <a:bodyPr wrap="none" rtlCol="0">
              <a:spAutoFit/>
            </a:bodyPr>
            <a:lstStyle/>
            <a:p>
              <a:r>
                <a:rPr lang="en-US" dirty="0" smtClean="0"/>
                <a:t>Clinician’s</a:t>
              </a:r>
            </a:p>
            <a:p>
              <a:r>
                <a:rPr lang="en-US" dirty="0" smtClean="0"/>
                <a:t>computer</a:t>
              </a:r>
              <a:endParaRPr lang="en-CA" dirty="0"/>
            </a:p>
          </p:txBody>
        </p:sp>
      </p:grpSp>
      <p:cxnSp>
        <p:nvCxnSpPr>
          <p:cNvPr id="15" name="Straight Connector 14"/>
          <p:cNvCxnSpPr/>
          <p:nvPr/>
        </p:nvCxnSpPr>
        <p:spPr>
          <a:xfrm>
            <a:off x="2085786" y="1704231"/>
            <a:ext cx="11283" cy="2603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21760" y="1704538"/>
            <a:ext cx="2986" cy="259314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20154" y="1474844"/>
            <a:ext cx="945067" cy="369332"/>
          </a:xfrm>
          <a:prstGeom prst="rect">
            <a:avLst/>
          </a:prstGeom>
          <a:noFill/>
        </p:spPr>
        <p:txBody>
          <a:bodyPr wrap="none" rtlCol="0">
            <a:spAutoFit/>
          </a:bodyPr>
          <a:lstStyle/>
          <a:p>
            <a:r>
              <a:rPr lang="en-US" dirty="0" smtClean="0"/>
              <a:t>Internet</a:t>
            </a:r>
            <a:endParaRPr lang="en-CA" dirty="0"/>
          </a:p>
        </p:txBody>
      </p:sp>
      <p:sp>
        <p:nvSpPr>
          <p:cNvPr id="19" name="Right Arrow 18"/>
          <p:cNvSpPr/>
          <p:nvPr/>
        </p:nvSpPr>
        <p:spPr>
          <a:xfrm>
            <a:off x="1855692" y="3176122"/>
            <a:ext cx="2347594" cy="349773"/>
          </a:xfrm>
          <a:prstGeom prst="rightArrow">
            <a:avLst/>
          </a:prstGeom>
          <a:solidFill>
            <a:srgbClr val="00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lowchart: Document 19"/>
          <p:cNvSpPr/>
          <p:nvPr/>
        </p:nvSpPr>
        <p:spPr>
          <a:xfrm>
            <a:off x="5998386" y="5203465"/>
            <a:ext cx="2232136" cy="140208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Box 20"/>
          <p:cNvSpPr txBox="1"/>
          <p:nvPr/>
        </p:nvSpPr>
        <p:spPr>
          <a:xfrm>
            <a:off x="2323740" y="2140871"/>
            <a:ext cx="1378775" cy="369332"/>
          </a:xfrm>
          <a:prstGeom prst="rect">
            <a:avLst/>
          </a:prstGeom>
          <a:noFill/>
        </p:spPr>
        <p:txBody>
          <a:bodyPr wrap="none" rtlCol="0">
            <a:spAutoFit/>
          </a:bodyPr>
          <a:lstStyle/>
          <a:p>
            <a:r>
              <a:rPr lang="en-US" dirty="0" smtClean="0"/>
              <a:t>CPCSSN data</a:t>
            </a:r>
            <a:endParaRPr lang="en-CA" dirty="0"/>
          </a:p>
        </p:txBody>
      </p:sp>
      <p:sp>
        <p:nvSpPr>
          <p:cNvPr id="22" name="TextBox 21"/>
          <p:cNvSpPr txBox="1"/>
          <p:nvPr/>
        </p:nvSpPr>
        <p:spPr>
          <a:xfrm>
            <a:off x="5998386" y="5243751"/>
            <a:ext cx="2188676" cy="1015663"/>
          </a:xfrm>
          <a:prstGeom prst="rect">
            <a:avLst/>
          </a:prstGeom>
          <a:noFill/>
        </p:spPr>
        <p:txBody>
          <a:bodyPr wrap="none" rtlCol="0">
            <a:spAutoFit/>
          </a:bodyPr>
          <a:lstStyle/>
          <a:p>
            <a:r>
              <a:rPr lang="en-US" sz="1200" dirty="0" smtClean="0"/>
              <a:t>EMR ID, Name, Address, PHN, …</a:t>
            </a:r>
          </a:p>
          <a:p>
            <a:r>
              <a:rPr lang="en-US" sz="1200" dirty="0" smtClean="0"/>
              <a:t>…..</a:t>
            </a:r>
            <a:endParaRPr lang="en-US" sz="1200" dirty="0"/>
          </a:p>
          <a:p>
            <a:r>
              <a:rPr lang="en-US" sz="1200" dirty="0" smtClean="0"/>
              <a:t>…..</a:t>
            </a:r>
          </a:p>
          <a:p>
            <a:r>
              <a:rPr lang="en-US" sz="1200" dirty="0" smtClean="0"/>
              <a:t>…..</a:t>
            </a:r>
            <a:endParaRPr lang="en-US" sz="1200" dirty="0"/>
          </a:p>
          <a:p>
            <a:r>
              <a:rPr lang="en-US" sz="1200" dirty="0" smtClean="0"/>
              <a:t>…..</a:t>
            </a:r>
            <a:endParaRPr lang="en-CA" sz="1200" dirty="0"/>
          </a:p>
        </p:txBody>
      </p:sp>
      <p:sp>
        <p:nvSpPr>
          <p:cNvPr id="23" name="TextBox 22"/>
          <p:cNvSpPr txBox="1"/>
          <p:nvPr/>
        </p:nvSpPr>
        <p:spPr>
          <a:xfrm>
            <a:off x="4500726" y="5578253"/>
            <a:ext cx="1517980" cy="369332"/>
          </a:xfrm>
          <a:prstGeom prst="rect">
            <a:avLst/>
          </a:prstGeom>
          <a:noFill/>
        </p:spPr>
        <p:txBody>
          <a:bodyPr wrap="none" rtlCol="0">
            <a:spAutoFit/>
          </a:bodyPr>
          <a:lstStyle/>
          <a:p>
            <a:r>
              <a:rPr lang="en-US" dirty="0" smtClean="0"/>
              <a:t>Patient details</a:t>
            </a:r>
            <a:endParaRPr lang="en-CA" dirty="0"/>
          </a:p>
        </p:txBody>
      </p:sp>
      <p:cxnSp>
        <p:nvCxnSpPr>
          <p:cNvPr id="27" name="Straight Arrow Connector 26"/>
          <p:cNvCxnSpPr/>
          <p:nvPr/>
        </p:nvCxnSpPr>
        <p:spPr>
          <a:xfrm>
            <a:off x="4602288" y="6056905"/>
            <a:ext cx="1260000" cy="0"/>
          </a:xfrm>
          <a:prstGeom prst="straightConnector1">
            <a:avLst/>
          </a:prstGeom>
          <a:ln w="57150">
            <a:solidFill>
              <a:srgbClr val="7AC14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466402" y="4196976"/>
            <a:ext cx="3986" cy="900000"/>
          </a:xfrm>
          <a:prstGeom prst="straightConnector1">
            <a:avLst/>
          </a:prstGeom>
          <a:ln w="57150">
            <a:solidFill>
              <a:srgbClr val="7AC143"/>
            </a:solidFill>
            <a:tailEnd type="triangle"/>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1855692" y="2510095"/>
            <a:ext cx="2347594" cy="375016"/>
          </a:xfrm>
          <a:prstGeom prst="rightArrow">
            <a:avLst/>
          </a:prstGeom>
          <a:solidFill>
            <a:srgbClr val="00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a:off x="2242827" y="3399977"/>
            <a:ext cx="1351652" cy="923330"/>
          </a:xfrm>
          <a:prstGeom prst="rect">
            <a:avLst/>
          </a:prstGeom>
          <a:noFill/>
        </p:spPr>
        <p:txBody>
          <a:bodyPr wrap="none" rtlCol="0">
            <a:spAutoFit/>
          </a:bodyPr>
          <a:lstStyle/>
          <a:p>
            <a:r>
              <a:rPr lang="en-US" dirty="0" smtClean="0"/>
              <a:t>Encrypted</a:t>
            </a:r>
          </a:p>
          <a:p>
            <a:r>
              <a:rPr lang="en-US" dirty="0" smtClean="0"/>
              <a:t>CPCSSN</a:t>
            </a:r>
          </a:p>
          <a:p>
            <a:r>
              <a:rPr lang="en-US" dirty="0" smtClean="0"/>
              <a:t>mapping file</a:t>
            </a:r>
            <a:endParaRPr lang="en-CA" dirty="0"/>
          </a:p>
        </p:txBody>
      </p:sp>
      <p:sp>
        <p:nvSpPr>
          <p:cNvPr id="39" name="TextBox 38"/>
          <p:cNvSpPr txBox="1"/>
          <p:nvPr/>
        </p:nvSpPr>
        <p:spPr>
          <a:xfrm>
            <a:off x="6671953" y="4372851"/>
            <a:ext cx="1528752" cy="646331"/>
          </a:xfrm>
          <a:prstGeom prst="rect">
            <a:avLst/>
          </a:prstGeom>
          <a:noFill/>
        </p:spPr>
        <p:txBody>
          <a:bodyPr wrap="none" rtlCol="0">
            <a:spAutoFit/>
          </a:bodyPr>
          <a:lstStyle/>
          <a:p>
            <a:r>
              <a:rPr lang="en-US" dirty="0" smtClean="0"/>
              <a:t>Read into web</a:t>
            </a:r>
          </a:p>
          <a:p>
            <a:r>
              <a:rPr lang="en-US" dirty="0"/>
              <a:t>b</a:t>
            </a:r>
            <a:r>
              <a:rPr lang="en-US" dirty="0" smtClean="0"/>
              <a:t>rowser</a:t>
            </a:r>
            <a:endParaRPr lang="en-CA" dirty="0"/>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585" y="5120782"/>
            <a:ext cx="1110528" cy="359996"/>
          </a:xfrm>
          <a:prstGeom prst="rect">
            <a:avLst/>
          </a:prstGeom>
        </p:spPr>
      </p:pic>
      <p:sp>
        <p:nvSpPr>
          <p:cNvPr id="41" name="TextBox 40"/>
          <p:cNvSpPr txBox="1"/>
          <p:nvPr/>
        </p:nvSpPr>
        <p:spPr>
          <a:xfrm>
            <a:off x="4620951" y="4809519"/>
            <a:ext cx="1277529" cy="307777"/>
          </a:xfrm>
          <a:prstGeom prst="rect">
            <a:avLst/>
          </a:prstGeom>
          <a:noFill/>
        </p:spPr>
        <p:txBody>
          <a:bodyPr wrap="none" rtlCol="0">
            <a:spAutoFit/>
          </a:bodyPr>
          <a:lstStyle/>
          <a:p>
            <a:pPr algn="ctr"/>
            <a:r>
              <a:rPr lang="en-US" sz="1400" dirty="0" smtClean="0"/>
              <a:t>Decryption key</a:t>
            </a:r>
            <a:endParaRPr lang="en-CA" sz="1400" dirty="0"/>
          </a:p>
        </p:txBody>
      </p:sp>
      <p:cxnSp>
        <p:nvCxnSpPr>
          <p:cNvPr id="42" name="Straight Arrow Connector 41"/>
          <p:cNvCxnSpPr/>
          <p:nvPr/>
        </p:nvCxnSpPr>
        <p:spPr>
          <a:xfrm flipH="1" flipV="1">
            <a:off x="5226732" y="4208305"/>
            <a:ext cx="3986" cy="630000"/>
          </a:xfrm>
          <a:prstGeom prst="straightConnector1">
            <a:avLst/>
          </a:prstGeom>
          <a:ln w="57150">
            <a:solidFill>
              <a:srgbClr val="7AC1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02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clinicians through Divisions of Family Practice</a:t>
            </a:r>
            <a:endParaRPr lang="en-US" dirty="0"/>
          </a:p>
        </p:txBody>
      </p:sp>
      <p:sp>
        <p:nvSpPr>
          <p:cNvPr id="4" name="Content Placeholder 2"/>
          <p:cNvSpPr txBox="1">
            <a:spLocks/>
          </p:cNvSpPr>
          <p:nvPr/>
        </p:nvSpPr>
        <p:spPr>
          <a:xfrm>
            <a:off x="548640" y="1645921"/>
            <a:ext cx="8229600" cy="2164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C00000"/>
                </a:solidFill>
              </a:rPr>
              <a:t>Participate in and support projects meant to increase continuity of care: </a:t>
            </a:r>
          </a:p>
          <a:p>
            <a:pPr lvl="1"/>
            <a:r>
              <a:rPr lang="en-US" sz="2000" dirty="0" smtClean="0"/>
              <a:t>Information and management continuity between primary care and health authorities (CWL, IHA-KB project)</a:t>
            </a:r>
          </a:p>
          <a:p>
            <a:pPr marL="0" indent="0">
              <a:buNone/>
            </a:pPr>
            <a:endParaRPr lang="en-US" sz="2400" dirty="0"/>
          </a:p>
        </p:txBody>
      </p:sp>
    </p:spTree>
    <p:extLst>
      <p:ext uri="{BB962C8B-B14F-4D97-AF65-F5344CB8AC3E}">
        <p14:creationId xmlns:p14="http://schemas.microsoft.com/office/powerpoint/2010/main" val="2458366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Centralized Waiting Lists: Chilliwack and </a:t>
            </a:r>
            <a:r>
              <a:rPr lang="en-US" dirty="0" err="1" smtClean="0"/>
              <a:t>Whiterock</a:t>
            </a:r>
            <a:r>
              <a:rPr lang="en-US" dirty="0" smtClean="0"/>
              <a:t> Divisions</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p:txBody>
      </p:sp>
      <p:pic>
        <p:nvPicPr>
          <p:cNvPr id="1026" name="Picture 2" descr="waiting 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190" y="1645920"/>
            <a:ext cx="5371338" cy="38458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1520" y="1645920"/>
            <a:ext cx="4572000" cy="2862322"/>
          </a:xfrm>
          <a:prstGeom prst="rect">
            <a:avLst/>
          </a:prstGeom>
        </p:spPr>
        <p:txBody>
          <a:bodyPr>
            <a:spAutoFit/>
          </a:bodyPr>
          <a:lstStyle/>
          <a:p>
            <a:pPr marL="342900" indent="-342900">
              <a:buFont typeface="Arial" panose="020B0604020202020204" pitchFamily="34" charset="0"/>
              <a:buChar char="•"/>
            </a:pPr>
            <a:r>
              <a:rPr lang="en-US" sz="2000" dirty="0">
                <a:latin typeface="+mj-lt"/>
              </a:rPr>
              <a:t>Analyze the centralized waiting lists implemented in seven Canadian provinces and identify characteristics to promote attachment of complex patients to primary care </a:t>
            </a:r>
            <a:r>
              <a:rPr lang="en-US" sz="2000" dirty="0" smtClean="0">
                <a:latin typeface="+mj-lt"/>
              </a:rPr>
              <a:t>providers</a:t>
            </a:r>
          </a:p>
          <a:p>
            <a:pPr marL="342900" indent="-342900">
              <a:buFont typeface="Arial" panose="020B0604020202020204" pitchFamily="34" charset="0"/>
              <a:buChar char="•"/>
            </a:pPr>
            <a:endParaRPr lang="en-US" sz="2000" dirty="0">
              <a:latin typeface="+mj-lt"/>
            </a:endParaRPr>
          </a:p>
          <a:p>
            <a:pPr marL="342900" indent="-342900">
              <a:buFont typeface="Arial" panose="020B0604020202020204" pitchFamily="34" charset="0"/>
              <a:buChar char="•"/>
            </a:pPr>
            <a:r>
              <a:rPr lang="en-US" sz="2000" dirty="0">
                <a:latin typeface="+mj-lt"/>
              </a:rPr>
              <a:t>Make recommendations on ways to improve the design of centralized waiting lists. </a:t>
            </a:r>
          </a:p>
        </p:txBody>
      </p:sp>
    </p:spTree>
    <p:extLst>
      <p:ext uri="{BB962C8B-B14F-4D97-AF65-F5344CB8AC3E}">
        <p14:creationId xmlns:p14="http://schemas.microsoft.com/office/powerpoint/2010/main" val="1763418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Waiting Lists – Outcomes</a:t>
            </a:r>
            <a:endParaRPr lang="en-US" dirty="0"/>
          </a:p>
        </p:txBody>
      </p:sp>
      <p:pic>
        <p:nvPicPr>
          <p:cNvPr id="3" name="Z3USrL2PWCs"/>
          <p:cNvPicPr>
            <a:picLocks noRot="1" noChangeAspect="1"/>
          </p:cNvPicPr>
          <p:nvPr>
            <a:videoFile r:link="rId1"/>
          </p:nvPr>
        </p:nvPicPr>
        <p:blipFill>
          <a:blip r:embed="rId3"/>
          <a:stretch>
            <a:fillRect/>
          </a:stretch>
        </p:blipFill>
        <p:spPr>
          <a:xfrm>
            <a:off x="2156519" y="3226279"/>
            <a:ext cx="4491168" cy="2526282"/>
          </a:xfrm>
          <a:prstGeom prst="rect">
            <a:avLst/>
          </a:prstGeom>
        </p:spPr>
      </p:pic>
      <p:sp>
        <p:nvSpPr>
          <p:cNvPr id="4" name="TextBox 3"/>
          <p:cNvSpPr txBox="1"/>
          <p:nvPr/>
        </p:nvSpPr>
        <p:spPr>
          <a:xfrm>
            <a:off x="284672" y="1475117"/>
            <a:ext cx="7666266"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latin typeface="+mj-lt"/>
              </a:rPr>
              <a:t>Recommendation by Division to BC </a:t>
            </a:r>
            <a:r>
              <a:rPr lang="en-US" sz="2000" dirty="0" err="1" smtClean="0">
                <a:latin typeface="+mj-lt"/>
              </a:rPr>
              <a:t>MoH</a:t>
            </a:r>
            <a:r>
              <a:rPr lang="en-US" sz="2000" dirty="0" smtClean="0">
                <a:latin typeface="+mj-lt"/>
              </a:rPr>
              <a:t> for core funding</a:t>
            </a:r>
          </a:p>
          <a:p>
            <a:pPr marL="285750" indent="-285750">
              <a:buFont typeface="Arial" panose="020B0604020202020204" pitchFamily="34" charset="0"/>
              <a:buChar char="•"/>
            </a:pPr>
            <a:r>
              <a:rPr lang="en-US" sz="2000" dirty="0" smtClean="0">
                <a:latin typeface="+mj-lt"/>
              </a:rPr>
              <a:t>Best practice from BC implemented in other jurisdictions (e.g. NS, ON)</a:t>
            </a:r>
          </a:p>
          <a:p>
            <a:pPr marL="285750" indent="-285750">
              <a:buFont typeface="Arial" panose="020B0604020202020204" pitchFamily="34" charset="0"/>
              <a:buChar char="•"/>
            </a:pPr>
            <a:r>
              <a:rPr lang="en-US" sz="2000" dirty="0" smtClean="0">
                <a:latin typeface="+mj-lt"/>
              </a:rPr>
              <a:t>Video creation [insert URL here]</a:t>
            </a:r>
            <a:endParaRPr lang="en-US" sz="2000" dirty="0">
              <a:latin typeface="+mj-lt"/>
            </a:endParaRPr>
          </a:p>
        </p:txBody>
      </p:sp>
    </p:spTree>
    <p:extLst>
      <p:ext uri="{BB962C8B-B14F-4D97-AF65-F5344CB8AC3E}">
        <p14:creationId xmlns:p14="http://schemas.microsoft.com/office/powerpoint/2010/main" val="1744831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mj-lt"/>
              </a:rPr>
              <a:t>Creating a Learning Health System and Increasing Continuity of Care</a:t>
            </a:r>
            <a:endParaRPr lang="en-US" dirty="0">
              <a:latin typeface="+mj-lt"/>
            </a:endParaRPr>
          </a:p>
        </p:txBody>
      </p:sp>
      <p:pic>
        <p:nvPicPr>
          <p:cNvPr id="2050" name="Picture 2" descr="&#10;Geriatricians are specialists in the complexity of frailty, writes Kenneth Rockwood. (FOTOLIA)&#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184" y="7924800"/>
            <a:ext cx="1883288" cy="10593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4048" y="1509793"/>
            <a:ext cx="8229600" cy="3984063"/>
          </a:xfrm>
        </p:spPr>
        <p:txBody>
          <a:bodyPr>
            <a:normAutofit/>
          </a:bodyPr>
          <a:lstStyle/>
          <a:p>
            <a:r>
              <a:rPr lang="en-US" dirty="0"/>
              <a:t>Kootenay-Boundary/Interior Health Authority </a:t>
            </a:r>
          </a:p>
          <a:p>
            <a:r>
              <a:rPr lang="en-US" dirty="0" smtClean="0"/>
              <a:t>Primary </a:t>
            </a:r>
            <a:r>
              <a:rPr lang="en-US" dirty="0"/>
              <a:t>Care </a:t>
            </a:r>
            <a:r>
              <a:rPr lang="en-US" dirty="0" smtClean="0"/>
              <a:t>EMR + Organizational Survey + </a:t>
            </a:r>
            <a:r>
              <a:rPr lang="en-US" dirty="0"/>
              <a:t>Administrative data</a:t>
            </a:r>
          </a:p>
          <a:p>
            <a:pPr lvl="1"/>
            <a:r>
              <a:rPr lang="en-US" dirty="0"/>
              <a:t>Hospital Records</a:t>
            </a:r>
          </a:p>
          <a:p>
            <a:pPr lvl="1"/>
            <a:r>
              <a:rPr lang="en-US" dirty="0"/>
              <a:t>Emergency Department Records</a:t>
            </a:r>
          </a:p>
          <a:p>
            <a:pPr lvl="1"/>
            <a:r>
              <a:rPr lang="en-US" dirty="0"/>
              <a:t>Social Determinants of Health (e.g. </a:t>
            </a:r>
            <a:r>
              <a:rPr lang="en-US" dirty="0" err="1"/>
              <a:t>neighbourhoods</a:t>
            </a:r>
            <a:r>
              <a:rPr lang="en-US" dirty="0"/>
              <a:t>, income, education) </a:t>
            </a:r>
          </a:p>
        </p:txBody>
      </p:sp>
      <p:pic>
        <p:nvPicPr>
          <p:cNvPr id="3" name="Picture 2"/>
          <p:cNvPicPr>
            <a:picLocks noChangeAspect="1"/>
          </p:cNvPicPr>
          <p:nvPr/>
        </p:nvPicPr>
        <p:blipFill>
          <a:blip r:embed="rId3"/>
          <a:stretch>
            <a:fillRect/>
          </a:stretch>
        </p:blipFill>
        <p:spPr>
          <a:xfrm>
            <a:off x="4982388" y="4459709"/>
            <a:ext cx="2651990" cy="1499746"/>
          </a:xfrm>
          <a:prstGeom prst="rect">
            <a:avLst/>
          </a:prstGeom>
        </p:spPr>
      </p:pic>
    </p:spTree>
    <p:extLst>
      <p:ext uri="{BB962C8B-B14F-4D97-AF65-F5344CB8AC3E}">
        <p14:creationId xmlns:p14="http://schemas.microsoft.com/office/powerpoint/2010/main" val="127546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43681" y="353301"/>
            <a:ext cx="8763000" cy="5524875"/>
          </a:xfrm>
          <a:prstGeom prst="rect">
            <a:avLst/>
          </a:prstGeom>
        </p:spPr>
      </p:pic>
      <p:sp>
        <p:nvSpPr>
          <p:cNvPr id="4" name="Freeform 3"/>
          <p:cNvSpPr/>
          <p:nvPr/>
        </p:nvSpPr>
        <p:spPr>
          <a:xfrm>
            <a:off x="788988" y="4260475"/>
            <a:ext cx="7229475" cy="1244600"/>
          </a:xfrm>
          <a:custGeom>
            <a:avLst/>
            <a:gdLst>
              <a:gd name="connsiteX0" fmla="*/ 0 w 7439378"/>
              <a:gd name="connsiteY0" fmla="*/ 450931 h 1244579"/>
              <a:gd name="connsiteX1" fmla="*/ 2246489 w 7439378"/>
              <a:gd name="connsiteY1" fmla="*/ 33242 h 1244579"/>
              <a:gd name="connsiteX2" fmla="*/ 4402667 w 7439378"/>
              <a:gd name="connsiteY2" fmla="*/ 1229864 h 1244579"/>
              <a:gd name="connsiteX3" fmla="*/ 5937956 w 7439378"/>
              <a:gd name="connsiteY3" fmla="*/ 733153 h 1244579"/>
              <a:gd name="connsiteX4" fmla="*/ 7439378 w 7439378"/>
              <a:gd name="connsiteY4" fmla="*/ 1241153 h 1244579"/>
              <a:gd name="connsiteX5" fmla="*/ 7439378 w 7439378"/>
              <a:gd name="connsiteY5" fmla="*/ 1241153 h 12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378" h="1244579">
                <a:moveTo>
                  <a:pt x="0" y="450931"/>
                </a:moveTo>
                <a:cubicBezTo>
                  <a:pt x="756355" y="177175"/>
                  <a:pt x="1512711" y="-96580"/>
                  <a:pt x="2246489" y="33242"/>
                </a:cubicBezTo>
                <a:cubicBezTo>
                  <a:pt x="2980267" y="163064"/>
                  <a:pt x="3787422" y="1113212"/>
                  <a:pt x="4402667" y="1229864"/>
                </a:cubicBezTo>
                <a:cubicBezTo>
                  <a:pt x="5017912" y="1346516"/>
                  <a:pt x="5431838" y="731272"/>
                  <a:pt x="5937956" y="733153"/>
                </a:cubicBezTo>
                <a:cubicBezTo>
                  <a:pt x="6444074" y="735034"/>
                  <a:pt x="7439378" y="1241153"/>
                  <a:pt x="7439378" y="1241153"/>
                </a:cubicBezTo>
                <a:lnTo>
                  <a:pt x="7439378" y="1241153"/>
                </a:lnTo>
              </a:path>
            </a:pathLst>
          </a:custGeom>
          <a:noFill/>
          <a:ln w="50800">
            <a:solidFill>
              <a:srgbClr val="CF0F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5" name="Rectangle 4"/>
          <p:cNvSpPr/>
          <p:nvPr/>
        </p:nvSpPr>
        <p:spPr>
          <a:xfrm>
            <a:off x="1585119" y="4069975"/>
            <a:ext cx="722312" cy="627063"/>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AB Network</a:t>
            </a:r>
          </a:p>
        </p:txBody>
      </p:sp>
      <p:sp>
        <p:nvSpPr>
          <p:cNvPr id="6" name="Rectangle 5"/>
          <p:cNvSpPr/>
          <p:nvPr/>
        </p:nvSpPr>
        <p:spPr>
          <a:xfrm>
            <a:off x="2540290" y="4180726"/>
            <a:ext cx="685800" cy="59055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SK Network</a:t>
            </a:r>
          </a:p>
        </p:txBody>
      </p:sp>
      <p:sp>
        <p:nvSpPr>
          <p:cNvPr id="7" name="Rectangle 6"/>
          <p:cNvSpPr/>
          <p:nvPr/>
        </p:nvSpPr>
        <p:spPr>
          <a:xfrm>
            <a:off x="3482181" y="4349375"/>
            <a:ext cx="685800" cy="5334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MB Network</a:t>
            </a:r>
          </a:p>
        </p:txBody>
      </p:sp>
      <p:sp>
        <p:nvSpPr>
          <p:cNvPr id="8" name="Rectangle 7"/>
          <p:cNvSpPr/>
          <p:nvPr/>
        </p:nvSpPr>
        <p:spPr>
          <a:xfrm>
            <a:off x="4625181" y="4994781"/>
            <a:ext cx="715963" cy="5588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ON Network</a:t>
            </a:r>
          </a:p>
        </p:txBody>
      </p:sp>
      <p:sp>
        <p:nvSpPr>
          <p:cNvPr id="9" name="Rectangle 8"/>
          <p:cNvSpPr/>
          <p:nvPr/>
        </p:nvSpPr>
        <p:spPr>
          <a:xfrm>
            <a:off x="5864225" y="4670009"/>
            <a:ext cx="736600" cy="528637"/>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QC Network</a:t>
            </a:r>
          </a:p>
        </p:txBody>
      </p:sp>
      <p:sp>
        <p:nvSpPr>
          <p:cNvPr id="10" name="Arc 9"/>
          <p:cNvSpPr/>
          <p:nvPr/>
        </p:nvSpPr>
        <p:spPr>
          <a:xfrm rot="6294611">
            <a:off x="7583104" y="4559185"/>
            <a:ext cx="987425" cy="803275"/>
          </a:xfrm>
          <a:prstGeom prst="arc">
            <a:avLst>
              <a:gd name="adj1" fmla="val 8886635"/>
              <a:gd name="adj2" fmla="val 132005"/>
            </a:avLst>
          </a:prstGeom>
          <a:ln w="38100">
            <a:solidFill>
              <a:srgbClr val="CF0F46"/>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solidFill>
                <a:srgbClr val="FFFFFF"/>
              </a:solidFill>
            </a:endParaRPr>
          </a:p>
        </p:txBody>
      </p:sp>
      <p:cxnSp>
        <p:nvCxnSpPr>
          <p:cNvPr id="11" name="Curved Connector 10"/>
          <p:cNvCxnSpPr/>
          <p:nvPr/>
        </p:nvCxnSpPr>
        <p:spPr>
          <a:xfrm rot="5400000" flipH="1" flipV="1">
            <a:off x="4058444" y="1029141"/>
            <a:ext cx="379412" cy="7104856"/>
          </a:xfrm>
          <a:prstGeom prst="curvedConnector3">
            <a:avLst>
              <a:gd name="adj1" fmla="val 547603"/>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66725" y="4375930"/>
            <a:ext cx="800100" cy="5842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BC Network</a:t>
            </a:r>
          </a:p>
        </p:txBody>
      </p:sp>
      <p:sp>
        <p:nvSpPr>
          <p:cNvPr id="13" name="Rectangle 12"/>
          <p:cNvSpPr/>
          <p:nvPr/>
        </p:nvSpPr>
        <p:spPr>
          <a:xfrm>
            <a:off x="8078787" y="4806575"/>
            <a:ext cx="769938" cy="508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NS Network</a:t>
            </a:r>
          </a:p>
        </p:txBody>
      </p:sp>
      <p:sp>
        <p:nvSpPr>
          <p:cNvPr id="14" name="Rectangle 13"/>
          <p:cNvSpPr/>
          <p:nvPr/>
        </p:nvSpPr>
        <p:spPr>
          <a:xfrm>
            <a:off x="7489300" y="3956468"/>
            <a:ext cx="1058325" cy="633413"/>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Newfoundland and Labrador Network</a:t>
            </a:r>
          </a:p>
        </p:txBody>
      </p:sp>
      <p:sp>
        <p:nvSpPr>
          <p:cNvPr id="15" name="Rectangle 14"/>
          <p:cNvSpPr/>
          <p:nvPr/>
        </p:nvSpPr>
        <p:spPr>
          <a:xfrm>
            <a:off x="4655344" y="2457074"/>
            <a:ext cx="1371600" cy="735175"/>
          </a:xfrm>
          <a:prstGeom prst="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Network Leadership Council and National Coordination</a:t>
            </a:r>
          </a:p>
        </p:txBody>
      </p:sp>
      <p:sp>
        <p:nvSpPr>
          <p:cNvPr id="16" name="Rectangle 15"/>
          <p:cNvSpPr/>
          <p:nvPr/>
        </p:nvSpPr>
        <p:spPr>
          <a:xfrm flipH="1">
            <a:off x="1791492" y="3001750"/>
            <a:ext cx="685799" cy="381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NWT Network</a:t>
            </a:r>
          </a:p>
        </p:txBody>
      </p:sp>
      <p:sp>
        <p:nvSpPr>
          <p:cNvPr id="17" name="Rectangle 16"/>
          <p:cNvSpPr/>
          <p:nvPr/>
        </p:nvSpPr>
        <p:spPr>
          <a:xfrm>
            <a:off x="6863556" y="4639093"/>
            <a:ext cx="769938" cy="508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NB Network</a:t>
            </a:r>
          </a:p>
        </p:txBody>
      </p:sp>
      <p:sp>
        <p:nvSpPr>
          <p:cNvPr id="18" name="Rectangle 17"/>
          <p:cNvSpPr/>
          <p:nvPr/>
        </p:nvSpPr>
        <p:spPr>
          <a:xfrm>
            <a:off x="7269327" y="5171081"/>
            <a:ext cx="749136" cy="508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50" dirty="0">
                <a:solidFill>
                  <a:srgbClr val="000000"/>
                </a:solidFill>
                <a:cs typeface="Arial" pitchFamily="34" charset="0"/>
              </a:rPr>
              <a:t>PEI Network</a:t>
            </a:r>
          </a:p>
        </p:txBody>
      </p:sp>
      <p:sp>
        <p:nvSpPr>
          <p:cNvPr id="19" name="TextBox 18"/>
          <p:cNvSpPr txBox="1"/>
          <p:nvPr/>
        </p:nvSpPr>
        <p:spPr>
          <a:xfrm>
            <a:off x="4655343" y="353301"/>
            <a:ext cx="4503737" cy="1678408"/>
          </a:xfrm>
          <a:prstGeom prst="rect">
            <a:avLst/>
          </a:prstGeom>
          <a:noFill/>
        </p:spPr>
        <p:txBody>
          <a:bodyPr wrap="square" rtlCol="0">
            <a:spAutoFit/>
          </a:bodyPr>
          <a:lstStyle/>
          <a:p>
            <a:pPr lvl="1">
              <a:lnSpc>
                <a:spcPct val="80000"/>
              </a:lnSpc>
              <a:spcBef>
                <a:spcPts val="500"/>
              </a:spcBef>
            </a:pPr>
            <a:r>
              <a:rPr lang="en-US" dirty="0" smtClean="0">
                <a:solidFill>
                  <a:schemeClr val="bg2">
                    <a:lumMod val="25000"/>
                  </a:schemeClr>
                </a:solidFill>
                <a:latin typeface="+mj-lt"/>
              </a:rPr>
              <a:t>Provincial/Territorial Tripartite </a:t>
            </a:r>
            <a:r>
              <a:rPr lang="en-US" dirty="0">
                <a:solidFill>
                  <a:schemeClr val="bg2">
                    <a:lumMod val="25000"/>
                  </a:schemeClr>
                </a:solidFill>
                <a:latin typeface="+mj-lt"/>
              </a:rPr>
              <a:t>Leadership of PIHCI Networks / Leadership Council:</a:t>
            </a:r>
          </a:p>
          <a:p>
            <a:pPr marL="1143000" lvl="2" indent="-228600">
              <a:lnSpc>
                <a:spcPct val="80000"/>
              </a:lnSpc>
              <a:spcBef>
                <a:spcPts val="500"/>
              </a:spcBef>
              <a:buFont typeface="Arial" panose="020B0604020202020204" pitchFamily="34" charset="0"/>
              <a:buChar char="•"/>
            </a:pPr>
            <a:r>
              <a:rPr lang="en-US" dirty="0">
                <a:solidFill>
                  <a:schemeClr val="bg2">
                    <a:lumMod val="25000"/>
                  </a:schemeClr>
                </a:solidFill>
                <a:latin typeface="+mj-lt"/>
              </a:rPr>
              <a:t>Researcher</a:t>
            </a:r>
          </a:p>
          <a:p>
            <a:pPr marL="1143000" lvl="2" indent="-228600">
              <a:lnSpc>
                <a:spcPct val="80000"/>
              </a:lnSpc>
              <a:spcBef>
                <a:spcPts val="500"/>
              </a:spcBef>
              <a:buFont typeface="Arial" panose="020B0604020202020204" pitchFamily="34" charset="0"/>
              <a:buChar char="•"/>
            </a:pPr>
            <a:r>
              <a:rPr lang="en-US" dirty="0">
                <a:solidFill>
                  <a:schemeClr val="bg2">
                    <a:lumMod val="25000"/>
                  </a:schemeClr>
                </a:solidFill>
                <a:latin typeface="+mj-lt"/>
              </a:rPr>
              <a:t>Policy/Decision Maker</a:t>
            </a:r>
          </a:p>
          <a:p>
            <a:pPr marL="1143000" lvl="2" indent="-228600">
              <a:lnSpc>
                <a:spcPct val="80000"/>
              </a:lnSpc>
              <a:spcBef>
                <a:spcPts val="500"/>
              </a:spcBef>
              <a:buFont typeface="Arial" panose="020B0604020202020204" pitchFamily="34" charset="0"/>
              <a:buChar char="•"/>
            </a:pPr>
            <a:r>
              <a:rPr lang="en-US" dirty="0">
                <a:solidFill>
                  <a:schemeClr val="bg2">
                    <a:lumMod val="25000"/>
                  </a:schemeClr>
                </a:solidFill>
                <a:latin typeface="+mj-lt"/>
              </a:rPr>
              <a:t>Clinician</a:t>
            </a:r>
          </a:p>
          <a:p>
            <a:pPr marL="1143000" lvl="2" indent="-228600">
              <a:lnSpc>
                <a:spcPct val="80000"/>
              </a:lnSpc>
              <a:spcBef>
                <a:spcPts val="500"/>
              </a:spcBef>
              <a:buFont typeface="Arial" panose="020B0604020202020204" pitchFamily="34" charset="0"/>
              <a:buChar char="•"/>
            </a:pPr>
            <a:r>
              <a:rPr lang="en-US" dirty="0" smtClean="0">
                <a:solidFill>
                  <a:schemeClr val="bg2">
                    <a:lumMod val="25000"/>
                  </a:schemeClr>
                </a:solidFill>
                <a:latin typeface="+mj-lt"/>
              </a:rPr>
              <a:t>Patients</a:t>
            </a:r>
            <a:endParaRPr lang="en-US" dirty="0">
              <a:solidFill>
                <a:schemeClr val="bg2">
                  <a:lumMod val="25000"/>
                </a:schemeClr>
              </a:solidFill>
              <a:latin typeface="+mj-lt"/>
            </a:endParaRPr>
          </a:p>
        </p:txBody>
      </p:sp>
    </p:spTree>
    <p:extLst>
      <p:ext uri="{BB962C8B-B14F-4D97-AF65-F5344CB8AC3E}">
        <p14:creationId xmlns:p14="http://schemas.microsoft.com/office/powerpoint/2010/main" val="3483633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clinicians through Divisions of Family Practice</a:t>
            </a:r>
            <a:endParaRPr lang="en-US" dirty="0"/>
          </a:p>
        </p:txBody>
      </p:sp>
      <p:sp>
        <p:nvSpPr>
          <p:cNvPr id="4" name="Content Placeholder 2"/>
          <p:cNvSpPr txBox="1">
            <a:spLocks/>
          </p:cNvSpPr>
          <p:nvPr/>
        </p:nvSpPr>
        <p:spPr>
          <a:xfrm>
            <a:off x="548640" y="1645921"/>
            <a:ext cx="8229600" cy="2164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C00000"/>
                </a:solidFill>
              </a:rPr>
              <a:t>Participate </a:t>
            </a:r>
            <a:r>
              <a:rPr lang="en-US" sz="2400" b="1" dirty="0">
                <a:solidFill>
                  <a:srgbClr val="C00000"/>
                </a:solidFill>
              </a:rPr>
              <a:t>in and support projects meant to increase </a:t>
            </a:r>
            <a:r>
              <a:rPr lang="en-US" sz="2400" b="1" dirty="0" smtClean="0">
                <a:solidFill>
                  <a:srgbClr val="C00000"/>
                </a:solidFill>
              </a:rPr>
              <a:t>quality of care: </a:t>
            </a:r>
            <a:endParaRPr lang="en-US" sz="2400" b="1" dirty="0">
              <a:solidFill>
                <a:srgbClr val="C00000"/>
              </a:solidFill>
            </a:endParaRPr>
          </a:p>
          <a:p>
            <a:pPr lvl="1"/>
            <a:r>
              <a:rPr lang="en-US" sz="2000" dirty="0" smtClean="0"/>
              <a:t>Regional performance measurement; practice based reports using patient medical home framework (TRANSFORMATION)	</a:t>
            </a:r>
          </a:p>
          <a:p>
            <a:pPr marL="0" indent="0">
              <a:buNone/>
            </a:pPr>
            <a:endParaRPr lang="en-US" sz="2400" dirty="0"/>
          </a:p>
        </p:txBody>
      </p:sp>
    </p:spTree>
    <p:extLst>
      <p:ext uri="{BB962C8B-B14F-4D97-AF65-F5344CB8AC3E}">
        <p14:creationId xmlns:p14="http://schemas.microsoft.com/office/powerpoint/2010/main" val="2638124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6893" y="-10581"/>
            <a:ext cx="8412162" cy="822325"/>
          </a:xfrm>
        </p:spPr>
        <p:txBody>
          <a:bodyPr/>
          <a:lstStyle/>
          <a:p>
            <a:r>
              <a:rPr lang="en-US" dirty="0"/>
              <a:t>Portrait of Performance in Primary Care</a:t>
            </a:r>
          </a:p>
        </p:txBody>
      </p:sp>
      <p:sp>
        <p:nvSpPr>
          <p:cNvPr id="3" name="Content Placeholder 2"/>
          <p:cNvSpPr>
            <a:spLocks noGrp="1"/>
          </p:cNvSpPr>
          <p:nvPr>
            <p:ph idx="4294967295"/>
          </p:nvPr>
        </p:nvSpPr>
        <p:spPr>
          <a:xfrm>
            <a:off x="6575425" y="1695796"/>
            <a:ext cx="2568575" cy="4945636"/>
          </a:xfrm>
        </p:spPr>
        <p:txBody>
          <a:bodyPr>
            <a:normAutofit fontScale="92500" lnSpcReduction="10000"/>
          </a:bodyPr>
          <a:lstStyle/>
          <a:p>
            <a:pPr marL="0" indent="0">
              <a:buNone/>
            </a:pPr>
            <a:r>
              <a:rPr lang="en-US" sz="2000" dirty="0"/>
              <a:t>Create </a:t>
            </a:r>
            <a:r>
              <a:rPr lang="en-US" sz="2000" b="1" dirty="0"/>
              <a:t>regional</a:t>
            </a:r>
            <a:r>
              <a:rPr lang="en-US" sz="2000" dirty="0"/>
              <a:t> level performance portraits using data from quantitative (surveys, administrative data such as billing codes) and qualitative (document review, interviews, focus groups) sources</a:t>
            </a:r>
          </a:p>
          <a:p>
            <a:pPr marL="0" indent="0">
              <a:buNone/>
            </a:pPr>
            <a:r>
              <a:rPr lang="en-US" sz="2000" dirty="0"/>
              <a:t>We link the information from these different sources to show how practices perform on some elements of the key pillars of the PMH: patient-centred care, team-based care, and electronic medical records.</a:t>
            </a:r>
          </a:p>
          <a:p>
            <a:endParaRPr lang="en-US" dirty="0"/>
          </a:p>
        </p:txBody>
      </p:sp>
      <p:sp>
        <p:nvSpPr>
          <p:cNvPr id="5" name="Rectangle 4">
            <a:extLst>
              <a:ext uri="{FF2B5EF4-FFF2-40B4-BE49-F238E27FC236}">
                <a16:creationId xmlns:a16="http://schemas.microsoft.com/office/drawing/2014/main" id="{920FBF8E-C671-4B11-8CA7-2F46F4ED6331}"/>
              </a:ext>
            </a:extLst>
          </p:cNvPr>
          <p:cNvSpPr/>
          <p:nvPr/>
        </p:nvSpPr>
        <p:spPr>
          <a:xfrm>
            <a:off x="731838" y="3811588"/>
            <a:ext cx="2811462" cy="950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179F6D-29E6-44F0-972E-13E29E0BF8CD}"/>
              </a:ext>
            </a:extLst>
          </p:cNvPr>
          <p:cNvSpPr/>
          <p:nvPr/>
        </p:nvSpPr>
        <p:spPr>
          <a:xfrm>
            <a:off x="731838" y="2008252"/>
            <a:ext cx="2811462" cy="950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D526F7-B1AD-449B-8AA3-E8D024233E60}"/>
              </a:ext>
            </a:extLst>
          </p:cNvPr>
          <p:cNvSpPr/>
          <p:nvPr/>
        </p:nvSpPr>
        <p:spPr>
          <a:xfrm>
            <a:off x="3543300" y="2953544"/>
            <a:ext cx="2811462" cy="85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FE23B6-89A1-491F-9FB3-740C6CBA6327}"/>
              </a:ext>
            </a:extLst>
          </p:cNvPr>
          <p:cNvPicPr>
            <a:picLocks noChangeAspect="1"/>
          </p:cNvPicPr>
          <p:nvPr/>
        </p:nvPicPr>
        <p:blipFill>
          <a:blip r:embed="rId2"/>
          <a:stretch>
            <a:fillRect/>
          </a:stretch>
        </p:blipFill>
        <p:spPr>
          <a:xfrm>
            <a:off x="526893" y="1579620"/>
            <a:ext cx="5884833" cy="4463935"/>
          </a:xfrm>
          <a:prstGeom prst="rect">
            <a:avLst/>
          </a:prstGeom>
        </p:spPr>
      </p:pic>
      <p:sp>
        <p:nvSpPr>
          <p:cNvPr id="9" name="Rectangle: Rounded Corners 8">
            <a:extLst>
              <a:ext uri="{FF2B5EF4-FFF2-40B4-BE49-F238E27FC236}">
                <a16:creationId xmlns:a16="http://schemas.microsoft.com/office/drawing/2014/main" id="{16BA7FC5-1784-4807-BB9A-9624B1B7E619}"/>
              </a:ext>
            </a:extLst>
          </p:cNvPr>
          <p:cNvSpPr/>
          <p:nvPr/>
        </p:nvSpPr>
        <p:spPr>
          <a:xfrm>
            <a:off x="609071" y="1862667"/>
            <a:ext cx="2811462" cy="81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A590978-4E87-4524-B412-7E3CF589B2ED}"/>
              </a:ext>
            </a:extLst>
          </p:cNvPr>
          <p:cNvSpPr/>
          <p:nvPr/>
        </p:nvSpPr>
        <p:spPr>
          <a:xfrm>
            <a:off x="568139" y="3505200"/>
            <a:ext cx="2811462" cy="950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E9A1DF-72B6-4944-A484-E1C70CFF8FA4}"/>
              </a:ext>
            </a:extLst>
          </p:cNvPr>
          <p:cNvSpPr/>
          <p:nvPr/>
        </p:nvSpPr>
        <p:spPr>
          <a:xfrm>
            <a:off x="3461779" y="2629293"/>
            <a:ext cx="2811462" cy="950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07B5003-412F-414A-98DE-23623011DEA0}"/>
              </a:ext>
            </a:extLst>
          </p:cNvPr>
          <p:cNvSpPr txBox="1"/>
          <p:nvPr/>
        </p:nvSpPr>
        <p:spPr>
          <a:xfrm>
            <a:off x="609071" y="736758"/>
            <a:ext cx="8293860" cy="830997"/>
          </a:xfrm>
          <a:prstGeom prst="rect">
            <a:avLst/>
          </a:prstGeom>
          <a:noFill/>
        </p:spPr>
        <p:txBody>
          <a:bodyPr wrap="square" rtlCol="0">
            <a:spAutoFit/>
          </a:bodyPr>
          <a:lstStyle/>
          <a:p>
            <a:r>
              <a:rPr lang="en-US" sz="1200" dirty="0"/>
              <a:t>The Patient’s Medical Home (PMH) is the CCFP’s vision for what the future of family practice in Canada will be. The information provided in this portrait shows results in three regions: Central Zone, NS; Fraser East, BC, and Easter ON Health Unit, ON. Cross-provincial regional reporting allows decision makers to reflect on strengths/weakness in primary care that may be shaped by different provincial/regional policies.</a:t>
            </a:r>
          </a:p>
        </p:txBody>
      </p:sp>
    </p:spTree>
    <p:extLst>
      <p:ext uri="{BB962C8B-B14F-4D97-AF65-F5344CB8AC3E}">
        <p14:creationId xmlns:p14="http://schemas.microsoft.com/office/powerpoint/2010/main" val="2359098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D56F9-4858-4FA4-8CE2-EC49E20971CF}"/>
              </a:ext>
            </a:extLst>
          </p:cNvPr>
          <p:cNvSpPr/>
          <p:nvPr/>
        </p:nvSpPr>
        <p:spPr>
          <a:xfrm>
            <a:off x="4954385" y="747281"/>
            <a:ext cx="3986790" cy="5845575"/>
          </a:xfrm>
          <a:prstGeom prst="rect">
            <a:avLst/>
          </a:prstGeom>
        </p:spPr>
        <p:txBody>
          <a:bodyPr wrap="square">
            <a:spAutoFit/>
          </a:bodyPr>
          <a:lstStyle/>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Relationship-based care:</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clinicians demonstrate whole-person knowledge of their patients, are willing to talk about sensitive issues and listen well during visits.</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Promoting health:</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Patients receive health advice and health promotion appropriate to their life context, and the staff actively encourages patients to attend groups or classes to help manage their health concerns.</a:t>
            </a:r>
            <a:r>
              <a:rPr lang="en-CA"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Self-management support:</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For patients undergoing treatment. Clinicians engage in shared decision-making with patients receiving treatment and patients consistently report feeling better enabled to stick to treatment and care for their health.</a:t>
            </a:r>
            <a:r>
              <a:rPr lang="en-CA"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Equity orientation:</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Patients experience respectful treatment from front office staff and clinicians respect the patient’s time, autonomy and dignity and protect low-income patients from incurring additional payments or having unmet needs due to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11383811-8A0A-49DD-81C4-0BEAB91BDCB6}"/>
              </a:ext>
            </a:extLst>
          </p:cNvPr>
          <p:cNvGraphicFramePr>
            <a:graphicFrameLocks/>
          </p:cNvGraphicFramePr>
          <p:nvPr>
            <p:extLst/>
          </p:nvPr>
        </p:nvGraphicFramePr>
        <p:xfrm>
          <a:off x="202825" y="192471"/>
          <a:ext cx="4716780" cy="54893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155E751-97F9-4B97-A054-28A043208F6E}"/>
              </a:ext>
            </a:extLst>
          </p:cNvPr>
          <p:cNvSpPr txBox="1"/>
          <p:nvPr/>
        </p:nvSpPr>
        <p:spPr>
          <a:xfrm>
            <a:off x="507076" y="5644410"/>
            <a:ext cx="1147157" cy="415498"/>
          </a:xfrm>
          <a:prstGeom prst="rect">
            <a:avLst/>
          </a:prstGeom>
          <a:noFill/>
        </p:spPr>
        <p:txBody>
          <a:bodyPr wrap="square" rtlCol="0">
            <a:spAutoFit/>
          </a:bodyPr>
          <a:lstStyle/>
          <a:p>
            <a:pPr algn="ctr"/>
            <a:r>
              <a:rPr lang="en-US" sz="1050" dirty="0">
                <a:solidFill>
                  <a:schemeClr val="bg2">
                    <a:lumMod val="50000"/>
                  </a:schemeClr>
                </a:solidFill>
              </a:rPr>
              <a:t>(n=504 </a:t>
            </a:r>
            <a:r>
              <a:rPr lang="en-US" sz="1050" dirty="0" smtClean="0">
                <a:solidFill>
                  <a:schemeClr val="bg2">
                    <a:lumMod val="50000"/>
                  </a:schemeClr>
                </a:solidFill>
              </a:rPr>
              <a:t>patients. 22 </a:t>
            </a:r>
            <a:r>
              <a:rPr lang="en-US" sz="1050" dirty="0">
                <a:solidFill>
                  <a:schemeClr val="bg2">
                    <a:lumMod val="50000"/>
                  </a:schemeClr>
                </a:solidFill>
              </a:rPr>
              <a:t>clinics)</a:t>
            </a:r>
          </a:p>
        </p:txBody>
      </p:sp>
      <p:sp>
        <p:nvSpPr>
          <p:cNvPr id="23" name="TextBox 22">
            <a:extLst>
              <a:ext uri="{FF2B5EF4-FFF2-40B4-BE49-F238E27FC236}">
                <a16:creationId xmlns:a16="http://schemas.microsoft.com/office/drawing/2014/main" id="{27B0525E-F142-40ED-B0E3-0C630534957C}"/>
              </a:ext>
            </a:extLst>
          </p:cNvPr>
          <p:cNvSpPr txBox="1"/>
          <p:nvPr/>
        </p:nvSpPr>
        <p:spPr>
          <a:xfrm>
            <a:off x="1941022" y="5636165"/>
            <a:ext cx="1309947" cy="415498"/>
          </a:xfrm>
          <a:prstGeom prst="rect">
            <a:avLst/>
          </a:prstGeom>
          <a:noFill/>
        </p:spPr>
        <p:txBody>
          <a:bodyPr wrap="square" rtlCol="0">
            <a:spAutoFit/>
          </a:bodyPr>
          <a:lstStyle/>
          <a:p>
            <a:pPr algn="ctr"/>
            <a:r>
              <a:rPr lang="en-US" sz="1050" dirty="0">
                <a:solidFill>
                  <a:schemeClr val="bg2">
                    <a:lumMod val="50000"/>
                  </a:schemeClr>
                </a:solidFill>
              </a:rPr>
              <a:t>(n=547 </a:t>
            </a:r>
            <a:r>
              <a:rPr lang="en-US" sz="1050" dirty="0" smtClean="0">
                <a:solidFill>
                  <a:schemeClr val="bg2">
                    <a:lumMod val="50000"/>
                  </a:schemeClr>
                </a:solidFill>
              </a:rPr>
              <a:t>patients, </a:t>
            </a:r>
            <a:r>
              <a:rPr lang="en-US" sz="1050" dirty="0">
                <a:solidFill>
                  <a:schemeClr val="bg2">
                    <a:lumMod val="50000"/>
                  </a:schemeClr>
                </a:solidFill>
              </a:rPr>
              <a:t>26 clinics)</a:t>
            </a:r>
          </a:p>
        </p:txBody>
      </p:sp>
      <p:sp>
        <p:nvSpPr>
          <p:cNvPr id="24" name="TextBox 23">
            <a:extLst>
              <a:ext uri="{FF2B5EF4-FFF2-40B4-BE49-F238E27FC236}">
                <a16:creationId xmlns:a16="http://schemas.microsoft.com/office/drawing/2014/main" id="{CBD4AB1C-B559-4E35-8174-C593D83ADA9F}"/>
              </a:ext>
            </a:extLst>
          </p:cNvPr>
          <p:cNvSpPr txBox="1"/>
          <p:nvPr/>
        </p:nvSpPr>
        <p:spPr>
          <a:xfrm>
            <a:off x="3447703" y="5681818"/>
            <a:ext cx="1309947" cy="415498"/>
          </a:xfrm>
          <a:prstGeom prst="rect">
            <a:avLst/>
          </a:prstGeom>
          <a:noFill/>
        </p:spPr>
        <p:txBody>
          <a:bodyPr wrap="square" rtlCol="0">
            <a:spAutoFit/>
          </a:bodyPr>
          <a:lstStyle/>
          <a:p>
            <a:pPr algn="ctr"/>
            <a:r>
              <a:rPr lang="en-US" sz="1050" dirty="0">
                <a:solidFill>
                  <a:schemeClr val="bg2">
                    <a:lumMod val="50000"/>
                  </a:schemeClr>
                </a:solidFill>
              </a:rPr>
              <a:t>(n=878 </a:t>
            </a:r>
            <a:r>
              <a:rPr lang="en-US" sz="1050" dirty="0" smtClean="0">
                <a:solidFill>
                  <a:schemeClr val="bg2">
                    <a:lumMod val="50000"/>
                  </a:schemeClr>
                </a:solidFill>
              </a:rPr>
              <a:t>patients, 39 </a:t>
            </a:r>
            <a:r>
              <a:rPr lang="en-US" sz="1050" dirty="0">
                <a:solidFill>
                  <a:schemeClr val="bg2">
                    <a:lumMod val="50000"/>
                  </a:schemeClr>
                </a:solidFill>
              </a:rPr>
              <a:t>clinics)</a:t>
            </a:r>
          </a:p>
        </p:txBody>
      </p:sp>
      <p:sp>
        <p:nvSpPr>
          <p:cNvPr id="4" name="Rectangle 3">
            <a:extLst>
              <a:ext uri="{FF2B5EF4-FFF2-40B4-BE49-F238E27FC236}">
                <a16:creationId xmlns:a16="http://schemas.microsoft.com/office/drawing/2014/main" id="{34B8C2A5-7D54-4212-A6BA-59581ADDF150}"/>
              </a:ext>
            </a:extLst>
          </p:cNvPr>
          <p:cNvSpPr/>
          <p:nvPr/>
        </p:nvSpPr>
        <p:spPr>
          <a:xfrm>
            <a:off x="5651018" y="265144"/>
            <a:ext cx="2593532" cy="369332"/>
          </a:xfrm>
          <a:prstGeom prst="rect">
            <a:avLst/>
          </a:prstGeom>
        </p:spPr>
        <p:txBody>
          <a:bodyPr wrap="none">
            <a:spAutoFit/>
          </a:bodyPr>
          <a:lstStyle/>
          <a:p>
            <a:pPr algn="ctr">
              <a:defRPr sz="1800" b="0" i="0" u="none" strike="noStrike" kern="1200" spc="0" baseline="0">
                <a:solidFill>
                  <a:srgbClr val="702A82"/>
                </a:solidFill>
                <a:latin typeface="+mn-lt"/>
                <a:ea typeface="+mn-ea"/>
                <a:cs typeface="+mn-cs"/>
              </a:defRPr>
            </a:pPr>
            <a:r>
              <a:rPr lang="en-US" dirty="0">
                <a:solidFill>
                  <a:srgbClr val="702A82"/>
                </a:solidFill>
              </a:rPr>
              <a:t>Definitions of Dimensions</a:t>
            </a:r>
          </a:p>
        </p:txBody>
      </p:sp>
    </p:spTree>
    <p:extLst>
      <p:ext uri="{BB962C8B-B14F-4D97-AF65-F5344CB8AC3E}">
        <p14:creationId xmlns:p14="http://schemas.microsoft.com/office/powerpoint/2010/main" val="2668404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107-C855-4D79-B63A-A13D73E9358B}"/>
              </a:ext>
            </a:extLst>
          </p:cNvPr>
          <p:cNvSpPr>
            <a:spLocks noGrp="1"/>
          </p:cNvSpPr>
          <p:nvPr>
            <p:ph type="title" idx="4294967295"/>
          </p:nvPr>
        </p:nvSpPr>
        <p:spPr>
          <a:xfrm>
            <a:off x="160020" y="167958"/>
            <a:ext cx="8412162" cy="822325"/>
          </a:xfrm>
        </p:spPr>
        <p:txBody>
          <a:bodyPr>
            <a:normAutofit fontScale="90000"/>
          </a:bodyPr>
          <a:lstStyle/>
          <a:p>
            <a:r>
              <a:rPr lang="en-US" dirty="0"/>
              <a:t>Contextual information: Innovations in interprofessional teams</a:t>
            </a:r>
          </a:p>
        </p:txBody>
      </p:sp>
      <p:sp>
        <p:nvSpPr>
          <p:cNvPr id="3" name="Content Placeholder 2">
            <a:extLst>
              <a:ext uri="{FF2B5EF4-FFF2-40B4-BE49-F238E27FC236}">
                <a16:creationId xmlns:a16="http://schemas.microsoft.com/office/drawing/2014/main" id="{78FB2C3D-E6B8-4FF5-90C9-D80092FFF0C6}"/>
              </a:ext>
            </a:extLst>
          </p:cNvPr>
          <p:cNvSpPr>
            <a:spLocks noGrp="1"/>
          </p:cNvSpPr>
          <p:nvPr>
            <p:ph idx="4294967295"/>
          </p:nvPr>
        </p:nvSpPr>
        <p:spPr>
          <a:xfrm>
            <a:off x="160020" y="1115291"/>
            <a:ext cx="8823956" cy="5163588"/>
          </a:xfrm>
        </p:spPr>
        <p:txBody>
          <a:bodyPr>
            <a:normAutofit/>
          </a:bodyPr>
          <a:lstStyle/>
          <a:p>
            <a:pPr marL="0" lvl="1" indent="0">
              <a:buNone/>
            </a:pPr>
            <a:r>
              <a:rPr lang="en-US" sz="1600" dirty="0"/>
              <a:t>ON has implemented the most extensive interprofessional teams of three study regions. BC and NS are moving towards more interprofessional teams, </a:t>
            </a:r>
            <a:r>
              <a:rPr lang="en-US" sz="1600" dirty="0" smtClean="0"/>
              <a:t>with adoption </a:t>
            </a:r>
            <a:r>
              <a:rPr lang="en-US" sz="1600" dirty="0"/>
              <a:t>of the Patient’s Medical Home (BC) / health home (NS) models.</a:t>
            </a:r>
          </a:p>
          <a:p>
            <a:pPr marL="0" lvl="1" indent="0">
              <a:buNone/>
            </a:pPr>
            <a:endParaRPr lang="en-US" sz="1600" dirty="0"/>
          </a:p>
          <a:p>
            <a:pPr marL="0" lvl="1" indent="0">
              <a:buNone/>
            </a:pPr>
            <a:r>
              <a:rPr lang="en-CA" sz="1600" i="1" dirty="0"/>
              <a:t>“So I have to go at one place, you know, my needs are taken care of right there. Everybody knows everything.” </a:t>
            </a:r>
            <a:r>
              <a:rPr lang="en-CA" sz="1600" dirty="0"/>
              <a:t>[ON patient]</a:t>
            </a:r>
            <a:endParaRPr lang="en-US" sz="1600" dirty="0"/>
          </a:p>
          <a:p>
            <a:pPr marL="0" lvl="1" indent="0">
              <a:buNone/>
            </a:pPr>
            <a:endParaRPr lang="en-US" sz="1600" dirty="0"/>
          </a:p>
          <a:p>
            <a:pPr marL="0" lvl="1" indent="0">
              <a:buNone/>
            </a:pPr>
            <a:r>
              <a:rPr lang="en-CA" sz="1600" dirty="0"/>
              <a:t>“</a:t>
            </a:r>
            <a:r>
              <a:rPr lang="en-CA" sz="1600" i="1" dirty="0"/>
              <a:t>When we started looking around the province, there's collaborative practice teams all over the province, except in the densely populated areas. So we have a misaligned sort of distribution right now</a:t>
            </a:r>
            <a:r>
              <a:rPr lang="en-CA" sz="1600" dirty="0"/>
              <a:t>.” [NS key informant] </a:t>
            </a:r>
            <a:endParaRPr lang="en-US" sz="1600" dirty="0"/>
          </a:p>
        </p:txBody>
      </p:sp>
      <p:graphicFrame>
        <p:nvGraphicFramePr>
          <p:cNvPr id="5" name="Table 4">
            <a:extLst>
              <a:ext uri="{FF2B5EF4-FFF2-40B4-BE49-F238E27FC236}">
                <a16:creationId xmlns:a16="http://schemas.microsoft.com/office/drawing/2014/main" id="{CF7FEADF-D450-490B-B0D0-7A84C9EEE194}"/>
              </a:ext>
            </a:extLst>
          </p:cNvPr>
          <p:cNvGraphicFramePr>
            <a:graphicFrameLocks noGrp="1"/>
          </p:cNvGraphicFramePr>
          <p:nvPr>
            <p:extLst/>
          </p:nvPr>
        </p:nvGraphicFramePr>
        <p:xfrm>
          <a:off x="525780" y="4185920"/>
          <a:ext cx="8096246" cy="2466340"/>
        </p:xfrm>
        <a:graphic>
          <a:graphicData uri="http://schemas.openxmlformats.org/drawingml/2006/table">
            <a:tbl>
              <a:tblPr firstRow="1" bandRow="1">
                <a:tableStyleId>{EB9631B5-78F2-41C9-869B-9F39066F8104}</a:tableStyleId>
              </a:tblPr>
              <a:tblGrid>
                <a:gridCol w="2696206">
                  <a:extLst>
                    <a:ext uri="{9D8B030D-6E8A-4147-A177-3AD203B41FA5}">
                      <a16:colId xmlns:a16="http://schemas.microsoft.com/office/drawing/2014/main" val="3250516117"/>
                    </a:ext>
                  </a:extLst>
                </a:gridCol>
                <a:gridCol w="2700020">
                  <a:extLst>
                    <a:ext uri="{9D8B030D-6E8A-4147-A177-3AD203B41FA5}">
                      <a16:colId xmlns:a16="http://schemas.microsoft.com/office/drawing/2014/main" val="3333196220"/>
                    </a:ext>
                  </a:extLst>
                </a:gridCol>
                <a:gridCol w="2700020">
                  <a:extLst>
                    <a:ext uri="{9D8B030D-6E8A-4147-A177-3AD203B41FA5}">
                      <a16:colId xmlns:a16="http://schemas.microsoft.com/office/drawing/2014/main" val="2018868886"/>
                    </a:ext>
                  </a:extLst>
                </a:gridCol>
              </a:tblGrid>
              <a:tr h="391504">
                <a:tc>
                  <a:txBody>
                    <a:bodyPr/>
                    <a:lstStyle/>
                    <a:p>
                      <a:r>
                        <a:rPr lang="en-US" sz="1200" dirty="0"/>
                        <a:t>British Columbia: Fraser East</a:t>
                      </a:r>
                    </a:p>
                  </a:txBody>
                  <a:tcPr/>
                </a:tc>
                <a:tc>
                  <a:txBody>
                    <a:bodyPr/>
                    <a:lstStyle/>
                    <a:p>
                      <a:r>
                        <a:rPr lang="en-US" sz="1200" dirty="0"/>
                        <a:t>Ontario: Eastern Ontario Health Unit</a:t>
                      </a:r>
                    </a:p>
                  </a:txBody>
                  <a:tcPr/>
                </a:tc>
                <a:tc>
                  <a:txBody>
                    <a:bodyPr/>
                    <a:lstStyle/>
                    <a:p>
                      <a:r>
                        <a:rPr lang="en-US" sz="1200" dirty="0"/>
                        <a:t>Nova Scotia: Central Zone</a:t>
                      </a:r>
                    </a:p>
                  </a:txBody>
                  <a:tcPr/>
                </a:tc>
                <a:extLst>
                  <a:ext uri="{0D108BD9-81ED-4DB2-BD59-A6C34878D82A}">
                    <a16:rowId xmlns:a16="http://schemas.microsoft.com/office/drawing/2014/main" val="2933920556"/>
                  </a:ext>
                </a:extLst>
              </a:tr>
              <a:tr h="2074836">
                <a:tc>
                  <a:txBody>
                    <a:bodyPr/>
                    <a:lstStyle/>
                    <a:p>
                      <a:pPr marL="0" marR="0">
                        <a:lnSpc>
                          <a:spcPct val="107000"/>
                        </a:lnSpc>
                        <a:spcBef>
                          <a:spcPts val="0"/>
                        </a:spcBef>
                        <a:spcAft>
                          <a:spcPts val="0"/>
                        </a:spcAft>
                      </a:pPr>
                      <a:r>
                        <a:rPr lang="en-CA" sz="1100" dirty="0">
                          <a:effectLst/>
                        </a:rPr>
                        <a:t>1 Community Health Centre (CHC) in Fraser East / 29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CA" sz="1100" dirty="0">
                          <a:effectLst/>
                        </a:rPr>
                        <a:t>CHCs: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5-7 CHCs in EOHU / 74-87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Family Health Teams (FHTs) were implemented in 2004.</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EOHU / 184 in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Nurse practitioner (NP)-led clinics were first implemented in 2007</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1 in EOHU / 27 in province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CA" sz="1100" dirty="0">
                          <a:effectLst/>
                        </a:rPr>
                        <a:t>CHCs: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25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Community Health and Wellness Centres: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2 in province</a:t>
                      </a:r>
                      <a:endParaRPr lang="en-US" sz="1100" dirty="0">
                        <a:effectLst/>
                      </a:endParaRPr>
                    </a:p>
                    <a:p>
                      <a:pPr marL="27432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Collaborative Emergency Centres (CECs), were first implemented in 2011.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8 in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02784832"/>
                  </a:ext>
                </a:extLst>
              </a:tr>
            </a:tbl>
          </a:graphicData>
        </a:graphic>
      </p:graphicFrame>
      <p:sp>
        <p:nvSpPr>
          <p:cNvPr id="6" name="TextBox 5">
            <a:extLst>
              <a:ext uri="{FF2B5EF4-FFF2-40B4-BE49-F238E27FC236}">
                <a16:creationId xmlns:a16="http://schemas.microsoft.com/office/drawing/2014/main" id="{113FDA3A-9FE4-4508-9798-3046258BE462}"/>
              </a:ext>
            </a:extLst>
          </p:cNvPr>
          <p:cNvSpPr txBox="1"/>
          <p:nvPr/>
        </p:nvSpPr>
        <p:spPr>
          <a:xfrm>
            <a:off x="377190" y="3758048"/>
            <a:ext cx="7977822" cy="369332"/>
          </a:xfrm>
          <a:prstGeom prst="rect">
            <a:avLst/>
          </a:prstGeom>
          <a:noFill/>
        </p:spPr>
        <p:txBody>
          <a:bodyPr wrap="square" rtlCol="0">
            <a:spAutoFit/>
          </a:bodyPr>
          <a:lstStyle/>
          <a:p>
            <a:pPr algn="ctr"/>
            <a:r>
              <a:rPr lang="en-US" dirty="0"/>
              <a:t>Examples of interprofessional teams in comprehensive primary care practices</a:t>
            </a:r>
          </a:p>
        </p:txBody>
      </p:sp>
    </p:spTree>
    <p:extLst>
      <p:ext uri="{BB962C8B-B14F-4D97-AF65-F5344CB8AC3E}">
        <p14:creationId xmlns:p14="http://schemas.microsoft.com/office/powerpoint/2010/main" val="533437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6FF7AE1-C56D-4C36-9367-0561534FBE27}"/>
              </a:ext>
            </a:extLst>
          </p:cNvPr>
          <p:cNvSpPr txBox="1">
            <a:spLocks noChangeArrowheads="1"/>
          </p:cNvSpPr>
          <p:nvPr/>
        </p:nvSpPr>
        <p:spPr bwMode="auto">
          <a:xfrm>
            <a:off x="61912" y="1361872"/>
            <a:ext cx="862012"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Family physicians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1ABC318A-3E73-4CFB-BD12-E22FF3FE6336}"/>
              </a:ext>
            </a:extLst>
          </p:cNvPr>
          <p:cNvSpPr txBox="1">
            <a:spLocks noChangeArrowheads="1"/>
          </p:cNvSpPr>
          <p:nvPr/>
        </p:nvSpPr>
        <p:spPr bwMode="auto">
          <a:xfrm>
            <a:off x="61912" y="1649210"/>
            <a:ext cx="871537" cy="160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Nurse practitioners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E7A8F9EE-564B-4B3B-8F75-AF4B9C3E75B1}"/>
              </a:ext>
            </a:extLst>
          </p:cNvPr>
          <p:cNvSpPr txBox="1">
            <a:spLocks noChangeArrowheads="1"/>
          </p:cNvSpPr>
          <p:nvPr/>
        </p:nvSpPr>
        <p:spPr bwMode="auto">
          <a:xfrm>
            <a:off x="117474" y="1919085"/>
            <a:ext cx="815975" cy="166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Registered nurses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EAE5BDAA-4C06-4569-905F-258D0E9FB8DD}"/>
              </a:ext>
            </a:extLst>
          </p:cNvPr>
          <p:cNvSpPr txBox="1">
            <a:spLocks noChangeArrowheads="1"/>
          </p:cNvSpPr>
          <p:nvPr/>
        </p:nvSpPr>
        <p:spPr bwMode="auto">
          <a:xfrm>
            <a:off x="212724" y="2200072"/>
            <a:ext cx="704850" cy="1508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Dieticians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1308E4E7-6B08-45B2-B757-8A9C1BA9E954}"/>
              </a:ext>
            </a:extLst>
          </p:cNvPr>
          <p:cNvSpPr txBox="1">
            <a:spLocks noChangeArrowheads="1"/>
          </p:cNvSpPr>
          <p:nvPr/>
        </p:nvSpPr>
        <p:spPr bwMode="auto">
          <a:xfrm>
            <a:off x="482599" y="2462010"/>
            <a:ext cx="434975" cy="180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299758AE-4EBC-40E2-8193-4734738E42B6}"/>
              </a:ext>
            </a:extLst>
          </p:cNvPr>
          <p:cNvSpPr txBox="1">
            <a:spLocks noChangeArrowheads="1"/>
          </p:cNvSpPr>
          <p:nvPr/>
        </p:nvSpPr>
        <p:spPr bwMode="auto">
          <a:xfrm>
            <a:off x="895349" y="582409"/>
            <a:ext cx="2347913"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Fraser East, </a:t>
            </a:r>
            <a:r>
              <a:rPr kumimoji="0" lang="en-US" altLang="en-US" sz="1300" b="0" i="0" u="none" strike="noStrike" cap="none" normalizeH="0" baseline="0" dirty="0" smtClean="0">
                <a:ln>
                  <a:noFill/>
                </a:ln>
                <a:solidFill>
                  <a:srgbClr val="000000"/>
                </a:solidFill>
                <a:effectLst/>
                <a:latin typeface="Calibri" panose="020F0502020204030204" pitchFamily="34" charset="0"/>
              </a:rPr>
              <a:t>BC (n=22)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BB0278C6-C1CD-42FC-83CE-0CC76317C876}"/>
              </a:ext>
            </a:extLst>
          </p:cNvPr>
          <p:cNvSpPr txBox="1">
            <a:spLocks noChangeArrowheads="1"/>
          </p:cNvSpPr>
          <p:nvPr/>
        </p:nvSpPr>
        <p:spPr bwMode="auto">
          <a:xfrm>
            <a:off x="3573462" y="582409"/>
            <a:ext cx="2400300"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Eastern Ontario Health Unit, </a:t>
            </a:r>
            <a:r>
              <a:rPr kumimoji="0" lang="en-US" altLang="en-US" sz="1300" b="0" i="0" u="none" strike="noStrike" cap="none" normalizeH="0" baseline="0" dirty="0" smtClean="0">
                <a:ln>
                  <a:noFill/>
                </a:ln>
                <a:solidFill>
                  <a:srgbClr val="000000"/>
                </a:solidFill>
                <a:effectLst/>
                <a:latin typeface="Calibri" panose="020F0502020204030204" pitchFamily="34" charset="0"/>
              </a:rPr>
              <a:t>ON (n=26)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6DDD6A53-001C-49C6-8E0D-0365A14F3F8D}"/>
              </a:ext>
            </a:extLst>
          </p:cNvPr>
          <p:cNvSpPr txBox="1">
            <a:spLocks noChangeArrowheads="1"/>
          </p:cNvSpPr>
          <p:nvPr/>
        </p:nvSpPr>
        <p:spPr bwMode="auto">
          <a:xfrm>
            <a:off x="6359525" y="582409"/>
            <a:ext cx="2346325"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Central Zone, </a:t>
            </a:r>
            <a:r>
              <a:rPr kumimoji="0" lang="en-US" altLang="en-US" sz="1300" b="0" i="0" u="none" strike="noStrike" cap="none" normalizeH="0" baseline="0" dirty="0" smtClean="0">
                <a:ln>
                  <a:noFill/>
                </a:ln>
                <a:solidFill>
                  <a:srgbClr val="000000"/>
                </a:solidFill>
                <a:effectLst/>
                <a:latin typeface="Calibri" panose="020F0502020204030204" pitchFamily="34" charset="0"/>
              </a:rPr>
              <a:t>NS (n=39)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64ED412F-2EA1-479F-B320-5B52BA89F549}"/>
              </a:ext>
            </a:extLst>
          </p:cNvPr>
          <p:cNvSpPr txBox="1">
            <a:spLocks noChangeArrowheads="1"/>
          </p:cNvSpPr>
          <p:nvPr/>
        </p:nvSpPr>
        <p:spPr bwMode="auto">
          <a:xfrm>
            <a:off x="136524" y="990397"/>
            <a:ext cx="3036888" cy="231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Health Professionals in PC Clinics (Mean FTEs)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1">
            <a:extLst>
              <a:ext uri="{FF2B5EF4-FFF2-40B4-BE49-F238E27FC236}">
                <a16:creationId xmlns:a16="http://schemas.microsoft.com/office/drawing/2014/main" id="{DDEB99EE-D7AC-4C63-80AE-8E7A7E8B3504}"/>
              </a:ext>
            </a:extLst>
          </p:cNvPr>
          <p:cNvSpPr txBox="1">
            <a:spLocks noChangeArrowheads="1"/>
          </p:cNvSpPr>
          <p:nvPr/>
        </p:nvSpPr>
        <p:spPr bwMode="auto">
          <a:xfrm>
            <a:off x="149224" y="3793534"/>
            <a:ext cx="3036888" cy="212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Team Effectiveness (Mean Scores)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9A0C959F-C415-404F-B252-2F1DC205BBFE}"/>
              </a:ext>
            </a:extLst>
          </p:cNvPr>
          <p:cNvSpPr txBox="1">
            <a:spLocks noChangeArrowheads="1"/>
          </p:cNvSpPr>
          <p:nvPr/>
        </p:nvSpPr>
        <p:spPr bwMode="auto">
          <a:xfrm>
            <a:off x="-15876" y="4403135"/>
            <a:ext cx="1149350" cy="241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Participation in the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5AC39169-F725-463A-A632-E5F2CD01E16E}"/>
              </a:ext>
            </a:extLst>
          </p:cNvPr>
          <p:cNvSpPr txBox="1">
            <a:spLocks noChangeArrowheads="1"/>
          </p:cNvSpPr>
          <p:nvPr/>
        </p:nvSpPr>
        <p:spPr bwMode="auto">
          <a:xfrm>
            <a:off x="101599" y="4663485"/>
            <a:ext cx="1031875" cy="1635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Support for new ideas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71C13AF1-6F6B-42F4-96AB-2700DFB58FAB}"/>
              </a:ext>
            </a:extLst>
          </p:cNvPr>
          <p:cNvSpPr txBox="1">
            <a:spLocks noChangeArrowheads="1"/>
          </p:cNvSpPr>
          <p:nvPr/>
        </p:nvSpPr>
        <p:spPr bwMode="auto">
          <a:xfrm>
            <a:off x="149224" y="5141322"/>
            <a:ext cx="984250" cy="239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Team objectives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5">
            <a:extLst>
              <a:ext uri="{FF2B5EF4-FFF2-40B4-BE49-F238E27FC236}">
                <a16:creationId xmlns:a16="http://schemas.microsoft.com/office/drawing/2014/main" id="{19890B65-9A1C-4D63-9995-8DE62C5AADAD}"/>
              </a:ext>
            </a:extLst>
          </p:cNvPr>
          <p:cNvSpPr txBox="1">
            <a:spLocks noChangeArrowheads="1"/>
          </p:cNvSpPr>
          <p:nvPr/>
        </p:nvSpPr>
        <p:spPr bwMode="auto">
          <a:xfrm>
            <a:off x="149224" y="5425485"/>
            <a:ext cx="984250" cy="184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Task orientation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4" name="AutoShape 16">
            <a:extLst>
              <a:ext uri="{FF2B5EF4-FFF2-40B4-BE49-F238E27FC236}">
                <a16:creationId xmlns:a16="http://schemas.microsoft.com/office/drawing/2014/main" id="{8196FA79-0907-4F24-890A-0E5CF5392629}"/>
              </a:ext>
            </a:extLst>
          </p:cNvPr>
          <p:cNvCxnSpPr>
            <a:cxnSpLocks noChangeShapeType="1"/>
          </p:cNvCxnSpPr>
          <p:nvPr/>
        </p:nvCxnSpPr>
        <p:spPr bwMode="auto">
          <a:xfrm>
            <a:off x="911224" y="834822"/>
            <a:ext cx="2514601"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5" name="AutoShape 17">
            <a:extLst>
              <a:ext uri="{FF2B5EF4-FFF2-40B4-BE49-F238E27FC236}">
                <a16:creationId xmlns:a16="http://schemas.microsoft.com/office/drawing/2014/main" id="{460F628D-A45B-4902-A5EC-CA5EED6AE9D7}"/>
              </a:ext>
            </a:extLst>
          </p:cNvPr>
          <p:cNvCxnSpPr>
            <a:cxnSpLocks noChangeShapeType="1"/>
          </p:cNvCxnSpPr>
          <p:nvPr/>
        </p:nvCxnSpPr>
        <p:spPr bwMode="auto">
          <a:xfrm>
            <a:off x="3616325" y="834822"/>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6" name="AutoShape 18">
            <a:extLst>
              <a:ext uri="{FF2B5EF4-FFF2-40B4-BE49-F238E27FC236}">
                <a16:creationId xmlns:a16="http://schemas.microsoft.com/office/drawing/2014/main" id="{17F3B7F0-10BF-4FC4-BCF5-EE1EBA8FA877}"/>
              </a:ext>
            </a:extLst>
          </p:cNvPr>
          <p:cNvCxnSpPr>
            <a:cxnSpLocks noChangeShapeType="1"/>
          </p:cNvCxnSpPr>
          <p:nvPr/>
        </p:nvCxnSpPr>
        <p:spPr bwMode="auto">
          <a:xfrm>
            <a:off x="6359525" y="834822"/>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2" name="Text Box 25">
            <a:extLst>
              <a:ext uri="{FF2B5EF4-FFF2-40B4-BE49-F238E27FC236}">
                <a16:creationId xmlns:a16="http://schemas.microsoft.com/office/drawing/2014/main" id="{C6CB19C3-A59C-48D9-BD68-54A5185DFD94}"/>
              </a:ext>
            </a:extLst>
          </p:cNvPr>
          <p:cNvSpPr txBox="1">
            <a:spLocks noChangeArrowheads="1"/>
          </p:cNvSpPr>
          <p:nvPr/>
        </p:nvSpPr>
        <p:spPr bwMode="auto">
          <a:xfrm>
            <a:off x="80962" y="74409"/>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dirty="0">
                <a:ln>
                  <a:noFill/>
                </a:ln>
                <a:solidFill>
                  <a:srgbClr val="702A82"/>
                </a:solidFill>
                <a:effectLst/>
                <a:latin typeface="Calibri" panose="020F0502020204030204" pitchFamily="34" charset="0"/>
              </a:rPr>
              <a:t>PMH Pillar: Team-Based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78" name="Picture 30">
            <a:extLst>
              <a:ext uri="{FF2B5EF4-FFF2-40B4-BE49-F238E27FC236}">
                <a16:creationId xmlns:a16="http://schemas.microsoft.com/office/drawing/2014/main" id="{4619943F-7B2D-449E-9A2D-99B9FAC0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7" y="4301535"/>
            <a:ext cx="8016875" cy="14938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 Box 31">
            <a:extLst>
              <a:ext uri="{FF2B5EF4-FFF2-40B4-BE49-F238E27FC236}">
                <a16:creationId xmlns:a16="http://schemas.microsoft.com/office/drawing/2014/main" id="{1D859726-AC3B-4E6A-BD9A-BD946D1BFBD1}"/>
              </a:ext>
            </a:extLst>
          </p:cNvPr>
          <p:cNvSpPr txBox="1">
            <a:spLocks noChangeArrowheads="1"/>
          </p:cNvSpPr>
          <p:nvPr/>
        </p:nvSpPr>
        <p:spPr bwMode="auto">
          <a:xfrm>
            <a:off x="1169987"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(n=20 clinics)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32">
            <a:extLst>
              <a:ext uri="{FF2B5EF4-FFF2-40B4-BE49-F238E27FC236}">
                <a16:creationId xmlns:a16="http://schemas.microsoft.com/office/drawing/2014/main" id="{9EEDAD17-E6EB-4007-A172-050F9CA403C7}"/>
              </a:ext>
            </a:extLst>
          </p:cNvPr>
          <p:cNvSpPr txBox="1">
            <a:spLocks noChangeArrowheads="1"/>
          </p:cNvSpPr>
          <p:nvPr/>
        </p:nvSpPr>
        <p:spPr bwMode="auto">
          <a:xfrm>
            <a:off x="3894137"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(n=21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3">
            <a:extLst>
              <a:ext uri="{FF2B5EF4-FFF2-40B4-BE49-F238E27FC236}">
                <a16:creationId xmlns:a16="http://schemas.microsoft.com/office/drawing/2014/main" id="{CD042320-EE3B-430A-90E1-A817E48550AD}"/>
              </a:ext>
            </a:extLst>
          </p:cNvPr>
          <p:cNvSpPr txBox="1">
            <a:spLocks noChangeArrowheads="1"/>
          </p:cNvSpPr>
          <p:nvPr/>
        </p:nvSpPr>
        <p:spPr bwMode="auto">
          <a:xfrm>
            <a:off x="6594475"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(n=22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82" name="Picture 34">
            <a:extLst>
              <a:ext uri="{FF2B5EF4-FFF2-40B4-BE49-F238E27FC236}">
                <a16:creationId xmlns:a16="http://schemas.microsoft.com/office/drawing/2014/main" id="{A207177C-9B9D-495E-8C77-1C284981C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49" y="1257097"/>
            <a:ext cx="8247063" cy="1565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Box 28">
            <a:extLst>
              <a:ext uri="{FF2B5EF4-FFF2-40B4-BE49-F238E27FC236}">
                <a16:creationId xmlns:a16="http://schemas.microsoft.com/office/drawing/2014/main" id="{611CA2F3-83EB-4E71-A984-3748805D0C89}"/>
              </a:ext>
            </a:extLst>
          </p:cNvPr>
          <p:cNvSpPr txBox="1"/>
          <p:nvPr/>
        </p:nvSpPr>
        <p:spPr>
          <a:xfrm>
            <a:off x="149224" y="3029372"/>
            <a:ext cx="8569326" cy="338554"/>
          </a:xfrm>
          <a:prstGeom prst="rect">
            <a:avLst/>
          </a:prstGeom>
          <a:noFill/>
        </p:spPr>
        <p:txBody>
          <a:bodyPr wrap="square" rtlCol="0">
            <a:spAutoFit/>
          </a:bodyPr>
          <a:lstStyle/>
          <a:p>
            <a:r>
              <a:rPr lang="en-US" sz="1600" dirty="0"/>
              <a:t>The ON </a:t>
            </a:r>
            <a:r>
              <a:rPr lang="en-US" sz="1600" dirty="0" smtClean="0"/>
              <a:t>region: higher </a:t>
            </a:r>
            <a:r>
              <a:rPr lang="en-US" sz="1600" dirty="0"/>
              <a:t>average FTE for </a:t>
            </a:r>
            <a:r>
              <a:rPr lang="en-US" sz="1600" dirty="0" smtClean="0"/>
              <a:t>all types </a:t>
            </a:r>
            <a:r>
              <a:rPr lang="en-US" sz="1600" dirty="0"/>
              <a:t>of health professionals working in primary </a:t>
            </a:r>
            <a:r>
              <a:rPr lang="en-US" sz="1600" dirty="0" smtClean="0"/>
              <a:t>care.</a:t>
            </a:r>
            <a:endParaRPr lang="en-US" sz="1600" dirty="0"/>
          </a:p>
        </p:txBody>
      </p:sp>
      <p:sp>
        <p:nvSpPr>
          <p:cNvPr id="16" name="Oval 15"/>
          <p:cNvSpPr/>
          <p:nvPr/>
        </p:nvSpPr>
        <p:spPr>
          <a:xfrm>
            <a:off x="3425825" y="990397"/>
            <a:ext cx="3074988" cy="2020222"/>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31" y="4245972"/>
            <a:ext cx="3501232" cy="520701"/>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956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400F8184-7ED4-418C-88FA-BECD91B13562}"/>
              </a:ext>
            </a:extLst>
          </p:cNvPr>
          <p:cNvSpPr txBox="1">
            <a:spLocks noChangeArrowheads="1"/>
          </p:cNvSpPr>
          <p:nvPr/>
        </p:nvSpPr>
        <p:spPr bwMode="auto">
          <a:xfrm>
            <a:off x="90487" y="1194406"/>
            <a:ext cx="8615363"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Extent of ability to work with multiple providers outside clinic for care of complex patients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20">
            <a:extLst>
              <a:ext uri="{FF2B5EF4-FFF2-40B4-BE49-F238E27FC236}">
                <a16:creationId xmlns:a16="http://schemas.microsoft.com/office/drawing/2014/main" id="{E4154B89-109C-4078-978E-F1B1B4E72C0E}"/>
              </a:ext>
            </a:extLst>
          </p:cNvPr>
          <p:cNvSpPr txBox="1">
            <a:spLocks noChangeArrowheads="1"/>
          </p:cNvSpPr>
          <p:nvPr/>
        </p:nvSpPr>
        <p:spPr bwMode="auto">
          <a:xfrm>
            <a:off x="239711" y="1658301"/>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Very great extent	</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4" name="Text Box 21">
            <a:extLst>
              <a:ext uri="{FF2B5EF4-FFF2-40B4-BE49-F238E27FC236}">
                <a16:creationId xmlns:a16="http://schemas.microsoft.com/office/drawing/2014/main" id="{74DD5007-3455-4BEE-BA7F-DB9DB7A82D95}"/>
              </a:ext>
            </a:extLst>
          </p:cNvPr>
          <p:cNvSpPr txBox="1">
            <a:spLocks noChangeArrowheads="1"/>
          </p:cNvSpPr>
          <p:nvPr/>
        </p:nvSpPr>
        <p:spPr bwMode="auto">
          <a:xfrm>
            <a:off x="231772" y="2069008"/>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Some extent</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5" name="Text Box 22">
            <a:extLst>
              <a:ext uri="{FF2B5EF4-FFF2-40B4-BE49-F238E27FC236}">
                <a16:creationId xmlns:a16="http://schemas.microsoft.com/office/drawing/2014/main" id="{0C15EF1E-C1C5-4AA4-B992-3ABF821E604C}"/>
              </a:ext>
            </a:extLst>
          </p:cNvPr>
          <p:cNvSpPr txBox="1">
            <a:spLocks noChangeArrowheads="1"/>
          </p:cNvSpPr>
          <p:nvPr/>
        </p:nvSpPr>
        <p:spPr bwMode="auto">
          <a:xfrm>
            <a:off x="231772" y="2521885"/>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Undecided</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Text Box 23">
            <a:extLst>
              <a:ext uri="{FF2B5EF4-FFF2-40B4-BE49-F238E27FC236}">
                <a16:creationId xmlns:a16="http://schemas.microsoft.com/office/drawing/2014/main" id="{3712562B-1F15-4DB9-B59C-F76259B46F8E}"/>
              </a:ext>
            </a:extLst>
          </p:cNvPr>
          <p:cNvSpPr txBox="1">
            <a:spLocks noChangeArrowheads="1"/>
          </p:cNvSpPr>
          <p:nvPr/>
        </p:nvSpPr>
        <p:spPr bwMode="auto">
          <a:xfrm>
            <a:off x="231773" y="2921282"/>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Not really</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 Box 24">
            <a:extLst>
              <a:ext uri="{FF2B5EF4-FFF2-40B4-BE49-F238E27FC236}">
                <a16:creationId xmlns:a16="http://schemas.microsoft.com/office/drawing/2014/main" id="{520CE939-8D91-4C79-A72C-485D991A986E}"/>
              </a:ext>
            </a:extLst>
          </p:cNvPr>
          <p:cNvSpPr txBox="1">
            <a:spLocks noChangeArrowheads="1"/>
          </p:cNvSpPr>
          <p:nvPr/>
        </p:nvSpPr>
        <p:spPr bwMode="auto">
          <a:xfrm>
            <a:off x="239711" y="3276779"/>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Not at all</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8" name="Picture 26">
            <a:extLst>
              <a:ext uri="{FF2B5EF4-FFF2-40B4-BE49-F238E27FC236}">
                <a16:creationId xmlns:a16="http://schemas.microsoft.com/office/drawing/2014/main" id="{393BBD80-BA4C-46D7-9C20-D80CEFAB6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4" y="1432531"/>
            <a:ext cx="8010526" cy="2599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25">
            <a:extLst>
              <a:ext uri="{FF2B5EF4-FFF2-40B4-BE49-F238E27FC236}">
                <a16:creationId xmlns:a16="http://schemas.microsoft.com/office/drawing/2014/main" id="{CAA225B4-B3E0-4033-BDFC-5F4767BBB120}"/>
              </a:ext>
            </a:extLst>
          </p:cNvPr>
          <p:cNvSpPr txBox="1">
            <a:spLocks noChangeArrowheads="1"/>
          </p:cNvSpPr>
          <p:nvPr/>
        </p:nvSpPr>
        <p:spPr bwMode="auto">
          <a:xfrm>
            <a:off x="90487" y="340417"/>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dirty="0">
                <a:ln>
                  <a:noFill/>
                </a:ln>
                <a:solidFill>
                  <a:srgbClr val="702A82"/>
                </a:solidFill>
                <a:effectLst/>
                <a:latin typeface="Calibri" panose="020F0502020204030204" pitchFamily="34" charset="0"/>
              </a:rPr>
              <a:t>PMH Pillar: Team-Based Care (cont’d)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7E1C016-11AE-4B14-AA56-22EBFD2D7862}"/>
              </a:ext>
            </a:extLst>
          </p:cNvPr>
          <p:cNvSpPr txBox="1"/>
          <p:nvPr/>
        </p:nvSpPr>
        <p:spPr>
          <a:xfrm>
            <a:off x="231772" y="4221055"/>
            <a:ext cx="8569326" cy="2031325"/>
          </a:xfrm>
          <a:prstGeom prst="rect">
            <a:avLst/>
          </a:prstGeom>
          <a:noFill/>
        </p:spPr>
        <p:txBody>
          <a:bodyPr wrap="square" rtlCol="0">
            <a:spAutoFit/>
          </a:bodyPr>
          <a:lstStyle/>
          <a:p>
            <a:r>
              <a:rPr lang="en-US" dirty="0"/>
              <a:t>When clinicians work with multiple providers outside of their clinic for complex patient care, clinicians across all regions reported being better able to have timely communication than effective collaboration.</a:t>
            </a:r>
          </a:p>
          <a:p>
            <a:endParaRPr lang="en-US" dirty="0"/>
          </a:p>
          <a:p>
            <a:r>
              <a:rPr lang="en-US" dirty="0"/>
              <a:t>More clinicians in the BC region reported that having a ‘very great extent’ of ability to  collaborate and communicate in a timely manner with other clinicians for complex patient care.</a:t>
            </a:r>
          </a:p>
        </p:txBody>
      </p:sp>
      <p:sp>
        <p:nvSpPr>
          <p:cNvPr id="11" name="Text Box 7">
            <a:extLst>
              <a:ext uri="{FF2B5EF4-FFF2-40B4-BE49-F238E27FC236}">
                <a16:creationId xmlns:a16="http://schemas.microsoft.com/office/drawing/2014/main" id="{9465C3A6-6DB4-48FB-8D24-93A1A1319A0A}"/>
              </a:ext>
            </a:extLst>
          </p:cNvPr>
          <p:cNvSpPr txBox="1">
            <a:spLocks noChangeArrowheads="1"/>
          </p:cNvSpPr>
          <p:nvPr/>
        </p:nvSpPr>
        <p:spPr bwMode="auto">
          <a:xfrm>
            <a:off x="990597" y="875205"/>
            <a:ext cx="2347913"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Fraser East, BC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A6F81D75-26E0-41E2-923E-54361699AB3E}"/>
              </a:ext>
            </a:extLst>
          </p:cNvPr>
          <p:cNvSpPr txBox="1">
            <a:spLocks noChangeArrowheads="1"/>
          </p:cNvSpPr>
          <p:nvPr/>
        </p:nvSpPr>
        <p:spPr bwMode="auto">
          <a:xfrm>
            <a:off x="3711573" y="875205"/>
            <a:ext cx="2400300"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9">
            <a:extLst>
              <a:ext uri="{FF2B5EF4-FFF2-40B4-BE49-F238E27FC236}">
                <a16:creationId xmlns:a16="http://schemas.microsoft.com/office/drawing/2014/main" id="{657EA758-E91E-4F2F-AF6A-ECAAE55D7D15}"/>
              </a:ext>
            </a:extLst>
          </p:cNvPr>
          <p:cNvSpPr txBox="1">
            <a:spLocks noChangeArrowheads="1"/>
          </p:cNvSpPr>
          <p:nvPr/>
        </p:nvSpPr>
        <p:spPr bwMode="auto">
          <a:xfrm>
            <a:off x="6454773" y="875205"/>
            <a:ext cx="2346325"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 name="AutoShape 16">
            <a:extLst>
              <a:ext uri="{FF2B5EF4-FFF2-40B4-BE49-F238E27FC236}">
                <a16:creationId xmlns:a16="http://schemas.microsoft.com/office/drawing/2014/main" id="{E6738452-3A16-464F-B0E0-3D8EE16C190F}"/>
              </a:ext>
            </a:extLst>
          </p:cNvPr>
          <p:cNvCxnSpPr>
            <a:cxnSpLocks noChangeShapeType="1"/>
          </p:cNvCxnSpPr>
          <p:nvPr/>
        </p:nvCxnSpPr>
        <p:spPr bwMode="auto">
          <a:xfrm>
            <a:off x="1006472" y="1127618"/>
            <a:ext cx="2514601"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5" name="AutoShape 17">
            <a:extLst>
              <a:ext uri="{FF2B5EF4-FFF2-40B4-BE49-F238E27FC236}">
                <a16:creationId xmlns:a16="http://schemas.microsoft.com/office/drawing/2014/main" id="{AA7EBADF-2DC6-40BA-9231-C08FBE1FAFFB}"/>
              </a:ext>
            </a:extLst>
          </p:cNvPr>
          <p:cNvCxnSpPr>
            <a:cxnSpLocks noChangeShapeType="1"/>
          </p:cNvCxnSpPr>
          <p:nvPr/>
        </p:nvCxnSpPr>
        <p:spPr bwMode="auto">
          <a:xfrm>
            <a:off x="3711573" y="1127618"/>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6" name="AutoShape 18">
            <a:extLst>
              <a:ext uri="{FF2B5EF4-FFF2-40B4-BE49-F238E27FC236}">
                <a16:creationId xmlns:a16="http://schemas.microsoft.com/office/drawing/2014/main" id="{41A6A0CA-718A-4BC0-952B-35DDCA10EAF6}"/>
              </a:ext>
            </a:extLst>
          </p:cNvPr>
          <p:cNvCxnSpPr>
            <a:cxnSpLocks noChangeShapeType="1"/>
          </p:cNvCxnSpPr>
          <p:nvPr/>
        </p:nvCxnSpPr>
        <p:spPr bwMode="auto">
          <a:xfrm>
            <a:off x="6454773" y="1127618"/>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557557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107-C855-4D79-B63A-A13D73E9358B}"/>
              </a:ext>
            </a:extLst>
          </p:cNvPr>
          <p:cNvSpPr>
            <a:spLocks noGrp="1"/>
          </p:cNvSpPr>
          <p:nvPr>
            <p:ph type="title" idx="4294967295"/>
          </p:nvPr>
        </p:nvSpPr>
        <p:spPr>
          <a:xfrm>
            <a:off x="160020" y="167958"/>
            <a:ext cx="8412162" cy="822325"/>
          </a:xfrm>
        </p:spPr>
        <p:txBody>
          <a:bodyPr>
            <a:normAutofit fontScale="90000"/>
          </a:bodyPr>
          <a:lstStyle/>
          <a:p>
            <a:r>
              <a:rPr lang="en-US" dirty="0"/>
              <a:t>Contextual information: Innovations in information technology</a:t>
            </a:r>
          </a:p>
        </p:txBody>
      </p:sp>
      <p:sp>
        <p:nvSpPr>
          <p:cNvPr id="3" name="Content Placeholder 2">
            <a:extLst>
              <a:ext uri="{FF2B5EF4-FFF2-40B4-BE49-F238E27FC236}">
                <a16:creationId xmlns:a16="http://schemas.microsoft.com/office/drawing/2014/main" id="{78FB2C3D-E6B8-4FF5-90C9-D80092FFF0C6}"/>
              </a:ext>
            </a:extLst>
          </p:cNvPr>
          <p:cNvSpPr>
            <a:spLocks noGrp="1"/>
          </p:cNvSpPr>
          <p:nvPr>
            <p:ph idx="4294967295"/>
          </p:nvPr>
        </p:nvSpPr>
        <p:spPr>
          <a:xfrm>
            <a:off x="160020" y="1115291"/>
            <a:ext cx="8823956" cy="5163588"/>
          </a:xfrm>
        </p:spPr>
        <p:txBody>
          <a:bodyPr>
            <a:normAutofit/>
          </a:bodyPr>
          <a:lstStyle/>
          <a:p>
            <a:pPr marL="0" lvl="1" indent="0">
              <a:buNone/>
            </a:pPr>
            <a:r>
              <a:rPr lang="en-US" sz="1600" dirty="0" smtClean="0"/>
              <a:t>EMR implementation is high; variation in functionality </a:t>
            </a:r>
            <a:r>
              <a:rPr lang="en-US" sz="1600" i="1" dirty="0" smtClean="0"/>
              <a:t>within PC practices </a:t>
            </a:r>
            <a:r>
              <a:rPr lang="en-US" sz="1600" dirty="0" smtClean="0"/>
              <a:t>and </a:t>
            </a:r>
            <a:r>
              <a:rPr lang="en-US" sz="1600" i="1" dirty="0" smtClean="0"/>
              <a:t>across PC systems</a:t>
            </a:r>
            <a:r>
              <a:rPr lang="en-US" sz="1600" dirty="0" smtClean="0"/>
              <a:t>. </a:t>
            </a:r>
          </a:p>
          <a:p>
            <a:pPr marL="0" lvl="1" indent="0">
              <a:buNone/>
            </a:pPr>
            <a:endParaRPr lang="en-CA" sz="1600" dirty="0"/>
          </a:p>
          <a:p>
            <a:pPr marL="0" lvl="1" indent="0">
              <a:buNone/>
            </a:pPr>
            <a:r>
              <a:rPr lang="en-CA" sz="1600" dirty="0"/>
              <a:t>Data privacy issues impact the potential uses for such systems</a:t>
            </a:r>
            <a:r>
              <a:rPr lang="en-CA" sz="1600" i="1" dirty="0"/>
              <a:t> “…to the point where you can’t share information to get best outcomes.”</a:t>
            </a:r>
            <a:r>
              <a:rPr lang="en-CA" sz="1600" dirty="0"/>
              <a:t> [BC key informant]</a:t>
            </a:r>
            <a:endParaRPr lang="en-US" sz="1600" dirty="0"/>
          </a:p>
          <a:p>
            <a:pPr marL="0" lvl="1" indent="0">
              <a:buNone/>
            </a:pPr>
            <a:endParaRPr lang="en-US" sz="1600" dirty="0"/>
          </a:p>
          <a:p>
            <a:pPr marL="0" lvl="1" indent="0">
              <a:buNone/>
            </a:pPr>
            <a:r>
              <a:rPr lang="en-US" sz="1600" dirty="0"/>
              <a:t>Personal health records are still in an early stage of implementation across the three regions.</a:t>
            </a:r>
          </a:p>
          <a:p>
            <a:pPr marL="0" lvl="1" indent="0">
              <a:buNone/>
            </a:pPr>
            <a:endParaRPr lang="en-US" sz="1600" dirty="0"/>
          </a:p>
          <a:p>
            <a:pPr marL="0" lvl="1" indent="0">
              <a:buNone/>
            </a:pPr>
            <a:r>
              <a:rPr lang="en-CA" sz="1600" dirty="0"/>
              <a:t>Telehealth and other health information technologies are also being used within the study regions to a limited extent</a:t>
            </a:r>
            <a:endParaRPr lang="en-US" sz="1600" dirty="0"/>
          </a:p>
        </p:txBody>
      </p:sp>
      <p:graphicFrame>
        <p:nvGraphicFramePr>
          <p:cNvPr id="5" name="Table 4">
            <a:extLst>
              <a:ext uri="{FF2B5EF4-FFF2-40B4-BE49-F238E27FC236}">
                <a16:creationId xmlns:a16="http://schemas.microsoft.com/office/drawing/2014/main" id="{CF7FEADF-D450-490B-B0D0-7A84C9EEE194}"/>
              </a:ext>
            </a:extLst>
          </p:cNvPr>
          <p:cNvGraphicFramePr>
            <a:graphicFrameLocks noGrp="1"/>
          </p:cNvGraphicFramePr>
          <p:nvPr>
            <p:extLst/>
          </p:nvPr>
        </p:nvGraphicFramePr>
        <p:xfrm>
          <a:off x="475936" y="4529512"/>
          <a:ext cx="8096246" cy="2071567"/>
        </p:xfrm>
        <a:graphic>
          <a:graphicData uri="http://schemas.openxmlformats.org/drawingml/2006/table">
            <a:tbl>
              <a:tblPr firstRow="1" bandRow="1">
                <a:tableStyleId>{EB9631B5-78F2-41C9-869B-9F39066F8104}</a:tableStyleId>
              </a:tblPr>
              <a:tblGrid>
                <a:gridCol w="2696206">
                  <a:extLst>
                    <a:ext uri="{9D8B030D-6E8A-4147-A177-3AD203B41FA5}">
                      <a16:colId xmlns:a16="http://schemas.microsoft.com/office/drawing/2014/main" val="3250516117"/>
                    </a:ext>
                  </a:extLst>
                </a:gridCol>
                <a:gridCol w="2700020">
                  <a:extLst>
                    <a:ext uri="{9D8B030D-6E8A-4147-A177-3AD203B41FA5}">
                      <a16:colId xmlns:a16="http://schemas.microsoft.com/office/drawing/2014/main" val="3333196220"/>
                    </a:ext>
                  </a:extLst>
                </a:gridCol>
                <a:gridCol w="2700020">
                  <a:extLst>
                    <a:ext uri="{9D8B030D-6E8A-4147-A177-3AD203B41FA5}">
                      <a16:colId xmlns:a16="http://schemas.microsoft.com/office/drawing/2014/main" val="2018868886"/>
                    </a:ext>
                  </a:extLst>
                </a:gridCol>
              </a:tblGrid>
              <a:tr h="277692">
                <a:tc>
                  <a:txBody>
                    <a:bodyPr/>
                    <a:lstStyle/>
                    <a:p>
                      <a:r>
                        <a:rPr lang="en-US" sz="1200" dirty="0"/>
                        <a:t>British Columbia: Fraser East</a:t>
                      </a:r>
                    </a:p>
                  </a:txBody>
                  <a:tcPr/>
                </a:tc>
                <a:tc>
                  <a:txBody>
                    <a:bodyPr/>
                    <a:lstStyle/>
                    <a:p>
                      <a:r>
                        <a:rPr lang="en-US" sz="1200" dirty="0"/>
                        <a:t>Ontario: Eastern Ontario Health Unit</a:t>
                      </a:r>
                    </a:p>
                  </a:txBody>
                  <a:tcPr/>
                </a:tc>
                <a:tc>
                  <a:txBody>
                    <a:bodyPr/>
                    <a:lstStyle/>
                    <a:p>
                      <a:r>
                        <a:rPr lang="en-US" sz="1200" dirty="0"/>
                        <a:t>Nova Scotia: Central Zone</a:t>
                      </a:r>
                    </a:p>
                  </a:txBody>
                  <a:tcPr/>
                </a:tc>
                <a:extLst>
                  <a:ext uri="{0D108BD9-81ED-4DB2-BD59-A6C34878D82A}">
                    <a16:rowId xmlns:a16="http://schemas.microsoft.com/office/drawing/2014/main" val="2933920556"/>
                  </a:ext>
                </a:extLst>
              </a:tr>
              <a:tr h="1471675">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Physician Information Technology Office (PITO) (2006) is responsible for facilitating general practitioners and specialists in the implementation of information technology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OntarioMD (ONMD) and eHealth Ontario support physicians moving from paper records to electronic medical records (EMRs) and electronic health records (EHRs)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Frailty Portal supports physicians to assess and care for patients with frailty through a web-based tool </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PHC Information Management and Electronic Medical Records (PHIM) project supports EMR implementation for the province.</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02784832"/>
                  </a:ext>
                </a:extLst>
              </a:tr>
            </a:tbl>
          </a:graphicData>
        </a:graphic>
      </p:graphicFrame>
      <p:sp>
        <p:nvSpPr>
          <p:cNvPr id="6" name="TextBox 5">
            <a:extLst>
              <a:ext uri="{FF2B5EF4-FFF2-40B4-BE49-F238E27FC236}">
                <a16:creationId xmlns:a16="http://schemas.microsoft.com/office/drawing/2014/main" id="{113FDA3A-9FE4-4508-9798-3046258BE462}"/>
              </a:ext>
            </a:extLst>
          </p:cNvPr>
          <p:cNvSpPr txBox="1"/>
          <p:nvPr/>
        </p:nvSpPr>
        <p:spPr>
          <a:xfrm>
            <a:off x="327346" y="4101640"/>
            <a:ext cx="7977822" cy="369332"/>
          </a:xfrm>
          <a:prstGeom prst="rect">
            <a:avLst/>
          </a:prstGeom>
          <a:noFill/>
        </p:spPr>
        <p:txBody>
          <a:bodyPr wrap="square" rtlCol="0">
            <a:spAutoFit/>
          </a:bodyPr>
          <a:lstStyle/>
          <a:p>
            <a:pPr algn="ctr"/>
            <a:r>
              <a:rPr lang="en-US" dirty="0"/>
              <a:t>Examples of innovations in information technology within PC practices</a:t>
            </a:r>
          </a:p>
        </p:txBody>
      </p:sp>
    </p:spTree>
    <p:extLst>
      <p:ext uri="{BB962C8B-B14F-4D97-AF65-F5344CB8AC3E}">
        <p14:creationId xmlns:p14="http://schemas.microsoft.com/office/powerpoint/2010/main" val="119445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B4AB6F1C-6BAB-4681-84E6-C76B7DEC3823}"/>
              </a:ext>
            </a:extLst>
          </p:cNvPr>
          <p:cNvSpPr txBox="1">
            <a:spLocks noChangeArrowheads="1"/>
          </p:cNvSpPr>
          <p:nvPr/>
        </p:nvSpPr>
        <p:spPr bwMode="auto">
          <a:xfrm>
            <a:off x="887412" y="847725"/>
            <a:ext cx="2347913"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Fraser East, 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
            <a:extLst>
              <a:ext uri="{FF2B5EF4-FFF2-40B4-BE49-F238E27FC236}">
                <a16:creationId xmlns:a16="http://schemas.microsoft.com/office/drawing/2014/main" id="{83BCD143-F4EA-49FC-9D64-67CF5D18808F}"/>
              </a:ext>
            </a:extLst>
          </p:cNvPr>
          <p:cNvSpPr txBox="1">
            <a:spLocks noChangeArrowheads="1"/>
          </p:cNvSpPr>
          <p:nvPr/>
        </p:nvSpPr>
        <p:spPr bwMode="auto">
          <a:xfrm>
            <a:off x="3608388" y="847725"/>
            <a:ext cx="2400300"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4">
            <a:extLst>
              <a:ext uri="{FF2B5EF4-FFF2-40B4-BE49-F238E27FC236}">
                <a16:creationId xmlns:a16="http://schemas.microsoft.com/office/drawing/2014/main" id="{82AA4A89-5B87-4ACA-A278-BC11D3567FA3}"/>
              </a:ext>
            </a:extLst>
          </p:cNvPr>
          <p:cNvSpPr txBox="1">
            <a:spLocks noChangeArrowheads="1"/>
          </p:cNvSpPr>
          <p:nvPr/>
        </p:nvSpPr>
        <p:spPr bwMode="auto">
          <a:xfrm>
            <a:off x="6351588" y="847725"/>
            <a:ext cx="2346325"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7" name="AutoShape 5">
            <a:extLst>
              <a:ext uri="{FF2B5EF4-FFF2-40B4-BE49-F238E27FC236}">
                <a16:creationId xmlns:a16="http://schemas.microsoft.com/office/drawing/2014/main" id="{4B446E59-D424-425F-82E4-8878D4D13882}"/>
              </a:ext>
            </a:extLst>
          </p:cNvPr>
          <p:cNvCxnSpPr>
            <a:cxnSpLocks noChangeShapeType="1"/>
          </p:cNvCxnSpPr>
          <p:nvPr/>
        </p:nvCxnSpPr>
        <p:spPr bwMode="auto">
          <a:xfrm>
            <a:off x="903287" y="1098550"/>
            <a:ext cx="2514601"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078" name="AutoShape 6">
            <a:extLst>
              <a:ext uri="{FF2B5EF4-FFF2-40B4-BE49-F238E27FC236}">
                <a16:creationId xmlns:a16="http://schemas.microsoft.com/office/drawing/2014/main" id="{75A1137B-1A8C-48AF-8EDF-435DA9E9CF29}"/>
              </a:ext>
            </a:extLst>
          </p:cNvPr>
          <p:cNvCxnSpPr>
            <a:cxnSpLocks noChangeShapeType="1"/>
          </p:cNvCxnSpPr>
          <p:nvPr/>
        </p:nvCxnSpPr>
        <p:spPr bwMode="auto">
          <a:xfrm>
            <a:off x="3608388" y="1098550"/>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079" name="AutoShape 7">
            <a:extLst>
              <a:ext uri="{FF2B5EF4-FFF2-40B4-BE49-F238E27FC236}">
                <a16:creationId xmlns:a16="http://schemas.microsoft.com/office/drawing/2014/main" id="{B5FB3D99-F833-4D42-8584-C4FF709F157C}"/>
              </a:ext>
            </a:extLst>
          </p:cNvPr>
          <p:cNvCxnSpPr>
            <a:cxnSpLocks noChangeShapeType="1"/>
          </p:cNvCxnSpPr>
          <p:nvPr/>
        </p:nvCxnSpPr>
        <p:spPr bwMode="auto">
          <a:xfrm>
            <a:off x="6351588" y="1098550"/>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Text Box 8">
            <a:extLst>
              <a:ext uri="{FF2B5EF4-FFF2-40B4-BE49-F238E27FC236}">
                <a16:creationId xmlns:a16="http://schemas.microsoft.com/office/drawing/2014/main" id="{FC5CC9CD-AD95-498B-8B1B-36A4931FE234}"/>
              </a:ext>
            </a:extLst>
          </p:cNvPr>
          <p:cNvSpPr txBox="1">
            <a:spLocks noChangeArrowheads="1"/>
          </p:cNvSpPr>
          <p:nvPr/>
        </p:nvSpPr>
        <p:spPr bwMode="auto">
          <a:xfrm>
            <a:off x="92075" y="49212"/>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a:ln>
                  <a:noFill/>
                </a:ln>
                <a:solidFill>
                  <a:srgbClr val="702A82"/>
                </a:solidFill>
                <a:effectLst/>
                <a:latin typeface="Calibri" panose="020F0502020204030204" pitchFamily="34" charset="0"/>
              </a:rPr>
              <a:t>PMH Pillar: Electronic Medical Record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7A6578DC-8C45-44BF-BF76-B2BC82C0DBBD}"/>
              </a:ext>
            </a:extLst>
          </p:cNvPr>
          <p:cNvSpPr txBox="1">
            <a:spLocks noChangeArrowheads="1"/>
          </p:cNvSpPr>
          <p:nvPr/>
        </p:nvSpPr>
        <p:spPr bwMode="auto">
          <a:xfrm>
            <a:off x="93374" y="1626797"/>
            <a:ext cx="3036888" cy="212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Patients have the option 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DC85E705-CF3D-4AD4-AABF-F70A62A82EBE}"/>
              </a:ext>
            </a:extLst>
          </p:cNvPr>
          <p:cNvSpPr txBox="1">
            <a:spLocks noChangeArrowheads="1"/>
          </p:cNvSpPr>
          <p:nvPr/>
        </p:nvSpPr>
        <p:spPr bwMode="auto">
          <a:xfrm>
            <a:off x="88900" y="2012143"/>
            <a:ext cx="1066800" cy="349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Request appointments or referrals online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B6422095-E6E3-49CA-A024-2AE2AC5296D8}"/>
              </a:ext>
            </a:extLst>
          </p:cNvPr>
          <p:cNvSpPr txBox="1">
            <a:spLocks noChangeArrowheads="1"/>
          </p:cNvSpPr>
          <p:nvPr/>
        </p:nvSpPr>
        <p:spPr bwMode="auto">
          <a:xfrm>
            <a:off x="-14288" y="2361393"/>
            <a:ext cx="1169988" cy="522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Send a medical question/ concern via email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2">
            <a:extLst>
              <a:ext uri="{FF2B5EF4-FFF2-40B4-BE49-F238E27FC236}">
                <a16:creationId xmlns:a16="http://schemas.microsoft.com/office/drawing/2014/main" id="{C17B35ED-81C6-42E6-B272-BF523CD99668}"/>
              </a:ext>
            </a:extLst>
          </p:cNvPr>
          <p:cNvSpPr txBox="1">
            <a:spLocks noChangeArrowheads="1"/>
          </p:cNvSpPr>
          <p:nvPr/>
        </p:nvSpPr>
        <p:spPr bwMode="auto">
          <a:xfrm>
            <a:off x="173037" y="2883680"/>
            <a:ext cx="982663" cy="374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Request refills for prescriptions online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3">
            <a:extLst>
              <a:ext uri="{FF2B5EF4-FFF2-40B4-BE49-F238E27FC236}">
                <a16:creationId xmlns:a16="http://schemas.microsoft.com/office/drawing/2014/main" id="{AF8C07A3-F6D9-4A06-9A4F-4035BF6E485D}"/>
              </a:ext>
            </a:extLst>
          </p:cNvPr>
          <p:cNvSpPr txBox="1">
            <a:spLocks noChangeArrowheads="1"/>
          </p:cNvSpPr>
          <p:nvPr/>
        </p:nvSpPr>
        <p:spPr bwMode="auto">
          <a:xfrm>
            <a:off x="173037" y="3358343"/>
            <a:ext cx="982663" cy="35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View test results on a secure website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4">
            <a:extLst>
              <a:ext uri="{FF2B5EF4-FFF2-40B4-BE49-F238E27FC236}">
                <a16:creationId xmlns:a16="http://schemas.microsoft.com/office/drawing/2014/main" id="{83CA6DCE-5503-44D6-9588-393208DDBFC1}"/>
              </a:ext>
            </a:extLst>
          </p:cNvPr>
          <p:cNvSpPr txBox="1">
            <a:spLocks noChangeArrowheads="1"/>
          </p:cNvSpPr>
          <p:nvPr/>
        </p:nvSpPr>
        <p:spPr bwMode="auto">
          <a:xfrm>
            <a:off x="92075" y="1230313"/>
            <a:ext cx="3036888" cy="276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993366"/>
                </a:solidFill>
                <a:effectLst/>
                <a:latin typeface="Calibri" panose="020F0502020204030204" pitchFamily="34" charset="0"/>
              </a:rPr>
              <a:t>Information technology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25">
            <a:extLst>
              <a:ext uri="{FF2B5EF4-FFF2-40B4-BE49-F238E27FC236}">
                <a16:creationId xmlns:a16="http://schemas.microsoft.com/office/drawing/2014/main" id="{CA3EEF96-2AD1-4A89-9061-77B72C168E52}"/>
              </a:ext>
            </a:extLst>
          </p:cNvPr>
          <p:cNvSpPr txBox="1">
            <a:spLocks noChangeArrowheads="1"/>
          </p:cNvSpPr>
          <p:nvPr/>
        </p:nvSpPr>
        <p:spPr bwMode="auto">
          <a:xfrm>
            <a:off x="1155700" y="3902855"/>
            <a:ext cx="715963"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(n=22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Text Box 26">
            <a:extLst>
              <a:ext uri="{FF2B5EF4-FFF2-40B4-BE49-F238E27FC236}">
                <a16:creationId xmlns:a16="http://schemas.microsoft.com/office/drawing/2014/main" id="{B6CFD0DA-6081-4C95-B95E-D89F50FD4898}"/>
              </a:ext>
            </a:extLst>
          </p:cNvPr>
          <p:cNvSpPr txBox="1">
            <a:spLocks noChangeArrowheads="1"/>
          </p:cNvSpPr>
          <p:nvPr/>
        </p:nvSpPr>
        <p:spPr bwMode="auto">
          <a:xfrm>
            <a:off x="3911600" y="3902855"/>
            <a:ext cx="701675"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(n=26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27">
            <a:extLst>
              <a:ext uri="{FF2B5EF4-FFF2-40B4-BE49-F238E27FC236}">
                <a16:creationId xmlns:a16="http://schemas.microsoft.com/office/drawing/2014/main" id="{2F161A8D-967C-47F2-841F-ABDB6E31784B}"/>
              </a:ext>
            </a:extLst>
          </p:cNvPr>
          <p:cNvSpPr txBox="1">
            <a:spLocks noChangeArrowheads="1"/>
          </p:cNvSpPr>
          <p:nvPr/>
        </p:nvSpPr>
        <p:spPr bwMode="auto">
          <a:xfrm>
            <a:off x="6654800" y="3902855"/>
            <a:ext cx="769938"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(n=37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01" name="Picture 29">
            <a:extLst>
              <a:ext uri="{FF2B5EF4-FFF2-40B4-BE49-F238E27FC236}">
                <a16:creationId xmlns:a16="http://schemas.microsoft.com/office/drawing/2014/main" id="{2A78F16C-D8A0-41F3-8693-FBF150B04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874030"/>
            <a:ext cx="7988300" cy="2028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9" name="TextBox 38">
            <a:extLst>
              <a:ext uri="{FF2B5EF4-FFF2-40B4-BE49-F238E27FC236}">
                <a16:creationId xmlns:a16="http://schemas.microsoft.com/office/drawing/2014/main" id="{EA3D41AB-A782-4580-A74B-E6AB95661A95}"/>
              </a:ext>
            </a:extLst>
          </p:cNvPr>
          <p:cNvSpPr txBox="1"/>
          <p:nvPr/>
        </p:nvSpPr>
        <p:spPr>
          <a:xfrm>
            <a:off x="88900" y="4131744"/>
            <a:ext cx="8569326" cy="584775"/>
          </a:xfrm>
          <a:prstGeom prst="rect">
            <a:avLst/>
          </a:prstGeom>
          <a:noFill/>
        </p:spPr>
        <p:txBody>
          <a:bodyPr wrap="square" rtlCol="0">
            <a:spAutoFit/>
          </a:bodyPr>
          <a:lstStyle/>
          <a:p>
            <a:r>
              <a:rPr lang="en-US" sz="1600" dirty="0"/>
              <a:t>Clinics in the ON region reported having less functionalities for patients to access IT services at their clinics.</a:t>
            </a:r>
          </a:p>
        </p:txBody>
      </p:sp>
      <p:sp>
        <p:nvSpPr>
          <p:cNvPr id="40" name="TextBox 39">
            <a:extLst>
              <a:ext uri="{FF2B5EF4-FFF2-40B4-BE49-F238E27FC236}">
                <a16:creationId xmlns:a16="http://schemas.microsoft.com/office/drawing/2014/main" id="{1A0896D7-471F-4612-9DF4-268EDE34BC37}"/>
              </a:ext>
            </a:extLst>
          </p:cNvPr>
          <p:cNvSpPr txBox="1"/>
          <p:nvPr/>
        </p:nvSpPr>
        <p:spPr>
          <a:xfrm>
            <a:off x="88900" y="5039998"/>
            <a:ext cx="8569326" cy="584775"/>
          </a:xfrm>
          <a:prstGeom prst="rect">
            <a:avLst/>
          </a:prstGeom>
          <a:noFill/>
        </p:spPr>
        <p:txBody>
          <a:bodyPr wrap="square" rtlCol="0">
            <a:spAutoFit/>
          </a:bodyPr>
          <a:lstStyle/>
          <a:p>
            <a:r>
              <a:rPr lang="en-US" sz="1600" dirty="0" smtClean="0"/>
              <a:t>Clinicians </a:t>
            </a:r>
            <a:r>
              <a:rPr lang="en-US" sz="1600" dirty="0"/>
              <a:t>in the BC and ON regions (mostly) </a:t>
            </a:r>
            <a:r>
              <a:rPr lang="en-US" sz="1600" dirty="0" smtClean="0"/>
              <a:t>use </a:t>
            </a:r>
            <a:r>
              <a:rPr lang="en-US" sz="1600" dirty="0"/>
              <a:t>EMRs in their </a:t>
            </a:r>
            <a:r>
              <a:rPr lang="en-US" sz="1600" dirty="0" smtClean="0"/>
              <a:t>clinics; 83</a:t>
            </a:r>
            <a:r>
              <a:rPr lang="en-US" sz="1600" dirty="0"/>
              <a:t>% of clinicians used EMRs in the NS region.</a:t>
            </a:r>
          </a:p>
        </p:txBody>
      </p:sp>
    </p:spTree>
    <p:extLst>
      <p:ext uri="{BB962C8B-B14F-4D97-AF65-F5344CB8AC3E}">
        <p14:creationId xmlns:p14="http://schemas.microsoft.com/office/powerpoint/2010/main" val="3610803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D180-B2F0-4F4F-8694-38843610EAB4}"/>
              </a:ext>
            </a:extLst>
          </p:cNvPr>
          <p:cNvSpPr>
            <a:spLocks noGrp="1"/>
          </p:cNvSpPr>
          <p:nvPr>
            <p:ph type="title"/>
          </p:nvPr>
        </p:nvSpPr>
        <p:spPr/>
        <p:txBody>
          <a:bodyPr/>
          <a:lstStyle/>
          <a:p>
            <a:r>
              <a:rPr lang="en-US" dirty="0"/>
              <a:t>Organizational adaptiveness</a:t>
            </a:r>
          </a:p>
        </p:txBody>
      </p:sp>
      <p:pic>
        <p:nvPicPr>
          <p:cNvPr id="4" name="Content Placeholder 3">
            <a:extLst>
              <a:ext uri="{FF2B5EF4-FFF2-40B4-BE49-F238E27FC236}">
                <a16:creationId xmlns:a16="http://schemas.microsoft.com/office/drawing/2014/main" id="{37C4D59E-94E5-4D61-93F0-16CD43B218AF}"/>
              </a:ext>
            </a:extLst>
          </p:cNvPr>
          <p:cNvPicPr>
            <a:picLocks noGrp="1" noChangeAspect="1"/>
          </p:cNvPicPr>
          <p:nvPr>
            <p:ph idx="1"/>
          </p:nvPr>
        </p:nvPicPr>
        <p:blipFill>
          <a:blip r:embed="rId2"/>
          <a:stretch>
            <a:fillRect/>
          </a:stretch>
        </p:blipFill>
        <p:spPr>
          <a:xfrm>
            <a:off x="0" y="1760538"/>
            <a:ext cx="8902700" cy="4126396"/>
          </a:xfrm>
          <a:prstGeom prst="rect">
            <a:avLst/>
          </a:prstGeom>
        </p:spPr>
      </p:pic>
    </p:spTree>
    <p:extLst>
      <p:ext uri="{BB962C8B-B14F-4D97-AF65-F5344CB8AC3E}">
        <p14:creationId xmlns:p14="http://schemas.microsoft.com/office/powerpoint/2010/main" val="1132393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Integration</a:t>
            </a:r>
          </a:p>
        </p:txBody>
      </p:sp>
      <p:pic>
        <p:nvPicPr>
          <p:cNvPr id="4" name="Content Placeholder 3">
            <a:extLst>
              <a:ext uri="{FF2B5EF4-FFF2-40B4-BE49-F238E27FC236}">
                <a16:creationId xmlns:a16="http://schemas.microsoft.com/office/drawing/2014/main" id="{69067A1D-EAD8-4821-9EC5-89D0F17E6BAC}"/>
              </a:ext>
            </a:extLst>
          </p:cNvPr>
          <p:cNvPicPr>
            <a:picLocks noGrp="1" noChangeAspect="1"/>
          </p:cNvPicPr>
          <p:nvPr>
            <p:ph idx="1"/>
          </p:nvPr>
        </p:nvPicPr>
        <p:blipFill>
          <a:blip r:embed="rId2"/>
          <a:stretch>
            <a:fillRect/>
          </a:stretch>
        </p:blipFill>
        <p:spPr>
          <a:xfrm>
            <a:off x="384048" y="1506538"/>
            <a:ext cx="8061452" cy="4888140"/>
          </a:xfrm>
          <a:prstGeom prst="rect">
            <a:avLst/>
          </a:prstGeom>
        </p:spPr>
      </p:pic>
    </p:spTree>
    <p:extLst>
      <p:ext uri="{BB962C8B-B14F-4D97-AF65-F5344CB8AC3E}">
        <p14:creationId xmlns:p14="http://schemas.microsoft.com/office/powerpoint/2010/main" val="157117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8640" y="1645920"/>
            <a:ext cx="8229600" cy="3024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C00000"/>
                </a:solidFill>
              </a:rPr>
              <a:t>Overall Purpose:</a:t>
            </a:r>
            <a:r>
              <a:rPr lang="en-US" sz="2400" b="1" dirty="0" smtClean="0"/>
              <a:t> </a:t>
            </a:r>
            <a:r>
              <a:rPr lang="en-US" sz="2400" dirty="0" smtClean="0"/>
              <a:t>To support </a:t>
            </a:r>
            <a:r>
              <a:rPr lang="en-US" sz="2400" dirty="0"/>
              <a:t>evidence-informed transformation where the primary care </a:t>
            </a:r>
            <a:r>
              <a:rPr lang="en-US" sz="2400" dirty="0" smtClean="0"/>
              <a:t>home/patient centered health home </a:t>
            </a:r>
            <a:r>
              <a:rPr lang="en-US" sz="2400" dirty="0"/>
              <a:t>plays a central part of the delivery, coordination, and integration of health care </a:t>
            </a:r>
            <a:r>
              <a:rPr lang="en-US" sz="2400" dirty="0" smtClean="0"/>
              <a:t>delivery</a:t>
            </a:r>
          </a:p>
          <a:p>
            <a:pPr>
              <a:buFont typeface="Wingdings" panose="05000000000000000000" pitchFamily="2" charset="2"/>
              <a:buChar char="Ø"/>
            </a:pPr>
            <a:r>
              <a:rPr lang="en-US" sz="2400" dirty="0" smtClean="0">
                <a:solidFill>
                  <a:srgbClr val="C00000"/>
                </a:solidFill>
              </a:rPr>
              <a:t>Become </a:t>
            </a:r>
            <a:r>
              <a:rPr lang="en-US" sz="2400" dirty="0">
                <a:solidFill>
                  <a:srgbClr val="C00000"/>
                </a:solidFill>
              </a:rPr>
              <a:t>a </a:t>
            </a:r>
            <a:r>
              <a:rPr lang="en-US" sz="2400" dirty="0" smtClean="0">
                <a:solidFill>
                  <a:srgbClr val="C00000"/>
                </a:solidFill>
              </a:rPr>
              <a:t>member: </a:t>
            </a:r>
            <a:r>
              <a:rPr lang="en-US" sz="2400" dirty="0" smtClean="0"/>
              <a:t>Visit </a:t>
            </a:r>
            <a:r>
              <a:rPr lang="en-US" sz="2400" dirty="0"/>
              <a:t>our website and click on the “Participate” tab, or </a:t>
            </a:r>
            <a:r>
              <a:rPr lang="en-US" sz="2400" dirty="0" smtClean="0"/>
              <a:t>email us </a:t>
            </a:r>
            <a:r>
              <a:rPr lang="en-US" sz="2400" dirty="0"/>
              <a:t>at </a:t>
            </a:r>
            <a:r>
              <a:rPr lang="en-US" sz="2400" dirty="0">
                <a:solidFill>
                  <a:srgbClr val="C00000"/>
                </a:solidFill>
              </a:rPr>
              <a:t>info@spor-bcphcrn.ca</a:t>
            </a:r>
          </a:p>
          <a:p>
            <a:pPr marL="0" indent="0">
              <a:buNone/>
            </a:pPr>
            <a:endParaRPr lang="en-US" sz="2400" dirty="0"/>
          </a:p>
        </p:txBody>
      </p:sp>
      <p:sp>
        <p:nvSpPr>
          <p:cNvPr id="2" name="Title 1"/>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3265182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PHCRN: Engaging Clinicians</a:t>
            </a:r>
            <a:endParaRPr lang="en-US" dirty="0"/>
          </a:p>
        </p:txBody>
      </p:sp>
      <p:sp>
        <p:nvSpPr>
          <p:cNvPr id="3" name="Content Placeholder 2"/>
          <p:cNvSpPr>
            <a:spLocks noGrp="1"/>
          </p:cNvSpPr>
          <p:nvPr>
            <p:ph idx="1"/>
          </p:nvPr>
        </p:nvSpPr>
        <p:spPr/>
        <p:txBody>
          <a:bodyPr/>
          <a:lstStyle/>
          <a:p>
            <a:r>
              <a:rPr lang="en-US" dirty="0" smtClean="0"/>
              <a:t>Divisions of Family Practice: </a:t>
            </a:r>
            <a:r>
              <a:rPr lang="en-US" dirty="0" err="1" smtClean="0"/>
              <a:t>Whiterock</a:t>
            </a:r>
            <a:r>
              <a:rPr lang="en-US" dirty="0" smtClean="0"/>
              <a:t>, South Surrey, Chilliwack, Abbotsford, Mission/Hope, Kootenay-Boundary, North Shore</a:t>
            </a:r>
          </a:p>
          <a:p>
            <a:pPr lvl="1"/>
            <a:r>
              <a:rPr lang="en-US" dirty="0" smtClean="0"/>
              <a:t>Projects of interest to membership, value add </a:t>
            </a:r>
          </a:p>
          <a:p>
            <a:r>
              <a:rPr lang="en-US" dirty="0" smtClean="0"/>
              <a:t>GPSC: </a:t>
            </a:r>
          </a:p>
          <a:p>
            <a:pPr lvl="1"/>
            <a:r>
              <a:rPr lang="en-US" dirty="0" smtClean="0"/>
              <a:t>Input on support for various projects</a:t>
            </a:r>
          </a:p>
          <a:p>
            <a:r>
              <a:rPr lang="en-US" dirty="0" smtClean="0"/>
              <a:t>Various clinicians: </a:t>
            </a:r>
          </a:p>
          <a:p>
            <a:pPr lvl="1"/>
            <a:r>
              <a:rPr lang="en-US" dirty="0" smtClean="0"/>
              <a:t>QI tools</a:t>
            </a:r>
            <a:endParaRPr lang="en-US" dirty="0"/>
          </a:p>
        </p:txBody>
      </p:sp>
      <p:sp>
        <p:nvSpPr>
          <p:cNvPr id="4" name="Rectangle 3"/>
          <p:cNvSpPr/>
          <p:nvPr/>
        </p:nvSpPr>
        <p:spPr>
          <a:xfrm>
            <a:off x="548640" y="5616598"/>
            <a:ext cx="3827266" cy="369332"/>
          </a:xfrm>
          <a:prstGeom prst="rect">
            <a:avLst/>
          </a:prstGeom>
        </p:spPr>
        <p:txBody>
          <a:bodyPr wrap="none">
            <a:spAutoFit/>
          </a:bodyPr>
          <a:lstStyle/>
          <a:p>
            <a:r>
              <a:rPr lang="en-US" b="1" dirty="0">
                <a:solidFill>
                  <a:srgbClr val="7030A0"/>
                </a:solidFill>
                <a:latin typeface="+mj-lt"/>
                <a:hlinkClick r:id="rId2"/>
              </a:rPr>
              <a:t>https://</a:t>
            </a:r>
            <a:r>
              <a:rPr lang="en-US" b="1" dirty="0" smtClean="0">
                <a:solidFill>
                  <a:srgbClr val="7030A0"/>
                </a:solidFill>
                <a:latin typeface="+mj-lt"/>
                <a:hlinkClick r:id="rId2"/>
              </a:rPr>
              <a:t>twitter.com/home: @</a:t>
            </a:r>
            <a:r>
              <a:rPr lang="en-US" b="1" dirty="0">
                <a:solidFill>
                  <a:srgbClr val="7030A0"/>
                </a:solidFill>
                <a:latin typeface="+mj-lt"/>
                <a:hlinkClick r:id="rId2"/>
              </a:rPr>
              <a:t>BC_PHCRN</a:t>
            </a:r>
            <a:endParaRPr lang="en-US" b="1" dirty="0">
              <a:solidFill>
                <a:srgbClr val="7030A0"/>
              </a:solidFill>
              <a:latin typeface="+mj-lt"/>
            </a:endParaRPr>
          </a:p>
        </p:txBody>
      </p:sp>
    </p:spTree>
    <p:extLst>
      <p:ext uri="{BB962C8B-B14F-4D97-AF65-F5344CB8AC3E}">
        <p14:creationId xmlns:p14="http://schemas.microsoft.com/office/powerpoint/2010/main" val="377134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BC-PHCRN – Tripartite Leadership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Science Lead</a:t>
            </a:r>
          </a:p>
          <a:p>
            <a:pPr lvl="1"/>
            <a:r>
              <a:rPr lang="en-US" dirty="0" smtClean="0"/>
              <a:t>Dr. Sabrina Wong, Director of the Centre for Health Services and Policy Research and Professor, UBC</a:t>
            </a:r>
          </a:p>
          <a:p>
            <a:r>
              <a:rPr lang="en-US" dirty="0">
                <a:solidFill>
                  <a:srgbClr val="C00000"/>
                </a:solidFill>
              </a:rPr>
              <a:t>Clinical </a:t>
            </a:r>
            <a:r>
              <a:rPr lang="en-US" dirty="0" smtClean="0">
                <a:solidFill>
                  <a:srgbClr val="C00000"/>
                </a:solidFill>
              </a:rPr>
              <a:t>Co-Leads</a:t>
            </a:r>
            <a:endParaRPr lang="en-US" dirty="0">
              <a:solidFill>
                <a:srgbClr val="C00000"/>
              </a:solidFill>
            </a:endParaRPr>
          </a:p>
          <a:p>
            <a:pPr lvl="1"/>
            <a:r>
              <a:rPr lang="en-US" dirty="0"/>
              <a:t>Dr. Fiona Duncan, Associate Professor of Clinical Practice, UBC</a:t>
            </a:r>
          </a:p>
          <a:p>
            <a:pPr lvl="1"/>
            <a:r>
              <a:rPr lang="en-US" dirty="0" smtClean="0"/>
              <a:t>Dr</a:t>
            </a:r>
            <a:r>
              <a:rPr lang="en-US" dirty="0"/>
              <a:t>. Anne Junker, Investigator, BC Children’s Hospital</a:t>
            </a:r>
          </a:p>
          <a:p>
            <a:r>
              <a:rPr lang="en-US" dirty="0" smtClean="0">
                <a:solidFill>
                  <a:srgbClr val="C00000"/>
                </a:solidFill>
              </a:rPr>
              <a:t>Policy Co-Leads</a:t>
            </a:r>
            <a:endParaRPr lang="en-US" dirty="0">
              <a:solidFill>
                <a:srgbClr val="C00000"/>
              </a:solidFill>
            </a:endParaRPr>
          </a:p>
          <a:p>
            <a:pPr lvl="1"/>
            <a:r>
              <a:rPr lang="en-US" dirty="0" smtClean="0"/>
              <a:t>Heather Davidson, ADM, Planning and Innovation Division for BC Ministry of Health</a:t>
            </a:r>
          </a:p>
          <a:p>
            <a:pPr lvl="1"/>
            <a:r>
              <a:rPr lang="en-US" dirty="0" smtClean="0"/>
              <a:t>Shana Ooms, Executive Director of Primary Care in the Primary and Community Care Policy Division at the BC Ministry of Health </a:t>
            </a:r>
          </a:p>
          <a:p>
            <a:pPr lvl="1"/>
            <a:endParaRPr lang="en-US" dirty="0" smtClean="0"/>
          </a:p>
        </p:txBody>
      </p:sp>
    </p:spTree>
    <p:extLst>
      <p:ext uri="{BB962C8B-B14F-4D97-AF65-F5344CB8AC3E}">
        <p14:creationId xmlns:p14="http://schemas.microsoft.com/office/powerpoint/2010/main" val="341689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BC-PHCRN - Advisory Committee</a:t>
            </a:r>
            <a:endParaRPr lang="en-US" dirty="0"/>
          </a:p>
        </p:txBody>
      </p:sp>
      <p:pic>
        <p:nvPicPr>
          <p:cNvPr id="3" name="Picture 2" descr="Image result for providence health ca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54" t="8441" r="2506" b="7081"/>
          <a:stretch/>
        </p:blipFill>
        <p:spPr bwMode="auto">
          <a:xfrm>
            <a:off x="794789" y="4774982"/>
            <a:ext cx="1936005" cy="821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octors of B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60" y="2455407"/>
            <a:ext cx="1485875" cy="959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university of british columbia faculty of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090" y="3095288"/>
            <a:ext cx="2414016" cy="1207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fraser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6285" y="1754651"/>
            <a:ext cx="2374336" cy="494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UNB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1790" y="3903960"/>
            <a:ext cx="1178257" cy="1178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first nations health author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9429" y="2628787"/>
            <a:ext cx="2199740" cy="1124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Image result for BCNPA"/>
          <p:cNvPicPr>
            <a:picLocks noChangeAspect="1" noChangeArrowheads="1"/>
          </p:cNvPicPr>
          <p:nvPr/>
        </p:nvPicPr>
        <p:blipFill rotWithShape="1">
          <a:blip r:embed="rId8">
            <a:extLst>
              <a:ext uri="{28A0092B-C50C-407E-A947-70E740481C1C}">
                <a14:useLocalDpi xmlns:a14="http://schemas.microsoft.com/office/drawing/2010/main" val="0"/>
              </a:ext>
            </a:extLst>
          </a:blip>
          <a:srcRect l="4821" t="12527" r="2407" b="34011"/>
          <a:stretch/>
        </p:blipFill>
        <p:spPr bwMode="auto">
          <a:xfrm>
            <a:off x="4840731" y="3409939"/>
            <a:ext cx="1618489" cy="932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Image result for UBC School of Nursi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7925" y="5527550"/>
            <a:ext cx="3012045" cy="623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mage result for Children's hospital vancou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7270" y="1655923"/>
            <a:ext cx="1541657" cy="1049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Image result for BC ministry of health"/>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91" t="18038" r="2331" b="14192"/>
          <a:stretch/>
        </p:blipFill>
        <p:spPr bwMode="auto">
          <a:xfrm>
            <a:off x="548581" y="3601465"/>
            <a:ext cx="2428422" cy="10650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Image result for canadian child and youth health coalit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13362" y="4431683"/>
            <a:ext cx="3219452" cy="966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Image result for general practices service committee"/>
          <p:cNvPicPr>
            <a:picLocks noChangeAspect="1" noChangeArrowheads="1"/>
          </p:cNvPicPr>
          <p:nvPr/>
        </p:nvPicPr>
        <p:blipFill rotWithShape="1">
          <a:blip r:embed="rId13">
            <a:extLst>
              <a:ext uri="{28A0092B-C50C-407E-A947-70E740481C1C}">
                <a14:useLocalDpi xmlns:a14="http://schemas.microsoft.com/office/drawing/2010/main" val="0"/>
              </a:ext>
            </a:extLst>
          </a:blip>
          <a:srcRect l="712" t="14598" r="-117" b="20461"/>
          <a:stretch/>
        </p:blipFill>
        <p:spPr bwMode="auto">
          <a:xfrm>
            <a:off x="1167702" y="1586332"/>
            <a:ext cx="1981004" cy="814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6" descr="Image result for ubc pharmaceutical sciences"/>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091" t="8775" r="5460" b="5612"/>
          <a:stretch/>
        </p:blipFill>
        <p:spPr bwMode="auto">
          <a:xfrm>
            <a:off x="3153436" y="5174879"/>
            <a:ext cx="2066039" cy="11396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Image result for BCCF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3582" y="2442620"/>
            <a:ext cx="2500389" cy="8379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8581" y="5744709"/>
            <a:ext cx="31753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Physicians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Collaborative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Vancouver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Citizens Health Initiative</a:t>
            </a:r>
          </a:p>
        </p:txBody>
      </p:sp>
    </p:spTree>
    <p:extLst>
      <p:ext uri="{BB962C8B-B14F-4D97-AF65-F5344CB8AC3E}">
        <p14:creationId xmlns:p14="http://schemas.microsoft.com/office/powerpoint/2010/main" val="46805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BC-PHCRN Patient Advisory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19" y="1542696"/>
            <a:ext cx="7351338" cy="4423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31614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8C8797-2E0D-4DA4-A9D1-4E14A753AA9F}" vid="{DD9E37C7-F049-4AE6-98F8-875316934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BCPHCRN_CPCSSN slide template</Template>
  <TotalTime>337</TotalTime>
  <Words>2915</Words>
  <Application>Microsoft Office PowerPoint</Application>
  <PresentationFormat>On-screen Show (4:3)</PresentationFormat>
  <Paragraphs>484</Paragraphs>
  <Slides>60</Slides>
  <Notes>14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MS PGothic</vt:lpstr>
      <vt:lpstr>Arial</vt:lpstr>
      <vt:lpstr>Calibri</vt:lpstr>
      <vt:lpstr>Calibri Light</vt:lpstr>
      <vt:lpstr>Cambria</vt:lpstr>
      <vt:lpstr>DengXian Light</vt:lpstr>
      <vt:lpstr>Helvetica Neue Light</vt:lpstr>
      <vt:lpstr>Times New Roman</vt:lpstr>
      <vt:lpstr>Verdana</vt:lpstr>
      <vt:lpstr>Wingdings</vt:lpstr>
      <vt:lpstr>ヒラギノ角ゴ Pro W3</vt:lpstr>
      <vt:lpstr>Office Theme</vt:lpstr>
      <vt:lpstr>PowerPoint Presentation</vt:lpstr>
      <vt:lpstr>Disclosure</vt:lpstr>
      <vt:lpstr>Managing Potential Bias</vt:lpstr>
      <vt:lpstr>BC PHCRN Session</vt:lpstr>
      <vt:lpstr>PowerPoint Presentation</vt:lpstr>
      <vt:lpstr>Purpose</vt:lpstr>
      <vt:lpstr>BC-PHCRN – Tripartite Leadership</vt:lpstr>
      <vt:lpstr>BC-PHCRN - Advisory Committee</vt:lpstr>
      <vt:lpstr>BC-PHCRN Patient Advisory</vt:lpstr>
      <vt:lpstr>Engaging clinicians through Divisions of Family Practice</vt:lpstr>
      <vt:lpstr>BC-PHCRN Exemplars of Supported Projects</vt:lpstr>
      <vt:lpstr>BC-PHCRN Supported Projects</vt:lpstr>
      <vt:lpstr>BC PHCRN EMR data platform: Canadian Primary Care Sentinel Surveillance Network</vt:lpstr>
      <vt:lpstr>PowerPoint Presentation</vt:lpstr>
      <vt:lpstr>PowerPoint Presentation</vt:lpstr>
      <vt:lpstr>CPCSSN Partner Universities</vt:lpstr>
      <vt:lpstr>PowerPoint Presentation</vt:lpstr>
      <vt:lpstr>PowerPoint Presentation</vt:lpstr>
      <vt:lpstr>CPCSSN – Data</vt:lpstr>
      <vt:lpstr>Patients in database:</vt:lpstr>
      <vt:lpstr>Using the CPCSSN Platform: Fraser Health Authority CARES project</vt:lpstr>
      <vt:lpstr>PowerPoint Presentation</vt:lpstr>
      <vt:lpstr>Proactively Delaying Frailty in At-risk Seniors </vt:lpstr>
      <vt:lpstr>Frailty – the noun: unmeasured heterogeneity</vt:lpstr>
      <vt:lpstr>Combined in a frailty index, the variable patterns of deficit accumulation show a steady increase with age  Rockwood et al., Sci Rep 2017 Feb 21;7:43068</vt:lpstr>
      <vt:lpstr>Geriatric Giants</vt:lpstr>
      <vt:lpstr>PowerPoint Presentation</vt:lpstr>
      <vt:lpstr>CGA &amp; Care Planning</vt:lpstr>
      <vt:lpstr>BC PHCRN: Using the CGA (and other data) in Practice</vt:lpstr>
      <vt:lpstr>Engaging clinicians through Divisions of Family Practice</vt:lpstr>
      <vt:lpstr>PowerPoint Presentation</vt:lpstr>
      <vt:lpstr>PowerPoint Presentation</vt:lpstr>
      <vt:lpstr>  </vt:lpstr>
      <vt:lpstr>PowerPoint Presentation</vt:lpstr>
      <vt:lpstr>Web-Based Quality Improvement Tools</vt:lpstr>
      <vt:lpstr>InQuIRE – Demographics (Intrahealth clinic)</vt:lpstr>
      <vt:lpstr>InQuIRE – Prevalence (Intrahealth clinic)</vt:lpstr>
      <vt:lpstr>InQuIRE – Hypertension indicators</vt:lpstr>
      <vt:lpstr>InQuIRE – Framingham risk score</vt:lpstr>
      <vt:lpstr>DPT – dashboard</vt:lpstr>
      <vt:lpstr>DPT – detailed search</vt:lpstr>
      <vt:lpstr>DPT – reports and saved searches</vt:lpstr>
      <vt:lpstr>DPT – search for active patients not seen in 3 years</vt:lpstr>
      <vt:lpstr>DPT – Trends in lab/exam results</vt:lpstr>
      <vt:lpstr>DPT – re-identifying patients</vt:lpstr>
      <vt:lpstr>Engaging clinicians through Divisions of Family Practice</vt:lpstr>
      <vt:lpstr>Centralized Waiting Lists: Chilliwack and Whiterock Divisions</vt:lpstr>
      <vt:lpstr>Centralized Waiting Lists – Outcomes</vt:lpstr>
      <vt:lpstr>Creating a Learning Health System and Increasing Continuity of Care</vt:lpstr>
      <vt:lpstr>Engaging clinicians through Divisions of Family Practice</vt:lpstr>
      <vt:lpstr>Portrait of Performance in Primary Care</vt:lpstr>
      <vt:lpstr>PowerPoint Presentation</vt:lpstr>
      <vt:lpstr>Contextual information: Innovations in interprofessional teams</vt:lpstr>
      <vt:lpstr>PowerPoint Presentation</vt:lpstr>
      <vt:lpstr>PowerPoint Presentation</vt:lpstr>
      <vt:lpstr>Contextual information: Innovations in information technology</vt:lpstr>
      <vt:lpstr>PowerPoint Presentation</vt:lpstr>
      <vt:lpstr>Organizational adaptiveness</vt:lpstr>
      <vt:lpstr>Practice Integration</vt:lpstr>
      <vt:lpstr>BC PHCRN: Engaging Clinicians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Alexandra</dc:creator>
  <cp:lastModifiedBy>Murphy, Hayley</cp:lastModifiedBy>
  <cp:revision>34</cp:revision>
  <dcterms:created xsi:type="dcterms:W3CDTF">2018-04-04T21:41:18Z</dcterms:created>
  <dcterms:modified xsi:type="dcterms:W3CDTF">2018-05-07T19:24:45Z</dcterms:modified>
</cp:coreProperties>
</file>